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1" r:id="rId1"/>
  </p:sldMasterIdLst>
  <p:notesMasterIdLst>
    <p:notesMasterId r:id="rId16"/>
  </p:notesMasterIdLst>
  <p:sldIdLst>
    <p:sldId id="485" r:id="rId2"/>
    <p:sldId id="486" r:id="rId3"/>
    <p:sldId id="476" r:id="rId4"/>
    <p:sldId id="477" r:id="rId5"/>
    <p:sldId id="478" r:id="rId6"/>
    <p:sldId id="479" r:id="rId7"/>
    <p:sldId id="480" r:id="rId8"/>
    <p:sldId id="481" r:id="rId9"/>
    <p:sldId id="482" r:id="rId10"/>
    <p:sldId id="483" r:id="rId11"/>
    <p:sldId id="475" r:id="rId12"/>
    <p:sldId id="445" r:id="rId13"/>
    <p:sldId id="447" r:id="rId14"/>
    <p:sldId id="471"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charset="0"/>
        <a:ea typeface="MS PGothic" pitchFamily="34" charset="-128"/>
        <a:cs typeface="+mn-cs"/>
      </a:defRPr>
    </a:lvl5pPr>
    <a:lvl6pPr marL="2286000" algn="l" defTabSz="914400" rtl="0" eaLnBrk="1" latinLnBrk="0" hangingPunct="1">
      <a:defRPr sz="2400" kern="1200">
        <a:solidFill>
          <a:schemeClr val="tx1"/>
        </a:solidFill>
        <a:latin typeface="Times" charset="0"/>
        <a:ea typeface="MS PGothic" pitchFamily="34" charset="-128"/>
        <a:cs typeface="+mn-cs"/>
      </a:defRPr>
    </a:lvl6pPr>
    <a:lvl7pPr marL="2743200" algn="l" defTabSz="914400" rtl="0" eaLnBrk="1" latinLnBrk="0" hangingPunct="1">
      <a:defRPr sz="2400" kern="1200">
        <a:solidFill>
          <a:schemeClr val="tx1"/>
        </a:solidFill>
        <a:latin typeface="Times" charset="0"/>
        <a:ea typeface="MS PGothic" pitchFamily="34" charset="-128"/>
        <a:cs typeface="+mn-cs"/>
      </a:defRPr>
    </a:lvl7pPr>
    <a:lvl8pPr marL="3200400" algn="l" defTabSz="914400" rtl="0" eaLnBrk="1" latinLnBrk="0" hangingPunct="1">
      <a:defRPr sz="2400" kern="1200">
        <a:solidFill>
          <a:schemeClr val="tx1"/>
        </a:solidFill>
        <a:latin typeface="Times" charset="0"/>
        <a:ea typeface="MS PGothic" pitchFamily="34" charset="-128"/>
        <a:cs typeface="+mn-cs"/>
      </a:defRPr>
    </a:lvl8pPr>
    <a:lvl9pPr marL="3657600" algn="l" defTabSz="914400" rtl="0" eaLnBrk="1" latinLnBrk="0" hangingPunct="1">
      <a:defRPr sz="2400" kern="1200">
        <a:solidFill>
          <a:schemeClr val="tx1"/>
        </a:solidFill>
        <a:latin typeface="Times"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4814"/>
    <a:srgbClr val="056A1D"/>
    <a:srgbClr val="089528"/>
    <a:srgbClr val="FF0027"/>
    <a:srgbClr val="0AC76F"/>
    <a:srgbClr val="ED85D7"/>
    <a:srgbClr val="D1DEE3"/>
    <a:srgbClr val="D4E3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image" Target="../media/image8.emf"/><Relationship Id="rId2" Type="http://schemas.openxmlformats.org/officeDocument/2006/relationships/image" Target="../media/image3.emf"/><Relationship Id="rId1" Type="http://schemas.openxmlformats.org/officeDocument/2006/relationships/image" Target="../media/image1.emf"/><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image" Target="../media/image17.emf"/><Relationship Id="rId7" Type="http://schemas.openxmlformats.org/officeDocument/2006/relationships/image" Target="../media/image21.emf"/><Relationship Id="rId2" Type="http://schemas.openxmlformats.org/officeDocument/2006/relationships/image" Target="../media/image16.emf"/><Relationship Id="rId1" Type="http://schemas.openxmlformats.org/officeDocument/2006/relationships/image" Target="../media/image15.emf"/><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0"/>
                <a:cs typeface="ＭＳ Ｐゴシック" charset="0"/>
              </a:defRPr>
            </a:lvl1pPr>
          </a:lstStyle>
          <a:p>
            <a:pPr>
              <a:defRPr/>
            </a:pPr>
            <a:endParaRPr lang="en-US"/>
          </a:p>
        </p:txBody>
      </p:sp>
      <p:sp>
        <p:nvSpPr>
          <p:cNvPr id="4505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charset="0"/>
                <a:cs typeface="ＭＳ Ｐゴシック"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506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charset="0"/>
                <a:cs typeface="ＭＳ Ｐゴシック" charset="0"/>
              </a:defRPr>
            </a:lvl1pPr>
          </a:lstStyle>
          <a:p>
            <a:pPr>
              <a:defRPr/>
            </a:pPr>
            <a:endParaRPr lang="en-US"/>
          </a:p>
        </p:txBody>
      </p:sp>
      <p:sp>
        <p:nvSpPr>
          <p:cNvPr id="4506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709FA34-F6D6-4F65-A68A-2B4446330F5E}" type="slidenum">
              <a:rPr lang="en-US"/>
              <a:pPr>
                <a:defRPr/>
              </a:pPr>
              <a:t>‹#›</a:t>
            </a:fld>
            <a:endParaRPr lang="en-US"/>
          </a:p>
        </p:txBody>
      </p:sp>
    </p:spTree>
    <p:extLst>
      <p:ext uri="{BB962C8B-B14F-4D97-AF65-F5344CB8AC3E}">
        <p14:creationId xmlns:p14="http://schemas.microsoft.com/office/powerpoint/2010/main" val="30606577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S PGothic" pitchFamily="34"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solidFill>
            <a:srgbClr val="FFFFFF"/>
          </a:solidFill>
          <a:ln/>
        </p:spPr>
      </p:sp>
      <p:sp>
        <p:nvSpPr>
          <p:cNvPr id="25603"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solidFill>
            <a:srgbClr val="FFFFFF"/>
          </a:solidFill>
          <a:ln/>
        </p:spPr>
      </p:sp>
      <p:sp>
        <p:nvSpPr>
          <p:cNvPr id="26627"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algn="r"/>
            <a:fld id="{330DC5B8-6FFB-4E79-AE15-DCCF99EA285C}" type="slidenum">
              <a:rPr lang="en-US" altLang="en-US" sz="1200"/>
              <a:pPr algn="r"/>
              <a:t>11</a:t>
            </a:fld>
            <a:endParaRPr lang="en-US" altLang="en-US" sz="1200"/>
          </a:p>
        </p:txBody>
      </p:sp>
      <p:sp>
        <p:nvSpPr>
          <p:cNvPr id="24579" name="Rectangle 2"/>
          <p:cNvSpPr>
            <a:spLocks noGrp="1" noRot="1" noChangeAspect="1" noChangeArrowheads="1" noTextEdit="1"/>
          </p:cNvSpPr>
          <p:nvPr>
            <p:ph type="sldImg"/>
          </p:nvPr>
        </p:nvSpPr>
        <p:spPr>
          <a:solidFill>
            <a:srgbClr val="FFFFFF"/>
          </a:solidFill>
          <a:ln/>
        </p:spPr>
      </p:sp>
      <p:sp>
        <p:nvSpPr>
          <p:cNvPr id="2458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51BA98-E9BD-420D-9114-6B91FD1C5F34}" type="slidenum">
              <a:rPr lang="en-US"/>
              <a:pPr>
                <a:defRPr/>
              </a:pPr>
              <a:t>‹#›</a:t>
            </a:fld>
            <a:endParaRPr lang="en-US"/>
          </a:p>
        </p:txBody>
      </p:sp>
    </p:spTree>
    <p:extLst>
      <p:ext uri="{BB962C8B-B14F-4D97-AF65-F5344CB8AC3E}">
        <p14:creationId xmlns:p14="http://schemas.microsoft.com/office/powerpoint/2010/main" val="3274923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CC93BD3-7EF0-4920-8262-2AAC3E7D1921}" type="slidenum">
              <a:rPr lang="en-US"/>
              <a:pPr>
                <a:defRPr/>
              </a:pPr>
              <a:t>‹#›</a:t>
            </a:fld>
            <a:endParaRPr lang="en-US"/>
          </a:p>
        </p:txBody>
      </p:sp>
    </p:spTree>
    <p:extLst>
      <p:ext uri="{BB962C8B-B14F-4D97-AF65-F5344CB8AC3E}">
        <p14:creationId xmlns:p14="http://schemas.microsoft.com/office/powerpoint/2010/main" val="3437372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F4522F-9DA6-4BF0-9C1F-0152BE5E331B}" type="slidenum">
              <a:rPr lang="en-US"/>
              <a:pPr>
                <a:defRPr/>
              </a:pPr>
              <a:t>‹#›</a:t>
            </a:fld>
            <a:endParaRPr lang="en-US"/>
          </a:p>
        </p:txBody>
      </p:sp>
    </p:spTree>
    <p:extLst>
      <p:ext uri="{BB962C8B-B14F-4D97-AF65-F5344CB8AC3E}">
        <p14:creationId xmlns:p14="http://schemas.microsoft.com/office/powerpoint/2010/main" val="578733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C0F83B-EC98-42F6-AF9C-3E03837811FE}" type="slidenum">
              <a:rPr lang="en-US"/>
              <a:pPr>
                <a:defRPr/>
              </a:pPr>
              <a:t>‹#›</a:t>
            </a:fld>
            <a:endParaRPr lang="en-US"/>
          </a:p>
        </p:txBody>
      </p:sp>
    </p:spTree>
    <p:extLst>
      <p:ext uri="{BB962C8B-B14F-4D97-AF65-F5344CB8AC3E}">
        <p14:creationId xmlns:p14="http://schemas.microsoft.com/office/powerpoint/2010/main" val="3011139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4DA2F1-2B91-492A-93C0-98AC60A1AD70}" type="slidenum">
              <a:rPr lang="en-US"/>
              <a:pPr>
                <a:defRPr/>
              </a:pPr>
              <a:t>‹#›</a:t>
            </a:fld>
            <a:endParaRPr lang="en-US"/>
          </a:p>
        </p:txBody>
      </p:sp>
    </p:spTree>
    <p:extLst>
      <p:ext uri="{BB962C8B-B14F-4D97-AF65-F5344CB8AC3E}">
        <p14:creationId xmlns:p14="http://schemas.microsoft.com/office/powerpoint/2010/main" val="673309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2D630F1-4FAF-41EA-B4DC-72912D80DEE8}" type="slidenum">
              <a:rPr lang="en-US"/>
              <a:pPr>
                <a:defRPr/>
              </a:pPr>
              <a:t>‹#›</a:t>
            </a:fld>
            <a:endParaRPr lang="en-US"/>
          </a:p>
        </p:txBody>
      </p:sp>
    </p:spTree>
    <p:extLst>
      <p:ext uri="{BB962C8B-B14F-4D97-AF65-F5344CB8AC3E}">
        <p14:creationId xmlns:p14="http://schemas.microsoft.com/office/powerpoint/2010/main" val="4113840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E4C1FE9-05B0-431D-A2D4-81C647732936}" type="slidenum">
              <a:rPr lang="en-US"/>
              <a:pPr>
                <a:defRPr/>
              </a:pPr>
              <a:t>‹#›</a:t>
            </a:fld>
            <a:endParaRPr lang="en-US"/>
          </a:p>
        </p:txBody>
      </p:sp>
    </p:spTree>
    <p:extLst>
      <p:ext uri="{BB962C8B-B14F-4D97-AF65-F5344CB8AC3E}">
        <p14:creationId xmlns:p14="http://schemas.microsoft.com/office/powerpoint/2010/main" val="1879658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B5617A4-4AF8-423D-800C-466403B505DF}" type="slidenum">
              <a:rPr lang="en-US"/>
              <a:pPr>
                <a:defRPr/>
              </a:pPr>
              <a:t>‹#›</a:t>
            </a:fld>
            <a:endParaRPr lang="en-US"/>
          </a:p>
        </p:txBody>
      </p:sp>
    </p:spTree>
    <p:extLst>
      <p:ext uri="{BB962C8B-B14F-4D97-AF65-F5344CB8AC3E}">
        <p14:creationId xmlns:p14="http://schemas.microsoft.com/office/powerpoint/2010/main" val="3111797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205BE17-B60A-48FB-A81D-A63DE32E0469}" type="slidenum">
              <a:rPr lang="en-US"/>
              <a:pPr>
                <a:defRPr/>
              </a:pPr>
              <a:t>‹#›</a:t>
            </a:fld>
            <a:endParaRPr lang="en-US"/>
          </a:p>
        </p:txBody>
      </p:sp>
    </p:spTree>
    <p:extLst>
      <p:ext uri="{BB962C8B-B14F-4D97-AF65-F5344CB8AC3E}">
        <p14:creationId xmlns:p14="http://schemas.microsoft.com/office/powerpoint/2010/main" val="2918882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D392F84-A9A0-4775-BF7D-25523F5B707A}" type="slidenum">
              <a:rPr lang="en-US"/>
              <a:pPr>
                <a:defRPr/>
              </a:pPr>
              <a:t>‹#›</a:t>
            </a:fld>
            <a:endParaRPr lang="en-US"/>
          </a:p>
        </p:txBody>
      </p:sp>
    </p:spTree>
    <p:extLst>
      <p:ext uri="{BB962C8B-B14F-4D97-AF65-F5344CB8AC3E}">
        <p14:creationId xmlns:p14="http://schemas.microsoft.com/office/powerpoint/2010/main" val="3670010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76C86D8-6A00-4B72-8565-3BFCB3957302}" type="slidenum">
              <a:rPr lang="en-US"/>
              <a:pPr>
                <a:defRPr/>
              </a:pPr>
              <a:t>‹#›</a:t>
            </a:fld>
            <a:endParaRPr lang="en-US"/>
          </a:p>
        </p:txBody>
      </p:sp>
    </p:spTree>
    <p:extLst>
      <p:ext uri="{BB962C8B-B14F-4D97-AF65-F5344CB8AC3E}">
        <p14:creationId xmlns:p14="http://schemas.microsoft.com/office/powerpoint/2010/main" val="4035621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C1A1A4-3BC4-44C5-8218-F0D5C1486089}" type="slidenum">
              <a:rPr lang="en-US"/>
              <a:pPr>
                <a:defRPr/>
              </a:pPr>
              <a:t>‹#›</a:t>
            </a:fld>
            <a:endParaRPr lang="en-US"/>
          </a:p>
        </p:txBody>
      </p:sp>
      <p:sp>
        <p:nvSpPr>
          <p:cNvPr id="1031" name="Line 12"/>
          <p:cNvSpPr>
            <a:spLocks noChangeShapeType="1"/>
          </p:cNvSpPr>
          <p:nvPr userDrawn="1"/>
        </p:nvSpPr>
        <p:spPr bwMode="auto">
          <a:xfrm>
            <a:off x="1295400" y="1295400"/>
            <a:ext cx="7391400" cy="0"/>
          </a:xfrm>
          <a:prstGeom prst="line">
            <a:avLst/>
          </a:prstGeom>
          <a:noFill/>
          <a:ln w="76200" cmpd="tri">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8.xml"/><Relationship Id="rId7" Type="http://schemas.openxmlformats.org/officeDocument/2006/relationships/image" Target="../media/image13.e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4.bin"/><Relationship Id="rId5" Type="http://schemas.openxmlformats.org/officeDocument/2006/relationships/image" Target="../media/image12.emf"/><Relationship Id="rId4" Type="http://schemas.openxmlformats.org/officeDocument/2006/relationships/oleObject" Target="../embeddings/oleObject13.bin"/><Relationship Id="rId9" Type="http://schemas.openxmlformats.org/officeDocument/2006/relationships/image" Target="../media/image14.e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image" Target="../media/image19.emf"/><Relationship Id="rId18" Type="http://schemas.openxmlformats.org/officeDocument/2006/relationships/oleObject" Target="../embeddings/oleObject23.bin"/><Relationship Id="rId3" Type="http://schemas.openxmlformats.org/officeDocument/2006/relationships/notesSlide" Target="../notesSlides/notesSlide9.xml"/><Relationship Id="rId7" Type="http://schemas.openxmlformats.org/officeDocument/2006/relationships/image" Target="../media/image16.emf"/><Relationship Id="rId12" Type="http://schemas.openxmlformats.org/officeDocument/2006/relationships/oleObject" Target="../embeddings/oleObject20.bin"/><Relationship Id="rId17" Type="http://schemas.openxmlformats.org/officeDocument/2006/relationships/image" Target="../media/image21.emf"/><Relationship Id="rId2" Type="http://schemas.openxmlformats.org/officeDocument/2006/relationships/slideLayout" Target="../slideLayouts/slideLayout7.xml"/><Relationship Id="rId16" Type="http://schemas.openxmlformats.org/officeDocument/2006/relationships/oleObject" Target="../embeddings/oleObject22.bin"/><Relationship Id="rId1" Type="http://schemas.openxmlformats.org/officeDocument/2006/relationships/vmlDrawing" Target="../drawings/vmlDrawing6.vml"/><Relationship Id="rId6" Type="http://schemas.openxmlformats.org/officeDocument/2006/relationships/oleObject" Target="../embeddings/oleObject17.bin"/><Relationship Id="rId11" Type="http://schemas.openxmlformats.org/officeDocument/2006/relationships/image" Target="../media/image18.emf"/><Relationship Id="rId5" Type="http://schemas.openxmlformats.org/officeDocument/2006/relationships/image" Target="../media/image15.emf"/><Relationship Id="rId15" Type="http://schemas.openxmlformats.org/officeDocument/2006/relationships/image" Target="../media/image20.emf"/><Relationship Id="rId10" Type="http://schemas.openxmlformats.org/officeDocument/2006/relationships/oleObject" Target="../embeddings/oleObject19.bin"/><Relationship Id="rId19" Type="http://schemas.openxmlformats.org/officeDocument/2006/relationships/image" Target="../media/image22.emf"/><Relationship Id="rId4" Type="http://schemas.openxmlformats.org/officeDocument/2006/relationships/oleObject" Target="../embeddings/oleObject16.bin"/><Relationship Id="rId9" Type="http://schemas.openxmlformats.org/officeDocument/2006/relationships/image" Target="../media/image17.emf"/><Relationship Id="rId14" Type="http://schemas.openxmlformats.org/officeDocument/2006/relationships/oleObject" Target="../embeddings/oleObject2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6.emf"/><Relationship Id="rId3" Type="http://schemas.openxmlformats.org/officeDocument/2006/relationships/notesSlide" Target="../notesSlides/notesSlide4.xml"/><Relationship Id="rId7" Type="http://schemas.openxmlformats.org/officeDocument/2006/relationships/image" Target="../media/image3.emf"/><Relationship Id="rId12" Type="http://schemas.openxmlformats.org/officeDocument/2006/relationships/oleObject" Target="../embeddings/oleObject7.bin"/><Relationship Id="rId17" Type="http://schemas.openxmlformats.org/officeDocument/2006/relationships/image" Target="../media/image8.emf"/><Relationship Id="rId2" Type="http://schemas.openxmlformats.org/officeDocument/2006/relationships/slideLayout" Target="../slideLayouts/slideLayout2.xml"/><Relationship Id="rId16" Type="http://schemas.openxmlformats.org/officeDocument/2006/relationships/oleObject" Target="../embeddings/oleObject9.bin"/><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5.emf"/><Relationship Id="rId5" Type="http://schemas.openxmlformats.org/officeDocument/2006/relationships/image" Target="../media/image1.emf"/><Relationship Id="rId15" Type="http://schemas.openxmlformats.org/officeDocument/2006/relationships/image" Target="../media/image7.e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4.emf"/><Relationship Id="rId14" Type="http://schemas.openxmlformats.org/officeDocument/2006/relationships/oleObject" Target="../embeddings/oleObject8.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9.emf"/><Relationship Id="rId4"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2.bin"/><Relationship Id="rId5" Type="http://schemas.openxmlformats.org/officeDocument/2006/relationships/image" Target="../media/image10.emf"/><Relationship Id="rId4"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Tuesday October 1</a:t>
            </a:r>
            <a:endParaRPr lang="en-US" dirty="0"/>
          </a:p>
        </p:txBody>
      </p:sp>
      <p:sp>
        <p:nvSpPr>
          <p:cNvPr id="3" name="Subtitle 2"/>
          <p:cNvSpPr>
            <a:spLocks noGrp="1"/>
          </p:cNvSpPr>
          <p:nvPr>
            <p:ph type="subTitle" idx="1"/>
          </p:nvPr>
        </p:nvSpPr>
        <p:spPr/>
        <p:txBody>
          <a:bodyPr/>
          <a:lstStyle/>
          <a:p>
            <a:r>
              <a:rPr lang="en-US" dirty="0" smtClean="0"/>
              <a:t>Point </a:t>
            </a:r>
            <a:r>
              <a:rPr lang="en-US" smtClean="0"/>
              <a:t>Estimation;</a:t>
            </a:r>
          </a:p>
          <a:p>
            <a:r>
              <a:rPr lang="en-US" smtClean="0"/>
              <a:t>Using </a:t>
            </a:r>
            <a:r>
              <a:rPr lang="en-US" dirty="0" smtClean="0"/>
              <a:t>SPSS and Excel to conduct t-tests</a:t>
            </a:r>
            <a:endParaRPr lang="en-US" dirty="0"/>
          </a:p>
        </p:txBody>
      </p:sp>
    </p:spTree>
    <p:extLst>
      <p:ext uri="{BB962C8B-B14F-4D97-AF65-F5344CB8AC3E}">
        <p14:creationId xmlns:p14="http://schemas.microsoft.com/office/powerpoint/2010/main" val="20201128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r>
              <a:rPr lang="en-US" altLang="en-US" smtClean="0"/>
              <a:t>Confidence Intervals</a:t>
            </a:r>
          </a:p>
        </p:txBody>
      </p:sp>
      <p:sp>
        <p:nvSpPr>
          <p:cNvPr id="93187" name="Text Box 3"/>
          <p:cNvSpPr txBox="1">
            <a:spLocks noChangeArrowheads="1"/>
          </p:cNvSpPr>
          <p:nvPr/>
        </p:nvSpPr>
        <p:spPr bwMode="auto">
          <a:xfrm>
            <a:off x="1295400" y="1676400"/>
            <a:ext cx="67818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a:spcBef>
                <a:spcPct val="50000"/>
              </a:spcBef>
            </a:pPr>
            <a:r>
              <a:rPr lang="en-US" altLang="en-US">
                <a:sym typeface="Symbol" pitchFamily="18" charset="2"/>
              </a:rPr>
              <a:t>Example II: A sample of 20 3rd graders read on average 21 words correctly per minute prior to a reading intervention. Following the intervention, the average increased to 23 words correctly per minute. If the standard error for the mean difference scores is .8,  estimate the average improvement you would expect to find in the population following this intervention. find the 95% confidence intervals</a:t>
            </a:r>
          </a:p>
        </p:txBody>
      </p:sp>
      <p:graphicFrame>
        <p:nvGraphicFramePr>
          <p:cNvPr id="21510" name="Object 2"/>
          <p:cNvGraphicFramePr>
            <a:graphicFrameLocks noChangeAspect="1"/>
          </p:cNvGraphicFramePr>
          <p:nvPr/>
        </p:nvGraphicFramePr>
        <p:xfrm>
          <a:off x="990600" y="5867400"/>
          <a:ext cx="8001000" cy="581025"/>
        </p:xfrm>
        <a:graphic>
          <a:graphicData uri="http://schemas.openxmlformats.org/presentationml/2006/ole">
            <mc:AlternateContent xmlns:mc="http://schemas.openxmlformats.org/markup-compatibility/2006">
              <mc:Choice xmlns:v="urn:schemas-microsoft-com:vml" Requires="v">
                <p:oleObj spid="_x0000_s10261" name="Equation" r:id="rId4" imgW="3149600" imgH="228600" progId="Equation.DSMT4">
                  <p:embed/>
                </p:oleObj>
              </mc:Choice>
              <mc:Fallback>
                <p:oleObj name="Equation" r:id="rId4" imgW="3149600" imgH="2286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5867400"/>
                        <a:ext cx="8001000"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0904" name="Object 3"/>
          <p:cNvGraphicFramePr>
            <a:graphicFrameLocks noChangeAspect="1"/>
          </p:cNvGraphicFramePr>
          <p:nvPr/>
        </p:nvGraphicFramePr>
        <p:xfrm>
          <a:off x="1447800" y="4800600"/>
          <a:ext cx="2374900" cy="593725"/>
        </p:xfrm>
        <a:graphic>
          <a:graphicData uri="http://schemas.openxmlformats.org/presentationml/2006/ole">
            <mc:AlternateContent xmlns:mc="http://schemas.openxmlformats.org/markup-compatibility/2006">
              <mc:Choice xmlns:v="urn:schemas-microsoft-com:vml" Requires="v">
                <p:oleObj spid="_x0000_s10262" name="Equation" r:id="rId6" imgW="1168400" imgH="292100" progId="Equation.DSMT4">
                  <p:embed/>
                </p:oleObj>
              </mc:Choice>
              <mc:Fallback>
                <p:oleObj name="Equation" r:id="rId6" imgW="1168400" imgH="292100"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4800600"/>
                        <a:ext cx="2374900"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pSp>
        <p:nvGrpSpPr>
          <p:cNvPr id="3" name="Group 8"/>
          <p:cNvGrpSpPr>
            <a:grpSpLocks/>
          </p:cNvGrpSpPr>
          <p:nvPr/>
        </p:nvGrpSpPr>
        <p:grpSpPr bwMode="auto">
          <a:xfrm>
            <a:off x="5105400" y="4724400"/>
            <a:ext cx="3505200" cy="822325"/>
            <a:chOff x="3216" y="2976"/>
            <a:chExt cx="2208" cy="518"/>
          </a:xfrm>
        </p:grpSpPr>
        <p:sp>
          <p:nvSpPr>
            <p:cNvPr id="10247" name="Text Box 4"/>
            <p:cNvSpPr txBox="1">
              <a:spLocks noChangeArrowheads="1"/>
            </p:cNvSpPr>
            <p:nvPr/>
          </p:nvSpPr>
          <p:spPr bwMode="auto">
            <a:xfrm>
              <a:off x="3216" y="2976"/>
              <a:ext cx="2208"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a:spcBef>
                  <a:spcPct val="50000"/>
                </a:spcBef>
              </a:pPr>
              <a:r>
                <a:rPr lang="en-US" altLang="en-US"/>
                <a:t>M</a:t>
              </a:r>
              <a:r>
                <a:rPr lang="en-US" altLang="en-US" baseline="-25000"/>
                <a:t>D</a:t>
              </a:r>
              <a:r>
                <a:rPr lang="en-US" altLang="en-US"/>
                <a:t> = 2,        = 0.8, t</a:t>
              </a:r>
              <a:r>
                <a:rPr lang="en-US" altLang="en-US" baseline="-25000"/>
                <a:t>crit</a:t>
              </a:r>
              <a:r>
                <a:rPr lang="en-US" altLang="en-US"/>
                <a:t>=2.093</a:t>
              </a:r>
            </a:p>
          </p:txBody>
        </p:sp>
        <p:graphicFrame>
          <p:nvGraphicFramePr>
            <p:cNvPr id="10248" name="Object 4"/>
            <p:cNvGraphicFramePr>
              <a:graphicFrameLocks noChangeAspect="1"/>
            </p:cNvGraphicFramePr>
            <p:nvPr/>
          </p:nvGraphicFramePr>
          <p:xfrm>
            <a:off x="3936" y="2976"/>
            <a:ext cx="357" cy="293"/>
          </p:xfrm>
          <a:graphic>
            <a:graphicData uri="http://schemas.openxmlformats.org/presentationml/2006/ole">
              <mc:AlternateContent xmlns:mc="http://schemas.openxmlformats.org/markup-compatibility/2006">
                <mc:Choice xmlns:v="urn:schemas-microsoft-com:vml" Requires="v">
                  <p:oleObj spid="_x0000_s10263" name="Equation" r:id="rId8" imgW="279400" imgH="228600" progId="Equation.DSMT4">
                    <p:embed/>
                  </p:oleObj>
                </mc:Choice>
                <mc:Fallback>
                  <p:oleObj name="Equation" r:id="rId8" imgW="279400" imgH="228600" progId="Equation.DSMT4">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36" y="2976"/>
                          <a:ext cx="357" cy="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8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090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15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1644650" y="274638"/>
            <a:ext cx="7499350" cy="1143000"/>
          </a:xfrm>
        </p:spPr>
        <p:txBody>
          <a:bodyPr/>
          <a:lstStyle/>
          <a:p>
            <a:pPr eaLnBrk="1" hangingPunct="1"/>
            <a:r>
              <a:rPr lang="en-US" altLang="en-US" smtClean="0">
                <a:latin typeface="Gill Sans MT" pitchFamily="34" charset="0"/>
              </a:rPr>
              <a:t>Statistical Tests Summary</a:t>
            </a:r>
          </a:p>
        </p:txBody>
      </p:sp>
      <p:sp>
        <p:nvSpPr>
          <p:cNvPr id="11267" name="Text Box 3"/>
          <p:cNvSpPr txBox="1">
            <a:spLocks noChangeArrowheads="1"/>
          </p:cNvSpPr>
          <p:nvPr/>
        </p:nvSpPr>
        <p:spPr bwMode="auto">
          <a:xfrm>
            <a:off x="381000" y="1752600"/>
            <a:ext cx="903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r>
              <a:rPr lang="en-US" altLang="en-US" sz="2000" u="sng"/>
              <a:t>Design</a:t>
            </a:r>
            <a:endParaRPr lang="en-US" altLang="en-US" sz="2000"/>
          </a:p>
        </p:txBody>
      </p:sp>
      <p:sp>
        <p:nvSpPr>
          <p:cNvPr id="11268" name="Text Box 4"/>
          <p:cNvSpPr txBox="1">
            <a:spLocks noChangeArrowheads="1"/>
          </p:cNvSpPr>
          <p:nvPr/>
        </p:nvSpPr>
        <p:spPr bwMode="auto">
          <a:xfrm>
            <a:off x="3200400" y="1752600"/>
            <a:ext cx="1601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r>
              <a:rPr lang="en-US" altLang="en-US" sz="2000" u="sng"/>
              <a:t>Statistical test</a:t>
            </a:r>
          </a:p>
        </p:txBody>
      </p:sp>
      <p:sp>
        <p:nvSpPr>
          <p:cNvPr id="11269" name="Text Box 5"/>
          <p:cNvSpPr txBox="1">
            <a:spLocks noChangeArrowheads="1"/>
          </p:cNvSpPr>
          <p:nvPr/>
        </p:nvSpPr>
        <p:spPr bwMode="auto">
          <a:xfrm>
            <a:off x="6019800" y="1749425"/>
            <a:ext cx="2892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r>
              <a:rPr lang="en-US" altLang="en-US" sz="2000" u="sng"/>
              <a:t>(Estimated) Standard error</a:t>
            </a:r>
          </a:p>
        </p:txBody>
      </p:sp>
      <p:graphicFrame>
        <p:nvGraphicFramePr>
          <p:cNvPr id="493575" name="Object 2"/>
          <p:cNvGraphicFramePr>
            <a:graphicFrameLocks noChangeAspect="1"/>
          </p:cNvGraphicFramePr>
          <p:nvPr/>
        </p:nvGraphicFramePr>
        <p:xfrm>
          <a:off x="6281738" y="4038600"/>
          <a:ext cx="2144712" cy="874713"/>
        </p:xfrm>
        <a:graphic>
          <a:graphicData uri="http://schemas.openxmlformats.org/presentationml/2006/ole">
            <mc:AlternateContent xmlns:mc="http://schemas.openxmlformats.org/markup-compatibility/2006">
              <mc:Choice xmlns:v="urn:schemas-microsoft-com:vml" Requires="v">
                <p:oleObj spid="_x0000_s11322" name="Equation" r:id="rId4" imgW="1244600" imgH="508000" progId="Equation.DSMT4">
                  <p:embed/>
                </p:oleObj>
              </mc:Choice>
              <mc:Fallback>
                <p:oleObj name="Equation" r:id="rId4" imgW="1244600" imgH="5080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81738" y="4038600"/>
                        <a:ext cx="2144712"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aphicFrame>
        <p:nvGraphicFramePr>
          <p:cNvPr id="493578" name="Object 3"/>
          <p:cNvGraphicFramePr>
            <a:graphicFrameLocks noChangeAspect="1"/>
          </p:cNvGraphicFramePr>
          <p:nvPr/>
        </p:nvGraphicFramePr>
        <p:xfrm>
          <a:off x="6680200" y="3055938"/>
          <a:ext cx="1217613" cy="830262"/>
        </p:xfrm>
        <a:graphic>
          <a:graphicData uri="http://schemas.openxmlformats.org/presentationml/2006/ole">
            <mc:AlternateContent xmlns:mc="http://schemas.openxmlformats.org/markup-compatibility/2006">
              <mc:Choice xmlns:v="urn:schemas-microsoft-com:vml" Requires="v">
                <p:oleObj spid="_x0000_s11323" name="Equation" r:id="rId6" imgW="596900" imgH="406400" progId="Equation.DSMT4">
                  <p:embed/>
                </p:oleObj>
              </mc:Choice>
              <mc:Fallback>
                <p:oleObj name="Equation" r:id="rId6" imgW="596900" imgH="406400"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80200" y="3055938"/>
                        <a:ext cx="1217613"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aphicFrame>
        <p:nvGraphicFramePr>
          <p:cNvPr id="493580" name="Object 4"/>
          <p:cNvGraphicFramePr>
            <a:graphicFrameLocks noChangeAspect="1"/>
          </p:cNvGraphicFramePr>
          <p:nvPr/>
        </p:nvGraphicFramePr>
        <p:xfrm>
          <a:off x="2984500" y="2197100"/>
          <a:ext cx="1670050" cy="800100"/>
        </p:xfrm>
        <a:graphic>
          <a:graphicData uri="http://schemas.openxmlformats.org/presentationml/2006/ole">
            <mc:AlternateContent xmlns:mc="http://schemas.openxmlformats.org/markup-compatibility/2006">
              <mc:Choice xmlns:v="urn:schemas-microsoft-com:vml" Requires="v">
                <p:oleObj spid="_x0000_s11324" name="Equation" r:id="rId8" imgW="901700" imgH="431800" progId="Equation.DSMT4">
                  <p:embed/>
                </p:oleObj>
              </mc:Choice>
              <mc:Fallback>
                <p:oleObj name="Equation" r:id="rId8" imgW="901700" imgH="431800" progId="Equation.DSMT4">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84500" y="2197100"/>
                        <a:ext cx="167005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aphicFrame>
        <p:nvGraphicFramePr>
          <p:cNvPr id="493581" name="Object 5"/>
          <p:cNvGraphicFramePr>
            <a:graphicFrameLocks noChangeAspect="1"/>
          </p:cNvGraphicFramePr>
          <p:nvPr/>
        </p:nvGraphicFramePr>
        <p:xfrm>
          <a:off x="6642100" y="2133600"/>
          <a:ext cx="1296988" cy="830263"/>
        </p:xfrm>
        <a:graphic>
          <a:graphicData uri="http://schemas.openxmlformats.org/presentationml/2006/ole">
            <mc:AlternateContent xmlns:mc="http://schemas.openxmlformats.org/markup-compatibility/2006">
              <mc:Choice xmlns:v="urn:schemas-microsoft-com:vml" Requires="v">
                <p:oleObj spid="_x0000_s11325" name="Equation" r:id="rId10" imgW="635000" imgH="406400" progId="Equation.DSMT4">
                  <p:embed/>
                </p:oleObj>
              </mc:Choice>
              <mc:Fallback>
                <p:oleObj name="Equation" r:id="rId10" imgW="635000" imgH="406400" progId="Equation.DSMT4">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642100" y="2133600"/>
                        <a:ext cx="1296988"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493582" name="Text Box 14"/>
          <p:cNvSpPr txBox="1">
            <a:spLocks noChangeArrowheads="1"/>
          </p:cNvSpPr>
          <p:nvPr/>
        </p:nvSpPr>
        <p:spPr bwMode="auto">
          <a:xfrm>
            <a:off x="152400" y="2286000"/>
            <a:ext cx="1676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r>
              <a:rPr lang="en-US" altLang="en-US" sz="1800"/>
              <a:t>One sample, </a:t>
            </a:r>
            <a:r>
              <a:rPr lang="en-US" altLang="en-US" sz="1800">
                <a:sym typeface="Symbol" pitchFamily="18" charset="2"/>
              </a:rPr>
              <a:t>σ </a:t>
            </a:r>
            <a:r>
              <a:rPr lang="en-US" altLang="en-US" sz="1800"/>
              <a:t>known</a:t>
            </a:r>
            <a:endParaRPr lang="en-US" altLang="en-US" sz="2000"/>
          </a:p>
        </p:txBody>
      </p:sp>
      <p:sp>
        <p:nvSpPr>
          <p:cNvPr id="493583" name="Text Box 15"/>
          <p:cNvSpPr txBox="1">
            <a:spLocks noChangeArrowheads="1"/>
          </p:cNvSpPr>
          <p:nvPr/>
        </p:nvSpPr>
        <p:spPr bwMode="auto">
          <a:xfrm>
            <a:off x="152400" y="3146425"/>
            <a:ext cx="1676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r>
              <a:rPr lang="en-US" altLang="en-US" sz="1800"/>
              <a:t>One sample, </a:t>
            </a:r>
            <a:r>
              <a:rPr lang="en-US" altLang="en-US" sz="1800">
                <a:sym typeface="Symbol" pitchFamily="18" charset="2"/>
              </a:rPr>
              <a:t>σ</a:t>
            </a:r>
            <a:r>
              <a:rPr lang="en-US" altLang="en-US" sz="1800"/>
              <a:t> unknown</a:t>
            </a:r>
            <a:endParaRPr lang="en-US" altLang="en-US" sz="2000"/>
          </a:p>
        </p:txBody>
      </p:sp>
      <p:sp>
        <p:nvSpPr>
          <p:cNvPr id="493585" name="Text Box 17"/>
          <p:cNvSpPr txBox="1">
            <a:spLocks noChangeArrowheads="1"/>
          </p:cNvSpPr>
          <p:nvPr/>
        </p:nvSpPr>
        <p:spPr bwMode="auto">
          <a:xfrm>
            <a:off x="228600" y="4114800"/>
            <a:ext cx="19812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r>
              <a:rPr lang="en-US" altLang="en-US" sz="1800"/>
              <a:t>Two independent samples, </a:t>
            </a:r>
            <a:r>
              <a:rPr lang="en-US" altLang="en-US" sz="1800">
                <a:sym typeface="Symbol" pitchFamily="18" charset="2"/>
              </a:rPr>
              <a:t>σ</a:t>
            </a:r>
            <a:r>
              <a:rPr lang="en-US" altLang="en-US" sz="1800"/>
              <a:t> unknown</a:t>
            </a:r>
            <a:endParaRPr lang="en-US" altLang="en-US" sz="2000"/>
          </a:p>
        </p:txBody>
      </p:sp>
      <p:grpSp>
        <p:nvGrpSpPr>
          <p:cNvPr id="11277" name="Group 18"/>
          <p:cNvGrpSpPr>
            <a:grpSpLocks/>
          </p:cNvGrpSpPr>
          <p:nvPr/>
        </p:nvGrpSpPr>
        <p:grpSpPr bwMode="auto">
          <a:xfrm>
            <a:off x="76200" y="1704975"/>
            <a:ext cx="8915400" cy="4800600"/>
            <a:chOff x="48" y="1104"/>
            <a:chExt cx="5616" cy="3024"/>
          </a:xfrm>
        </p:grpSpPr>
        <p:sp>
          <p:nvSpPr>
            <p:cNvPr id="11283" name="Rectangle 19"/>
            <p:cNvSpPr>
              <a:spLocks noChangeArrowheads="1"/>
            </p:cNvSpPr>
            <p:nvPr/>
          </p:nvSpPr>
          <p:spPr bwMode="auto">
            <a:xfrm>
              <a:off x="48" y="1104"/>
              <a:ext cx="5616" cy="302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endParaRPr lang="en-US" altLang="en-US"/>
            </a:p>
          </p:txBody>
        </p:sp>
        <p:sp>
          <p:nvSpPr>
            <p:cNvPr id="11284" name="Line 20"/>
            <p:cNvSpPr>
              <a:spLocks noChangeShapeType="1"/>
            </p:cNvSpPr>
            <p:nvPr/>
          </p:nvSpPr>
          <p:spPr bwMode="auto">
            <a:xfrm>
              <a:off x="1296" y="1104"/>
              <a:ext cx="0" cy="30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5" name="Line 21"/>
            <p:cNvSpPr>
              <a:spLocks noChangeShapeType="1"/>
            </p:cNvSpPr>
            <p:nvPr/>
          </p:nvSpPr>
          <p:spPr bwMode="auto">
            <a:xfrm>
              <a:off x="3744" y="1104"/>
              <a:ext cx="0" cy="30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6" name="Line 22"/>
            <p:cNvSpPr>
              <a:spLocks noChangeShapeType="1"/>
            </p:cNvSpPr>
            <p:nvPr/>
          </p:nvSpPr>
          <p:spPr bwMode="auto">
            <a:xfrm>
              <a:off x="48" y="1392"/>
              <a:ext cx="561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7" name="Line 23"/>
            <p:cNvSpPr>
              <a:spLocks noChangeShapeType="1"/>
            </p:cNvSpPr>
            <p:nvPr/>
          </p:nvSpPr>
          <p:spPr bwMode="auto">
            <a:xfrm>
              <a:off x="48" y="1920"/>
              <a:ext cx="561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8" name="Line 24"/>
            <p:cNvSpPr>
              <a:spLocks noChangeShapeType="1"/>
            </p:cNvSpPr>
            <p:nvPr/>
          </p:nvSpPr>
          <p:spPr bwMode="auto">
            <a:xfrm>
              <a:off x="48" y="2496"/>
              <a:ext cx="561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9" name="Line 25"/>
            <p:cNvSpPr>
              <a:spLocks noChangeShapeType="1"/>
            </p:cNvSpPr>
            <p:nvPr/>
          </p:nvSpPr>
          <p:spPr bwMode="auto">
            <a:xfrm>
              <a:off x="48" y="3264"/>
              <a:ext cx="561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aphicFrame>
        <p:nvGraphicFramePr>
          <p:cNvPr id="21510" name="Object 6"/>
          <p:cNvGraphicFramePr>
            <a:graphicFrameLocks noChangeAspect="1"/>
          </p:cNvGraphicFramePr>
          <p:nvPr/>
        </p:nvGraphicFramePr>
        <p:xfrm>
          <a:off x="3048000" y="3048000"/>
          <a:ext cx="1524000" cy="841375"/>
        </p:xfrm>
        <a:graphic>
          <a:graphicData uri="http://schemas.openxmlformats.org/presentationml/2006/ole">
            <mc:AlternateContent xmlns:mc="http://schemas.openxmlformats.org/markup-compatibility/2006">
              <mc:Choice xmlns:v="urn:schemas-microsoft-com:vml" Requires="v">
                <p:oleObj spid="_x0000_s11326" name="Equation" r:id="rId12" imgW="736600" imgH="406400" progId="Equation.3">
                  <p:embed/>
                </p:oleObj>
              </mc:Choice>
              <mc:Fallback>
                <p:oleObj name="Equation" r:id="rId12" imgW="736600" imgH="406400" progId="Equation.3">
                  <p:embed/>
                  <p:pic>
                    <p:nvPicPr>
                      <p:cNvPr id="0"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48000" y="3048000"/>
                        <a:ext cx="1524000" cy="841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1511" name="Object 7"/>
          <p:cNvGraphicFramePr>
            <a:graphicFrameLocks noChangeAspect="1"/>
          </p:cNvGraphicFramePr>
          <p:nvPr/>
        </p:nvGraphicFramePr>
        <p:xfrm>
          <a:off x="2362200" y="4114800"/>
          <a:ext cx="3089275" cy="838200"/>
        </p:xfrm>
        <a:graphic>
          <a:graphicData uri="http://schemas.openxmlformats.org/presentationml/2006/ole">
            <mc:AlternateContent xmlns:mc="http://schemas.openxmlformats.org/markup-compatibility/2006">
              <mc:Choice xmlns:v="urn:schemas-microsoft-com:vml" Requires="v">
                <p:oleObj spid="_x0000_s11327" name="Equation" r:id="rId14" imgW="1638300" imgH="444500" progId="Equation.3">
                  <p:embed/>
                </p:oleObj>
              </mc:Choice>
              <mc:Fallback>
                <p:oleObj name="Equation" r:id="rId14" imgW="1638300" imgH="444500" progId="Equation.3">
                  <p:embed/>
                  <p:pic>
                    <p:nvPicPr>
                      <p:cNvPr id="0"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362200" y="4114800"/>
                        <a:ext cx="3089275"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4" name="Text Box 17"/>
          <p:cNvSpPr txBox="1">
            <a:spLocks noChangeArrowheads="1"/>
          </p:cNvSpPr>
          <p:nvPr/>
        </p:nvSpPr>
        <p:spPr bwMode="auto">
          <a:xfrm>
            <a:off x="20638" y="5103813"/>
            <a:ext cx="21129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r>
              <a:rPr lang="en-US" altLang="en-US" sz="1800"/>
              <a:t>Two related samples (or one sample with repeated measures), </a:t>
            </a:r>
            <a:r>
              <a:rPr lang="en-US" altLang="en-US" sz="1800">
                <a:sym typeface="Symbol" pitchFamily="18" charset="2"/>
              </a:rPr>
              <a:t>σ</a:t>
            </a:r>
            <a:r>
              <a:rPr lang="en-US" altLang="en-US" sz="1800"/>
              <a:t> unknown</a:t>
            </a:r>
            <a:endParaRPr lang="en-US" altLang="en-US" sz="2000"/>
          </a:p>
        </p:txBody>
      </p:sp>
      <p:graphicFrame>
        <p:nvGraphicFramePr>
          <p:cNvPr id="80904" name="Object 8"/>
          <p:cNvGraphicFramePr>
            <a:graphicFrameLocks noChangeAspect="1"/>
          </p:cNvGraphicFramePr>
          <p:nvPr/>
        </p:nvGraphicFramePr>
        <p:xfrm>
          <a:off x="2881313" y="5410200"/>
          <a:ext cx="1625600" cy="852488"/>
        </p:xfrm>
        <a:graphic>
          <a:graphicData uri="http://schemas.openxmlformats.org/presentationml/2006/ole">
            <mc:AlternateContent xmlns:mc="http://schemas.openxmlformats.org/markup-compatibility/2006">
              <mc:Choice xmlns:v="urn:schemas-microsoft-com:vml" Requires="v">
                <p:oleObj spid="_x0000_s11328" name="Equation" r:id="rId16" imgW="800100" imgH="419100" progId="Equation.3">
                  <p:embed/>
                </p:oleObj>
              </mc:Choice>
              <mc:Fallback>
                <p:oleObj name="Equation" r:id="rId16" imgW="800100" imgH="419100" progId="Equation.3">
                  <p:embed/>
                  <p:pic>
                    <p:nvPicPr>
                      <p:cNvPr id="0" name="Object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881313" y="5410200"/>
                        <a:ext cx="1625600" cy="85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aphicFrame>
        <p:nvGraphicFramePr>
          <p:cNvPr id="80905" name="Object 9"/>
          <p:cNvGraphicFramePr>
            <a:graphicFrameLocks noChangeAspect="1"/>
          </p:cNvGraphicFramePr>
          <p:nvPr/>
        </p:nvGraphicFramePr>
        <p:xfrm>
          <a:off x="6553200" y="5410200"/>
          <a:ext cx="1479550" cy="857250"/>
        </p:xfrm>
        <a:graphic>
          <a:graphicData uri="http://schemas.openxmlformats.org/presentationml/2006/ole">
            <mc:AlternateContent xmlns:mc="http://schemas.openxmlformats.org/markup-compatibility/2006">
              <mc:Choice xmlns:v="urn:schemas-microsoft-com:vml" Requires="v">
                <p:oleObj spid="_x0000_s11329" name="Equation" r:id="rId18" imgW="723900" imgH="419100" progId="Equation.DSMT4">
                  <p:embed/>
                </p:oleObj>
              </mc:Choice>
              <mc:Fallback>
                <p:oleObj name="Equation" r:id="rId18" imgW="723900" imgH="419100" progId="Equation.DSMT4">
                  <p:embed/>
                  <p:pic>
                    <p:nvPicPr>
                      <p:cNvPr id="0" name="Object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553200" y="5410200"/>
                        <a:ext cx="147955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358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9358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9358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358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151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9357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9358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1511"/>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493575"/>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8090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809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582" grpId="0"/>
      <p:bldP spid="493583" grpId="0"/>
      <p:bldP spid="493585"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1644650" y="274638"/>
            <a:ext cx="7499350" cy="1143000"/>
          </a:xfrm>
        </p:spPr>
        <p:txBody>
          <a:bodyPr/>
          <a:lstStyle/>
          <a:p>
            <a:pPr eaLnBrk="1" hangingPunct="1"/>
            <a:r>
              <a:rPr lang="en-US" altLang="en-US" smtClean="0">
                <a:latin typeface="Gill Sans MT" pitchFamily="34" charset="0"/>
              </a:rPr>
              <a:t>Using spss to conduct t-tests</a:t>
            </a:r>
          </a:p>
        </p:txBody>
      </p:sp>
      <p:sp>
        <p:nvSpPr>
          <p:cNvPr id="12291" name="Rectangle 3"/>
          <p:cNvSpPr>
            <a:spLocks noGrp="1" noChangeArrowheads="1"/>
          </p:cNvSpPr>
          <p:nvPr>
            <p:ph type="body" idx="4294967295"/>
          </p:nvPr>
        </p:nvSpPr>
        <p:spPr>
          <a:xfrm>
            <a:off x="1143000" y="1752600"/>
            <a:ext cx="8001000" cy="4800600"/>
          </a:xfrm>
        </p:spPr>
        <p:txBody>
          <a:bodyPr/>
          <a:lstStyle/>
          <a:p>
            <a:pPr eaLnBrk="1" hangingPunct="1">
              <a:lnSpc>
                <a:spcPct val="90000"/>
              </a:lnSpc>
            </a:pPr>
            <a:r>
              <a:rPr lang="en-US" altLang="en-US" sz="2400" smtClean="0">
                <a:latin typeface="Gill Sans MT" pitchFamily="34" charset="0"/>
              </a:rPr>
              <a:t>One-sample t-test: Analyze =&gt;Compare Means =&gt;One sample t-test. Select the variable you want to analyze, and type in the expected mean based on your null hypothesis.</a:t>
            </a:r>
          </a:p>
          <a:p>
            <a:pPr eaLnBrk="1" hangingPunct="1">
              <a:lnSpc>
                <a:spcPct val="90000"/>
              </a:lnSpc>
              <a:buFont typeface="Arial" pitchFamily="34" charset="0"/>
              <a:buNone/>
            </a:pPr>
            <a:endParaRPr lang="en-US" altLang="en-US" sz="2400" smtClean="0">
              <a:latin typeface="Gill Sans MT" pitchFamily="34" charset="0"/>
            </a:endParaRPr>
          </a:p>
          <a:p>
            <a:pPr eaLnBrk="1" hangingPunct="1">
              <a:lnSpc>
                <a:spcPct val="90000"/>
              </a:lnSpc>
            </a:pPr>
            <a:r>
              <a:rPr lang="en-US" altLang="en-US" sz="2400" smtClean="0">
                <a:latin typeface="Gill Sans MT" pitchFamily="34" charset="0"/>
              </a:rPr>
              <a:t>Independent samples t-test: Analyze =&gt;Compare Means =&gt;Independent samples t-test. Specify test variable and grouping variable, and click on define groups to specify how grouping variable will identify groups.</a:t>
            </a:r>
          </a:p>
          <a:p>
            <a:pPr eaLnBrk="1" hangingPunct="1">
              <a:lnSpc>
                <a:spcPct val="90000"/>
              </a:lnSpc>
              <a:buFont typeface="Arial" pitchFamily="34" charset="0"/>
              <a:buNone/>
            </a:pPr>
            <a:endParaRPr lang="en-US" altLang="en-US" sz="2400" smtClean="0">
              <a:latin typeface="Gill Sans MT" pitchFamily="34" charset="0"/>
            </a:endParaRPr>
          </a:p>
          <a:p>
            <a:pPr eaLnBrk="1" hangingPunct="1">
              <a:lnSpc>
                <a:spcPct val="90000"/>
              </a:lnSpc>
            </a:pPr>
            <a:r>
              <a:rPr lang="en-US" altLang="en-US" sz="2400" smtClean="0">
                <a:latin typeface="Gill Sans MT" pitchFamily="34" charset="0"/>
              </a:rPr>
              <a:t>Paired or related samples t-test: Analyze =&gt;Compare Means =&gt;Paired samples t-test. Select the variables you want to compare and drag them into the </a:t>
            </a:r>
            <a:r>
              <a:rPr lang="ja-JP" altLang="en-US" sz="2400" smtClean="0">
                <a:latin typeface="Gill Sans MT" pitchFamily="34" charset="0"/>
              </a:rPr>
              <a:t>“</a:t>
            </a:r>
            <a:r>
              <a:rPr lang="en-US" altLang="ja-JP" sz="2400" smtClean="0">
                <a:latin typeface="Gill Sans MT" pitchFamily="34" charset="0"/>
              </a:rPr>
              <a:t>pair 1</a:t>
            </a:r>
            <a:r>
              <a:rPr lang="ja-JP" altLang="en-US" sz="2400" smtClean="0">
                <a:latin typeface="Gill Sans MT" pitchFamily="34" charset="0"/>
              </a:rPr>
              <a:t>”</a:t>
            </a:r>
            <a:r>
              <a:rPr lang="en-US" altLang="ja-JP" sz="2400" smtClean="0">
                <a:latin typeface="Gill Sans MT" pitchFamily="34" charset="0"/>
              </a:rPr>
              <a:t> boxes labeled </a:t>
            </a:r>
            <a:r>
              <a:rPr lang="ja-JP" altLang="en-US" sz="2400" smtClean="0">
                <a:latin typeface="Gill Sans MT" pitchFamily="34" charset="0"/>
              </a:rPr>
              <a:t>“</a:t>
            </a:r>
            <a:r>
              <a:rPr lang="en-US" altLang="ja-JP" sz="2400" smtClean="0">
                <a:latin typeface="Gill Sans MT" pitchFamily="34" charset="0"/>
              </a:rPr>
              <a:t>variable 1</a:t>
            </a:r>
            <a:r>
              <a:rPr lang="ja-JP" altLang="en-US" sz="2400" smtClean="0">
                <a:latin typeface="Gill Sans MT" pitchFamily="34" charset="0"/>
              </a:rPr>
              <a:t>”</a:t>
            </a:r>
            <a:r>
              <a:rPr lang="en-US" altLang="ja-JP" sz="2400" smtClean="0">
                <a:latin typeface="Gill Sans MT" pitchFamily="34" charset="0"/>
              </a:rPr>
              <a:t> and </a:t>
            </a:r>
            <a:r>
              <a:rPr lang="ja-JP" altLang="en-US" sz="2400" smtClean="0">
                <a:latin typeface="Gill Sans MT" pitchFamily="34" charset="0"/>
              </a:rPr>
              <a:t>“</a:t>
            </a:r>
            <a:r>
              <a:rPr lang="en-US" altLang="ja-JP" sz="2400" smtClean="0">
                <a:latin typeface="Gill Sans MT" pitchFamily="34" charset="0"/>
              </a:rPr>
              <a:t>variable 2</a:t>
            </a:r>
            <a:r>
              <a:rPr lang="ja-JP" altLang="en-US" sz="2400" smtClean="0">
                <a:latin typeface="Gill Sans MT" pitchFamily="34" charset="0"/>
              </a:rPr>
              <a:t>”</a:t>
            </a:r>
            <a:endParaRPr lang="en-US" altLang="ja-JP" sz="2400" smtClean="0">
              <a:latin typeface="Gill Sans MT" pitchFamily="34" charset="0"/>
            </a:endParaRPr>
          </a:p>
          <a:p>
            <a:pPr eaLnBrk="1" hangingPunct="1">
              <a:lnSpc>
                <a:spcPct val="90000"/>
              </a:lnSpc>
              <a:buFont typeface="Wingdings 2" pitchFamily="18" charset="2"/>
              <a:buNone/>
            </a:pPr>
            <a:endParaRPr lang="en-US" altLang="en-US" sz="2400" smtClean="0">
              <a:latin typeface="Gill Sans MT"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1644650" y="274638"/>
            <a:ext cx="7499350" cy="1143000"/>
          </a:xfrm>
        </p:spPr>
        <p:txBody>
          <a:bodyPr/>
          <a:lstStyle/>
          <a:p>
            <a:pPr eaLnBrk="1" hangingPunct="1"/>
            <a:r>
              <a:rPr lang="en-US" altLang="en-US" smtClean="0">
                <a:latin typeface="Gill Sans MT" pitchFamily="34" charset="0"/>
              </a:rPr>
              <a:t>Using excel to compute t-tests</a:t>
            </a:r>
          </a:p>
        </p:txBody>
      </p:sp>
      <p:sp>
        <p:nvSpPr>
          <p:cNvPr id="13315" name="Rectangle 3"/>
          <p:cNvSpPr>
            <a:spLocks noGrp="1" noChangeArrowheads="1"/>
          </p:cNvSpPr>
          <p:nvPr>
            <p:ph type="body" idx="4294967295"/>
          </p:nvPr>
        </p:nvSpPr>
        <p:spPr>
          <a:xfrm>
            <a:off x="1644650" y="1447800"/>
            <a:ext cx="7499350" cy="4800600"/>
          </a:xfrm>
        </p:spPr>
        <p:txBody>
          <a:bodyPr/>
          <a:lstStyle/>
          <a:p>
            <a:pPr eaLnBrk="1" hangingPunct="1">
              <a:lnSpc>
                <a:spcPct val="90000"/>
              </a:lnSpc>
            </a:pPr>
            <a:r>
              <a:rPr lang="en-US" altLang="en-US" smtClean="0">
                <a:latin typeface="Gill Sans MT" pitchFamily="34" charset="0"/>
              </a:rPr>
              <a:t>=ttest(array1,array2,tails,type)</a:t>
            </a:r>
          </a:p>
          <a:p>
            <a:pPr eaLnBrk="1" hangingPunct="1">
              <a:lnSpc>
                <a:spcPct val="90000"/>
              </a:lnSpc>
            </a:pPr>
            <a:r>
              <a:rPr lang="en-US" altLang="en-US" smtClean="0">
                <a:latin typeface="Gill Sans MT" pitchFamily="34" charset="0"/>
              </a:rPr>
              <a:t>Select the arrays that you want to compare, specify number of tails (1 or 2) and type of t-test (1=dependent, 2=independent w/equal variance assumed, 3=independent w/unequal variance assumed).</a:t>
            </a:r>
          </a:p>
          <a:p>
            <a:pPr eaLnBrk="1" hangingPunct="1">
              <a:lnSpc>
                <a:spcPct val="90000"/>
              </a:lnSpc>
            </a:pPr>
            <a:r>
              <a:rPr lang="en-US" altLang="en-US" smtClean="0">
                <a:latin typeface="Gill Sans MT" pitchFamily="34" charset="0"/>
              </a:rPr>
              <a:t>Returns the p-value associated with the t-test.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1828800" y="533400"/>
            <a:ext cx="55595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r>
              <a:rPr lang="en-US" altLang="en-US" dirty="0"/>
              <a:t>Next Homework (</a:t>
            </a:r>
            <a:r>
              <a:rPr lang="en-US" altLang="en-US"/>
              <a:t>due </a:t>
            </a:r>
            <a:r>
              <a:rPr lang="en-US" altLang="en-US" smtClean="0"/>
              <a:t>Thursday, </a:t>
            </a:r>
            <a:r>
              <a:rPr lang="en-US" altLang="en-US" dirty="0"/>
              <a:t>October 3)</a:t>
            </a:r>
          </a:p>
        </p:txBody>
      </p:sp>
      <p:sp>
        <p:nvSpPr>
          <p:cNvPr id="14339" name="TextBox 2"/>
          <p:cNvSpPr txBox="1">
            <a:spLocks noChangeArrowheads="1"/>
          </p:cNvSpPr>
          <p:nvPr/>
        </p:nvSpPr>
        <p:spPr bwMode="auto">
          <a:xfrm>
            <a:off x="1981200" y="1905000"/>
            <a:ext cx="17748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r>
              <a:rPr lang="en-US" altLang="en-US"/>
              <a:t>See Handout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Time</a:t>
            </a:r>
            <a:endParaRPr lang="en-US" dirty="0"/>
          </a:p>
        </p:txBody>
      </p:sp>
      <p:sp>
        <p:nvSpPr>
          <p:cNvPr id="3" name="Content Placeholder 2"/>
          <p:cNvSpPr>
            <a:spLocks noGrp="1"/>
          </p:cNvSpPr>
          <p:nvPr>
            <p:ph idx="1"/>
          </p:nvPr>
        </p:nvSpPr>
        <p:spPr>
          <a:xfrm>
            <a:off x="457200" y="1600200"/>
            <a:ext cx="8686800" cy="4525963"/>
          </a:xfrm>
        </p:spPr>
        <p:txBody>
          <a:bodyPr/>
          <a:lstStyle/>
          <a:p>
            <a:r>
              <a:rPr lang="en-US" dirty="0" smtClean="0"/>
              <a:t>We practiced doing an independent samples t-test by hand</a:t>
            </a:r>
          </a:p>
          <a:p>
            <a:r>
              <a:rPr lang="en-US" dirty="0" smtClean="0"/>
              <a:t>We learned how to do related samples t-tests</a:t>
            </a:r>
          </a:p>
          <a:p>
            <a:pPr lvl="1"/>
            <a:r>
              <a:rPr lang="en-US" dirty="0" smtClean="0"/>
              <a:t>We learned when to do this type of test (one group, two scores per person, or two groups with pairs of participants who are matched or related in some way</a:t>
            </a:r>
          </a:p>
          <a:p>
            <a:pPr lvl="1"/>
            <a:r>
              <a:rPr lang="en-US" dirty="0" smtClean="0"/>
              <a:t>We learned that this test is essentially the same as a one-sample t-test on difference scores, with H</a:t>
            </a:r>
            <a:r>
              <a:rPr lang="en-US" baseline="-25000" dirty="0" smtClean="0"/>
              <a:t>0</a:t>
            </a:r>
            <a:r>
              <a:rPr lang="en-US" dirty="0" smtClean="0"/>
              <a:t>: </a:t>
            </a:r>
            <a:r>
              <a:rPr lang="el-GR" dirty="0" smtClean="0"/>
              <a:t>μ</a:t>
            </a:r>
            <a:r>
              <a:rPr lang="en-US" baseline="-25000" dirty="0" smtClean="0"/>
              <a:t>D</a:t>
            </a:r>
            <a:r>
              <a:rPr lang="en-US" dirty="0" smtClean="0"/>
              <a:t>=0</a:t>
            </a:r>
          </a:p>
          <a:p>
            <a:pPr lvl="1"/>
            <a:r>
              <a:rPr lang="en-US" dirty="0" smtClean="0"/>
              <a:t>We learned how to do a related samples t-test in SPSS</a:t>
            </a:r>
          </a:p>
          <a:p>
            <a:pPr lvl="1"/>
            <a:endParaRPr lang="en-US" dirty="0" smtClean="0"/>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109299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p:txBody>
          <a:bodyPr/>
          <a:lstStyle/>
          <a:p>
            <a:r>
              <a:rPr lang="en-US" altLang="en-US" smtClean="0"/>
              <a:t>Estimation</a:t>
            </a:r>
          </a:p>
        </p:txBody>
      </p:sp>
      <p:sp>
        <p:nvSpPr>
          <p:cNvPr id="3075" name="Rectangle 3"/>
          <p:cNvSpPr>
            <a:spLocks noGrp="1"/>
          </p:cNvSpPr>
          <p:nvPr>
            <p:ph type="body" idx="1"/>
          </p:nvPr>
        </p:nvSpPr>
        <p:spPr/>
        <p:txBody>
          <a:bodyPr/>
          <a:lstStyle/>
          <a:p>
            <a:pPr>
              <a:lnSpc>
                <a:spcPct val="90000"/>
              </a:lnSpc>
            </a:pPr>
            <a:r>
              <a:rPr lang="en-US" altLang="en-US" sz="2800" dirty="0" smtClean="0"/>
              <a:t>In inferential statistics we use sample statistics to make inferences about population parameters</a:t>
            </a:r>
          </a:p>
          <a:p>
            <a:pPr>
              <a:lnSpc>
                <a:spcPct val="90000"/>
              </a:lnSpc>
            </a:pPr>
            <a:r>
              <a:rPr lang="en-US" altLang="en-US" sz="2800" dirty="0" smtClean="0"/>
              <a:t>One way we can do this is to estimate population parameters based on sample statistics</a:t>
            </a:r>
          </a:p>
          <a:p>
            <a:pPr>
              <a:lnSpc>
                <a:spcPct val="90000"/>
              </a:lnSpc>
            </a:pPr>
            <a:r>
              <a:rPr lang="en-US" altLang="en-US" sz="2800" dirty="0" smtClean="0"/>
              <a:t>Estimate can be </a:t>
            </a:r>
          </a:p>
          <a:p>
            <a:pPr lvl="1">
              <a:lnSpc>
                <a:spcPct val="90000"/>
              </a:lnSpc>
            </a:pPr>
            <a:r>
              <a:rPr lang="en-US" altLang="en-US" sz="2400" dirty="0" smtClean="0"/>
              <a:t>Point estimate </a:t>
            </a:r>
          </a:p>
          <a:p>
            <a:pPr lvl="1">
              <a:lnSpc>
                <a:spcPct val="90000"/>
              </a:lnSpc>
            </a:pPr>
            <a:r>
              <a:rPr lang="en-US" altLang="en-US" sz="2400" dirty="0" smtClean="0"/>
              <a:t>Interval estimate</a:t>
            </a:r>
          </a:p>
          <a:p>
            <a:pPr lvl="1">
              <a:lnSpc>
                <a:spcPct val="90000"/>
              </a:lnSpc>
            </a:pPr>
            <a:r>
              <a:rPr lang="en-US" altLang="en-US" sz="2400" dirty="0" smtClean="0"/>
              <a:t>Confidence interval</a:t>
            </a:r>
          </a:p>
          <a:p>
            <a:pPr lvl="1">
              <a:lnSpc>
                <a:spcPct val="90000"/>
              </a:lnSpc>
            </a:pPr>
            <a:endParaRPr lang="en-US" alt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r>
              <a:rPr lang="en-US" altLang="en-US" dirty="0" smtClean="0">
                <a:latin typeface="ヒラギノ角ゴ Pro W3" charset="-128"/>
              </a:rPr>
              <a:t>Point </a:t>
            </a:r>
            <a:r>
              <a:rPr lang="en-US" altLang="en-US" dirty="0" smtClean="0"/>
              <a:t>Estimation</a:t>
            </a:r>
          </a:p>
        </p:txBody>
      </p:sp>
      <p:sp>
        <p:nvSpPr>
          <p:cNvPr id="4099" name="Rectangle 3"/>
          <p:cNvSpPr>
            <a:spLocks noGrp="1"/>
          </p:cNvSpPr>
          <p:nvPr>
            <p:ph type="body" idx="1"/>
          </p:nvPr>
        </p:nvSpPr>
        <p:spPr/>
        <p:txBody>
          <a:bodyPr/>
          <a:lstStyle/>
          <a:p>
            <a:pPr lvl="1"/>
            <a:r>
              <a:rPr lang="en-US" altLang="en-US" smtClean="0"/>
              <a:t>Single value (e.g. M is the point estimate of </a:t>
            </a:r>
            <a:r>
              <a:rPr lang="en-US" altLang="en-US" smtClean="0">
                <a:latin typeface="Times" charset="0"/>
                <a:sym typeface="Symbol" pitchFamily="18" charset="2"/>
              </a:rPr>
              <a:t>μ</a:t>
            </a:r>
            <a:r>
              <a:rPr lang="en-US" altLang="en-US" smtClean="0">
                <a:sym typeface="Symbol" pitchFamily="18" charset="2"/>
              </a:rPr>
              <a:t>, or s is the estimate of </a:t>
            </a:r>
            <a:r>
              <a:rPr lang="en-US" altLang="en-US" smtClean="0">
                <a:latin typeface="Times" charset="0"/>
                <a:sym typeface="Symbol" pitchFamily="18" charset="2"/>
              </a:rPr>
              <a:t>σ</a:t>
            </a:r>
            <a:r>
              <a:rPr lang="en-US" altLang="en-US" smtClean="0">
                <a:sym typeface="Symbol" pitchFamily="18" charset="2"/>
              </a:rPr>
              <a:t>)</a:t>
            </a:r>
          </a:p>
          <a:p>
            <a:pPr lvl="1"/>
            <a:r>
              <a:rPr lang="en-US" altLang="en-US" smtClean="0">
                <a:sym typeface="Symbol" pitchFamily="18" charset="2"/>
              </a:rPr>
              <a:t>Single value that represents a difference (e.g., M</a:t>
            </a:r>
            <a:r>
              <a:rPr lang="en-US" altLang="en-US" baseline="-25000" smtClean="0">
                <a:sym typeface="Symbol" pitchFamily="18" charset="2"/>
              </a:rPr>
              <a:t>D</a:t>
            </a:r>
            <a:r>
              <a:rPr lang="en-US" altLang="en-US" smtClean="0">
                <a:sym typeface="Symbol" pitchFamily="18" charset="2"/>
              </a:rPr>
              <a:t> is the point estimate of </a:t>
            </a:r>
            <a:r>
              <a:rPr lang="en-US" altLang="en-US" smtClean="0">
                <a:latin typeface="Times" charset="0"/>
                <a:sym typeface="Symbol" pitchFamily="18" charset="2"/>
              </a:rPr>
              <a:t>μ</a:t>
            </a:r>
            <a:r>
              <a:rPr lang="en-US" altLang="en-US" baseline="-25000" smtClean="0">
                <a:sym typeface="Symbol" pitchFamily="18" charset="2"/>
              </a:rPr>
              <a:t>D</a:t>
            </a:r>
            <a:r>
              <a:rPr lang="en-US" altLang="en-US" smtClean="0">
                <a:sym typeface="Symbol" pitchFamily="18" charset="2"/>
              </a:rPr>
              <a:t>, M</a:t>
            </a:r>
            <a:r>
              <a:rPr lang="en-US" altLang="en-US" baseline="-25000" smtClean="0">
                <a:sym typeface="Symbol" pitchFamily="18" charset="2"/>
              </a:rPr>
              <a:t>A</a:t>
            </a:r>
            <a:r>
              <a:rPr lang="en-US" altLang="en-US" smtClean="0">
                <a:sym typeface="Symbol" pitchFamily="18" charset="2"/>
              </a:rPr>
              <a:t>-M</a:t>
            </a:r>
            <a:r>
              <a:rPr lang="en-US" altLang="en-US" baseline="-25000" smtClean="0">
                <a:sym typeface="Symbol" pitchFamily="18" charset="2"/>
              </a:rPr>
              <a:t>B</a:t>
            </a:r>
            <a:r>
              <a:rPr lang="en-US" altLang="en-US" smtClean="0">
                <a:sym typeface="Symbol" pitchFamily="18" charset="2"/>
              </a:rPr>
              <a:t> is the point estimate of </a:t>
            </a:r>
            <a:r>
              <a:rPr lang="en-US" altLang="en-US" smtClean="0">
                <a:latin typeface="Times" charset="0"/>
                <a:sym typeface="Symbol" pitchFamily="18" charset="2"/>
              </a:rPr>
              <a:t>μ</a:t>
            </a:r>
            <a:r>
              <a:rPr lang="en-US" altLang="en-US" baseline="-25000" smtClean="0">
                <a:sym typeface="Symbol" pitchFamily="18" charset="2"/>
              </a:rPr>
              <a:t>A</a:t>
            </a:r>
            <a:r>
              <a:rPr lang="en-US" altLang="en-US" smtClean="0">
                <a:sym typeface="Symbol" pitchFamily="18" charset="2"/>
              </a:rPr>
              <a:t>-</a:t>
            </a:r>
            <a:r>
              <a:rPr lang="en-US" altLang="en-US" smtClean="0">
                <a:latin typeface="Times" charset="0"/>
                <a:sym typeface="Symbol" pitchFamily="18" charset="2"/>
              </a:rPr>
              <a:t>μ</a:t>
            </a:r>
            <a:r>
              <a:rPr lang="en-US" altLang="en-US" baseline="-25000" smtClean="0">
                <a:sym typeface="Symbol" pitchFamily="18" charset="2"/>
              </a:rPr>
              <a:t>B</a:t>
            </a:r>
            <a:r>
              <a:rPr lang="en-US" altLang="en-US" smtClean="0">
                <a:sym typeface="Symbol" pitchFamily="18" charset="2"/>
              </a:rPr>
              <a:t>)</a:t>
            </a:r>
          </a:p>
          <a:p>
            <a:pPr lvl="1"/>
            <a:r>
              <a:rPr lang="en-US" altLang="en-US" smtClean="0">
                <a:sym typeface="Symbol" pitchFamily="18" charset="2"/>
              </a:rPr>
              <a:t>Point estimates we are interested in are often in the numerators of our test statistics.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p:txBody>
          <a:bodyPr/>
          <a:lstStyle/>
          <a:p>
            <a:r>
              <a:rPr lang="en-US" altLang="en-US" smtClean="0"/>
              <a:t>Interval estimates</a:t>
            </a:r>
          </a:p>
        </p:txBody>
      </p:sp>
      <p:sp>
        <p:nvSpPr>
          <p:cNvPr id="5123" name="Rectangle 3"/>
          <p:cNvSpPr>
            <a:spLocks noGrp="1"/>
          </p:cNvSpPr>
          <p:nvPr>
            <p:ph type="body" idx="1"/>
          </p:nvPr>
        </p:nvSpPr>
        <p:spPr>
          <a:xfrm>
            <a:off x="1143000" y="1447800"/>
            <a:ext cx="8001000" cy="4800600"/>
          </a:xfrm>
        </p:spPr>
        <p:txBody>
          <a:bodyPr/>
          <a:lstStyle/>
          <a:p>
            <a:pPr>
              <a:lnSpc>
                <a:spcPct val="90000"/>
              </a:lnSpc>
            </a:pPr>
            <a:r>
              <a:rPr lang="en-US" altLang="en-US" sz="2800" smtClean="0"/>
              <a:t>We can specify a range of scores rather than a single value when we estimate population parameters</a:t>
            </a:r>
          </a:p>
          <a:p>
            <a:pPr>
              <a:lnSpc>
                <a:spcPct val="90000"/>
              </a:lnSpc>
            </a:pPr>
            <a:r>
              <a:rPr lang="en-US" altLang="en-US" sz="2800" smtClean="0"/>
              <a:t>We can use our formulae for our t statistics to help us do this:</a:t>
            </a:r>
          </a:p>
          <a:p>
            <a:pPr>
              <a:lnSpc>
                <a:spcPct val="90000"/>
              </a:lnSpc>
            </a:pPr>
            <a:endParaRPr lang="en-US" altLang="en-US" sz="2800" smtClean="0"/>
          </a:p>
          <a:p>
            <a:pPr>
              <a:lnSpc>
                <a:spcPct val="90000"/>
              </a:lnSpc>
            </a:pPr>
            <a:endParaRPr lang="en-US" altLang="en-US" sz="2800" smtClean="0"/>
          </a:p>
          <a:p>
            <a:pPr>
              <a:lnSpc>
                <a:spcPct val="90000"/>
              </a:lnSpc>
            </a:pPr>
            <a:r>
              <a:rPr lang="en-US" altLang="en-US" sz="2800" smtClean="0"/>
              <a:t>Using algebra, this formula converts to:</a:t>
            </a:r>
          </a:p>
          <a:p>
            <a:pPr>
              <a:lnSpc>
                <a:spcPct val="90000"/>
              </a:lnSpc>
              <a:buFont typeface="Wingdings 2" pitchFamily="18" charset="2"/>
              <a:buNone/>
            </a:pPr>
            <a:r>
              <a:rPr lang="en-US" altLang="en-US" sz="1800" smtClean="0"/>
              <a:t>Population mean	= 	sample mean	+/- t * (estimated standard error)</a:t>
            </a:r>
          </a:p>
          <a:p>
            <a:pPr>
              <a:lnSpc>
                <a:spcPct val="90000"/>
              </a:lnSpc>
              <a:buFont typeface="Wingdings 2" pitchFamily="18" charset="2"/>
              <a:buNone/>
            </a:pPr>
            <a:r>
              <a:rPr lang="en-US" altLang="en-US" sz="1800" smtClean="0"/>
              <a:t>(or mean diff)       		(or mean diff)</a:t>
            </a:r>
          </a:p>
          <a:p>
            <a:pPr>
              <a:lnSpc>
                <a:spcPct val="90000"/>
              </a:lnSpc>
            </a:pPr>
            <a:endParaRPr lang="en-US" altLang="en-US" sz="2800" smtClean="0"/>
          </a:p>
          <a:p>
            <a:pPr>
              <a:lnSpc>
                <a:spcPct val="90000"/>
              </a:lnSpc>
            </a:pPr>
            <a:endParaRPr lang="en-US" altLang="en-US" sz="2800" smtClean="0"/>
          </a:p>
        </p:txBody>
      </p:sp>
      <p:graphicFrame>
        <p:nvGraphicFramePr>
          <p:cNvPr id="5124" name="Object 2"/>
          <p:cNvGraphicFramePr>
            <a:graphicFrameLocks noChangeAspect="1"/>
          </p:cNvGraphicFramePr>
          <p:nvPr/>
        </p:nvGraphicFramePr>
        <p:xfrm>
          <a:off x="4514850" y="3346450"/>
          <a:ext cx="114300" cy="165100"/>
        </p:xfrm>
        <a:graphic>
          <a:graphicData uri="http://schemas.openxmlformats.org/presentationml/2006/ole">
            <mc:AlternateContent xmlns:mc="http://schemas.openxmlformats.org/markup-compatibility/2006">
              <mc:Choice xmlns:v="urn:schemas-microsoft-com:vml" Requires="v">
                <p:oleObj spid="_x0000_s5134" name="Equation" r:id="rId4" imgW="114300" imgH="165100" progId="Equation.DSMT4">
                  <p:embed/>
                </p:oleObj>
              </mc:Choice>
              <mc:Fallback>
                <p:oleObj name="Equation" r:id="rId4" imgW="114300" imgH="1651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46450"/>
                        <a:ext cx="114300" cy="16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aphicFrame>
        <p:nvGraphicFramePr>
          <p:cNvPr id="5125" name="Object 3"/>
          <p:cNvGraphicFramePr>
            <a:graphicFrameLocks noChangeAspect="1"/>
          </p:cNvGraphicFramePr>
          <p:nvPr/>
        </p:nvGraphicFramePr>
        <p:xfrm>
          <a:off x="1290638" y="3733800"/>
          <a:ext cx="7853362" cy="647700"/>
        </p:xfrm>
        <a:graphic>
          <a:graphicData uri="http://schemas.openxmlformats.org/presentationml/2006/ole">
            <mc:AlternateContent xmlns:mc="http://schemas.openxmlformats.org/markup-compatibility/2006">
              <mc:Choice xmlns:v="urn:schemas-microsoft-com:vml" Requires="v">
                <p:oleObj spid="_x0000_s5135" name="Equation" r:id="rId6" imgW="4775200" imgH="393700" progId="Equation.DSMT4">
                  <p:embed/>
                </p:oleObj>
              </mc:Choice>
              <mc:Fallback>
                <p:oleObj name="Equation" r:id="rId6" imgW="4775200" imgH="393700"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0638" y="3733800"/>
                        <a:ext cx="7853362"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r>
              <a:rPr lang="en-US" altLang="en-US" smtClean="0"/>
              <a:t>Interval estimates</a:t>
            </a:r>
          </a:p>
        </p:txBody>
      </p:sp>
      <p:graphicFrame>
        <p:nvGraphicFramePr>
          <p:cNvPr id="6147" name="Object 2"/>
          <p:cNvGraphicFramePr>
            <a:graphicFrameLocks noChangeAspect="1"/>
          </p:cNvGraphicFramePr>
          <p:nvPr/>
        </p:nvGraphicFramePr>
        <p:xfrm>
          <a:off x="4514850" y="3346450"/>
          <a:ext cx="114300" cy="165100"/>
        </p:xfrm>
        <a:graphic>
          <a:graphicData uri="http://schemas.openxmlformats.org/presentationml/2006/ole">
            <mc:AlternateContent xmlns:mc="http://schemas.openxmlformats.org/markup-compatibility/2006">
              <mc:Choice xmlns:v="urn:schemas-microsoft-com:vml" Requires="v">
                <p:oleObj spid="_x0000_s6188" name="Equation" r:id="rId4" imgW="114300" imgH="165100" progId="Equation.DSMT4">
                  <p:embed/>
                </p:oleObj>
              </mc:Choice>
              <mc:Fallback>
                <p:oleObj name="Equation" r:id="rId4" imgW="114300" imgH="1651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46450"/>
                        <a:ext cx="114300" cy="16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graphicFrame>
        <p:nvGraphicFramePr>
          <p:cNvPr id="21511" name="Object 3"/>
          <p:cNvGraphicFramePr>
            <a:graphicFrameLocks noChangeAspect="1"/>
          </p:cNvGraphicFramePr>
          <p:nvPr/>
        </p:nvGraphicFramePr>
        <p:xfrm>
          <a:off x="5638800" y="3810000"/>
          <a:ext cx="3505200" cy="457200"/>
        </p:xfrm>
        <a:graphic>
          <a:graphicData uri="http://schemas.openxmlformats.org/presentationml/2006/ole">
            <mc:AlternateContent xmlns:mc="http://schemas.openxmlformats.org/markup-compatibility/2006">
              <mc:Choice xmlns:v="urn:schemas-microsoft-com:vml" Requires="v">
                <p:oleObj spid="_x0000_s6189" name="Equation" r:id="rId6" imgW="2235200" imgH="292100" progId="Equation.DSMT4">
                  <p:embed/>
                </p:oleObj>
              </mc:Choice>
              <mc:Fallback>
                <p:oleObj name="Equation" r:id="rId6" imgW="2235200" imgH="292100"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38800" y="3810000"/>
                        <a:ext cx="3505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21510" name="Object 4"/>
          <p:cNvGraphicFramePr>
            <a:graphicFrameLocks noChangeAspect="1"/>
          </p:cNvGraphicFramePr>
          <p:nvPr/>
        </p:nvGraphicFramePr>
        <p:xfrm>
          <a:off x="3405188" y="2590800"/>
          <a:ext cx="1524000" cy="893763"/>
        </p:xfrm>
        <a:graphic>
          <a:graphicData uri="http://schemas.openxmlformats.org/presentationml/2006/ole">
            <mc:AlternateContent xmlns:mc="http://schemas.openxmlformats.org/markup-compatibility/2006">
              <mc:Choice xmlns:v="urn:schemas-microsoft-com:vml" Requires="v">
                <p:oleObj spid="_x0000_s6190" name="Equation" r:id="rId8" imgW="736600" imgH="431800" progId="Equation.DSMT4">
                  <p:embed/>
                </p:oleObj>
              </mc:Choice>
              <mc:Fallback>
                <p:oleObj name="Equation" r:id="rId8" imgW="736600" imgH="431800" progId="Equation.DSMT4">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05188" y="2590800"/>
                        <a:ext cx="1524000" cy="893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80904" name="Object 5"/>
          <p:cNvGraphicFramePr>
            <a:graphicFrameLocks noChangeAspect="1"/>
          </p:cNvGraphicFramePr>
          <p:nvPr/>
        </p:nvGraphicFramePr>
        <p:xfrm>
          <a:off x="3657600" y="5029200"/>
          <a:ext cx="1625600" cy="852488"/>
        </p:xfrm>
        <a:graphic>
          <a:graphicData uri="http://schemas.openxmlformats.org/presentationml/2006/ole">
            <mc:AlternateContent xmlns:mc="http://schemas.openxmlformats.org/markup-compatibility/2006">
              <mc:Choice xmlns:v="urn:schemas-microsoft-com:vml" Requires="v">
                <p:oleObj spid="_x0000_s6191" name="Equation" r:id="rId10" imgW="800100" imgH="419100" progId="Equation.DSMT4">
                  <p:embed/>
                </p:oleObj>
              </mc:Choice>
              <mc:Fallback>
                <p:oleObj name="Equation" r:id="rId10" imgW="800100" imgH="419100" progId="Equation.DSMT4">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57600" y="5029200"/>
                        <a:ext cx="1625600" cy="85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6151" name="Text Box 9"/>
          <p:cNvSpPr txBox="1">
            <a:spLocks noChangeArrowheads="1"/>
          </p:cNvSpPr>
          <p:nvPr/>
        </p:nvSpPr>
        <p:spPr bwMode="auto">
          <a:xfrm>
            <a:off x="990600" y="2590800"/>
            <a:ext cx="1981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a:spcBef>
                <a:spcPct val="50000"/>
              </a:spcBef>
            </a:pPr>
            <a:r>
              <a:rPr lang="en-US" altLang="en-US"/>
              <a:t>One-sample t-test:</a:t>
            </a:r>
          </a:p>
        </p:txBody>
      </p:sp>
      <p:graphicFrame>
        <p:nvGraphicFramePr>
          <p:cNvPr id="2" name="Object 6"/>
          <p:cNvGraphicFramePr>
            <a:graphicFrameLocks noChangeAspect="1"/>
          </p:cNvGraphicFramePr>
          <p:nvPr/>
        </p:nvGraphicFramePr>
        <p:xfrm>
          <a:off x="6072188" y="2667000"/>
          <a:ext cx="2101850" cy="500063"/>
        </p:xfrm>
        <a:graphic>
          <a:graphicData uri="http://schemas.openxmlformats.org/presentationml/2006/ole">
            <mc:AlternateContent xmlns:mc="http://schemas.openxmlformats.org/markup-compatibility/2006">
              <mc:Choice xmlns:v="urn:schemas-microsoft-com:vml" Requires="v">
                <p:oleObj spid="_x0000_s6192" name="Equation" r:id="rId12" imgW="1016000" imgH="241300" progId="Equation.DSMT4">
                  <p:embed/>
                </p:oleObj>
              </mc:Choice>
              <mc:Fallback>
                <p:oleObj name="Equation" r:id="rId12" imgW="1016000" imgH="241300" progId="Equation.DSMT4">
                  <p:embed/>
                  <p:pic>
                    <p:nvPicPr>
                      <p:cNvPr id="0"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072188" y="2667000"/>
                        <a:ext cx="210185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153" name="Text Box 11"/>
          <p:cNvSpPr txBox="1">
            <a:spLocks noChangeArrowheads="1"/>
          </p:cNvSpPr>
          <p:nvPr/>
        </p:nvSpPr>
        <p:spPr bwMode="auto">
          <a:xfrm>
            <a:off x="914400" y="3733800"/>
            <a:ext cx="1981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a:spcBef>
                <a:spcPct val="50000"/>
              </a:spcBef>
            </a:pPr>
            <a:r>
              <a:rPr lang="en-US" altLang="en-US"/>
              <a:t>Independent-samples t-test:</a:t>
            </a:r>
          </a:p>
        </p:txBody>
      </p:sp>
      <p:sp>
        <p:nvSpPr>
          <p:cNvPr id="6154" name="Text Box 12"/>
          <p:cNvSpPr txBox="1">
            <a:spLocks noChangeArrowheads="1"/>
          </p:cNvSpPr>
          <p:nvPr/>
        </p:nvSpPr>
        <p:spPr bwMode="auto">
          <a:xfrm>
            <a:off x="990600" y="5105400"/>
            <a:ext cx="1981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a:spcBef>
                <a:spcPct val="50000"/>
              </a:spcBef>
            </a:pPr>
            <a:r>
              <a:rPr lang="en-US" altLang="en-US"/>
              <a:t>Paired-samples t-test:</a:t>
            </a:r>
          </a:p>
        </p:txBody>
      </p:sp>
      <p:graphicFrame>
        <p:nvGraphicFramePr>
          <p:cNvPr id="3" name="Object 7"/>
          <p:cNvGraphicFramePr>
            <a:graphicFrameLocks noChangeAspect="1"/>
          </p:cNvGraphicFramePr>
          <p:nvPr/>
        </p:nvGraphicFramePr>
        <p:xfrm>
          <a:off x="2971800" y="3810000"/>
          <a:ext cx="2362200" cy="641350"/>
        </p:xfrm>
        <a:graphic>
          <a:graphicData uri="http://schemas.openxmlformats.org/presentationml/2006/ole">
            <mc:AlternateContent xmlns:mc="http://schemas.openxmlformats.org/markup-compatibility/2006">
              <mc:Choice xmlns:v="urn:schemas-microsoft-com:vml" Requires="v">
                <p:oleObj spid="_x0000_s6193" name="Equation" r:id="rId14" imgW="1638300" imgH="444500" progId="Equation.DSMT4">
                  <p:embed/>
                </p:oleObj>
              </mc:Choice>
              <mc:Fallback>
                <p:oleObj name="Equation" r:id="rId14" imgW="1638300" imgH="444500" progId="Equation.DSMT4">
                  <p:embed/>
                  <p:pic>
                    <p:nvPicPr>
                      <p:cNvPr id="0"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971800" y="3810000"/>
                        <a:ext cx="2362200"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 name="Object 8"/>
          <p:cNvGraphicFramePr>
            <a:graphicFrameLocks noChangeAspect="1"/>
          </p:cNvGraphicFramePr>
          <p:nvPr/>
        </p:nvGraphicFramePr>
        <p:xfrm>
          <a:off x="6324600" y="4953000"/>
          <a:ext cx="2374900" cy="593725"/>
        </p:xfrm>
        <a:graphic>
          <a:graphicData uri="http://schemas.openxmlformats.org/presentationml/2006/ole">
            <mc:AlternateContent xmlns:mc="http://schemas.openxmlformats.org/markup-compatibility/2006">
              <mc:Choice xmlns:v="urn:schemas-microsoft-com:vml" Requires="v">
                <p:oleObj spid="_x0000_s6194" name="Equation" r:id="rId16" imgW="1168400" imgH="292100" progId="Equation.DSMT4">
                  <p:embed/>
                </p:oleObj>
              </mc:Choice>
              <mc:Fallback>
                <p:oleObj name="Equation" r:id="rId16" imgW="1168400" imgH="292100" progId="Equation.DSMT4">
                  <p:embed/>
                  <p:pic>
                    <p:nvPicPr>
                      <p:cNvPr id="0" name="Object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324600" y="4953000"/>
                        <a:ext cx="2374900"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6157" name="Text Box 15"/>
          <p:cNvSpPr txBox="1">
            <a:spLocks noChangeArrowheads="1"/>
          </p:cNvSpPr>
          <p:nvPr/>
        </p:nvSpPr>
        <p:spPr bwMode="auto">
          <a:xfrm>
            <a:off x="990600" y="16764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a:spcBef>
                <a:spcPct val="50000"/>
              </a:spcBef>
            </a:pPr>
            <a:r>
              <a:rPr lang="en-US" altLang="en-US"/>
              <a:t>Type of test</a:t>
            </a:r>
          </a:p>
        </p:txBody>
      </p:sp>
      <p:sp>
        <p:nvSpPr>
          <p:cNvPr id="6158" name="Text Box 16"/>
          <p:cNvSpPr txBox="1">
            <a:spLocks noChangeArrowheads="1"/>
          </p:cNvSpPr>
          <p:nvPr/>
        </p:nvSpPr>
        <p:spPr bwMode="auto">
          <a:xfrm>
            <a:off x="3352800" y="1524000"/>
            <a:ext cx="2057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a:spcBef>
                <a:spcPct val="50000"/>
              </a:spcBef>
            </a:pPr>
            <a:r>
              <a:rPr lang="en-US" altLang="en-US"/>
              <a:t>Formula for t statistic</a:t>
            </a:r>
          </a:p>
        </p:txBody>
      </p:sp>
      <p:sp>
        <p:nvSpPr>
          <p:cNvPr id="6159" name="Text Box 17"/>
          <p:cNvSpPr txBox="1">
            <a:spLocks noChangeArrowheads="1"/>
          </p:cNvSpPr>
          <p:nvPr/>
        </p:nvSpPr>
        <p:spPr bwMode="auto">
          <a:xfrm>
            <a:off x="6172200" y="1447800"/>
            <a:ext cx="2362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a:spcBef>
                <a:spcPct val="50000"/>
              </a:spcBef>
            </a:pPr>
            <a:r>
              <a:rPr lang="en-US" altLang="en-US"/>
              <a:t>Formula for confidence interval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151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090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p:txBody>
          <a:bodyPr/>
          <a:lstStyle/>
          <a:p>
            <a:r>
              <a:rPr lang="en-US" altLang="en-US" smtClean="0"/>
              <a:t>Confidence Intervals</a:t>
            </a:r>
          </a:p>
        </p:txBody>
      </p:sp>
      <p:sp>
        <p:nvSpPr>
          <p:cNvPr id="7171" name="Rectangle 3"/>
          <p:cNvSpPr>
            <a:spLocks noGrp="1"/>
          </p:cNvSpPr>
          <p:nvPr>
            <p:ph type="body" idx="1"/>
          </p:nvPr>
        </p:nvSpPr>
        <p:spPr/>
        <p:txBody>
          <a:bodyPr/>
          <a:lstStyle/>
          <a:p>
            <a:r>
              <a:rPr lang="en-US" altLang="en-US" smtClean="0"/>
              <a:t>Interval estimate accompanied by specific level of confidence or probability (e.g., p=.95)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r>
              <a:rPr lang="en-US" altLang="en-US" smtClean="0"/>
              <a:t>Confidence Intervals</a:t>
            </a:r>
          </a:p>
        </p:txBody>
      </p:sp>
      <p:graphicFrame>
        <p:nvGraphicFramePr>
          <p:cNvPr id="21510" name="Object 2"/>
          <p:cNvGraphicFramePr>
            <a:graphicFrameLocks noGrp="1" noChangeAspect="1"/>
          </p:cNvGraphicFramePr>
          <p:nvPr>
            <p:ph type="body" idx="1"/>
          </p:nvPr>
        </p:nvGraphicFramePr>
        <p:xfrm>
          <a:off x="1219200" y="1447800"/>
          <a:ext cx="5192713" cy="1233488"/>
        </p:xfrm>
        <a:graphic>
          <a:graphicData uri="http://schemas.openxmlformats.org/presentationml/2006/ole">
            <mc:AlternateContent xmlns:mc="http://schemas.openxmlformats.org/markup-compatibility/2006">
              <mc:Choice xmlns:v="urn:schemas-microsoft-com:vml" Requires="v">
                <p:oleObj spid="_x0000_s8201" name="Equation" r:id="rId4" imgW="1016000" imgH="241300" progId="Equation.3">
                  <p:embed/>
                </p:oleObj>
              </mc:Choice>
              <mc:Fallback>
                <p:oleObj name="Equation" r:id="rId4" imgW="1016000" imgH="2413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1447800"/>
                        <a:ext cx="5192713" cy="1233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1140" name="Text Box 4"/>
          <p:cNvSpPr txBox="1">
            <a:spLocks noChangeArrowheads="1"/>
          </p:cNvSpPr>
          <p:nvPr/>
        </p:nvSpPr>
        <p:spPr bwMode="auto">
          <a:xfrm>
            <a:off x="1295400" y="2743200"/>
            <a:ext cx="73914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a:spcBef>
                <a:spcPct val="50000"/>
              </a:spcBef>
              <a:buFont typeface="Times" charset="0"/>
              <a:buChar char="•"/>
            </a:pPr>
            <a:r>
              <a:rPr lang="en-US" altLang="en-US"/>
              <a:t> Question: M and S</a:t>
            </a:r>
            <a:r>
              <a:rPr lang="en-US" altLang="en-US" baseline="-25000"/>
              <a:t>M</a:t>
            </a:r>
            <a:r>
              <a:rPr lang="en-US" altLang="en-US"/>
              <a:t> are calculated from your sample data, but what is t?</a:t>
            </a:r>
          </a:p>
          <a:p>
            <a:pPr>
              <a:spcBef>
                <a:spcPct val="50000"/>
              </a:spcBef>
              <a:buFont typeface="Times" charset="0"/>
              <a:buChar char="•"/>
            </a:pPr>
            <a:r>
              <a:rPr lang="en-US" altLang="en-US"/>
              <a:t> (Before when we calculated t, we had a known value for </a:t>
            </a:r>
            <a:r>
              <a:rPr lang="en-US" altLang="en-US">
                <a:sym typeface="Symbol" pitchFamily="18" charset="2"/>
              </a:rPr>
              <a:t>μ or assumed it was equal to 0 - now we are trying to estimate μ based on sample data)</a:t>
            </a:r>
          </a:p>
          <a:p>
            <a:pPr>
              <a:spcBef>
                <a:spcPct val="50000"/>
              </a:spcBef>
              <a:buFont typeface="Times" charset="0"/>
              <a:buChar char="•"/>
            </a:pPr>
            <a:r>
              <a:rPr lang="en-US" altLang="en-US">
                <a:sym typeface="Symbol" pitchFamily="18" charset="2"/>
              </a:rPr>
              <a:t> Answer: t is the critical value of t (from the t-table) based on the confidence level or p-value we desire for our confidence interval! </a:t>
            </a:r>
          </a:p>
          <a:p>
            <a:pPr>
              <a:spcBef>
                <a:spcPct val="50000"/>
              </a:spcBef>
              <a:buFont typeface="Times" charset="0"/>
              <a:buChar char="•"/>
            </a:pPr>
            <a:r>
              <a:rPr lang="en-US" altLang="en-US">
                <a:sym typeface="Symbol" pitchFamily="18" charset="2"/>
              </a:rPr>
              <a:t>5% chance of being wrong = 95% chance of being correct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140">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140">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1140">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114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r>
              <a:rPr lang="en-US" altLang="en-US" smtClean="0"/>
              <a:t>Confidence Intervals</a:t>
            </a:r>
          </a:p>
        </p:txBody>
      </p:sp>
      <p:sp>
        <p:nvSpPr>
          <p:cNvPr id="92164" name="Text Box 4"/>
          <p:cNvSpPr txBox="1">
            <a:spLocks noChangeArrowheads="1"/>
          </p:cNvSpPr>
          <p:nvPr/>
        </p:nvSpPr>
        <p:spPr bwMode="auto">
          <a:xfrm>
            <a:off x="1295400" y="1676400"/>
            <a:ext cx="67818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a:spcBef>
                <a:spcPct val="50000"/>
              </a:spcBef>
            </a:pPr>
            <a:r>
              <a:rPr lang="en-US" altLang="en-US">
                <a:sym typeface="Symbol" pitchFamily="18" charset="2"/>
              </a:rPr>
              <a:t>Example: A sample of 25 3rd graders read on average 22 words correctly per minute, with a sample standard deviation of 5. Use this information to estimate the average number of words the population of 3rd graders can read correctly per minute, with p = .95 confidence.</a:t>
            </a:r>
          </a:p>
        </p:txBody>
      </p:sp>
      <p:sp>
        <p:nvSpPr>
          <p:cNvPr id="92165" name="Text Box 5"/>
          <p:cNvSpPr txBox="1">
            <a:spLocks noChangeArrowheads="1"/>
          </p:cNvSpPr>
          <p:nvPr/>
        </p:nvSpPr>
        <p:spPr bwMode="auto">
          <a:xfrm>
            <a:off x="5029200" y="3962400"/>
            <a:ext cx="3505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a:spcBef>
                <a:spcPct val="50000"/>
              </a:spcBef>
            </a:pPr>
            <a:r>
              <a:rPr lang="en-US" altLang="en-US"/>
              <a:t>M=22, S</a:t>
            </a:r>
            <a:r>
              <a:rPr lang="en-US" altLang="en-US" baseline="-25000"/>
              <a:t>M</a:t>
            </a:r>
            <a:r>
              <a:rPr lang="en-US" altLang="en-US"/>
              <a:t>=5/5 = 1, t</a:t>
            </a:r>
            <a:r>
              <a:rPr lang="en-US" altLang="en-US" baseline="-25000"/>
              <a:t>crit</a:t>
            </a:r>
            <a:r>
              <a:rPr lang="en-US" altLang="en-US"/>
              <a:t>=2.064</a:t>
            </a:r>
          </a:p>
        </p:txBody>
      </p:sp>
      <p:graphicFrame>
        <p:nvGraphicFramePr>
          <p:cNvPr id="3" name="Object 2"/>
          <p:cNvGraphicFramePr>
            <a:graphicFrameLocks noChangeAspect="1"/>
          </p:cNvGraphicFramePr>
          <p:nvPr/>
        </p:nvGraphicFramePr>
        <p:xfrm>
          <a:off x="1447800" y="3962400"/>
          <a:ext cx="3208338" cy="762000"/>
        </p:xfrm>
        <a:graphic>
          <a:graphicData uri="http://schemas.openxmlformats.org/presentationml/2006/ole">
            <mc:AlternateContent xmlns:mc="http://schemas.openxmlformats.org/markup-compatibility/2006">
              <mc:Choice xmlns:v="urn:schemas-microsoft-com:vml" Requires="v">
                <p:oleObj spid="_x0000_s9231" name="Equation" r:id="rId4" imgW="1016000" imgH="241300" progId="Equation.DSMT4">
                  <p:embed/>
                </p:oleObj>
              </mc:Choice>
              <mc:Fallback>
                <p:oleObj name="Equation" r:id="rId4" imgW="1016000" imgH="2413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3962400"/>
                        <a:ext cx="3208338"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9" name="Object 3"/>
          <p:cNvGraphicFramePr>
            <a:graphicFrameLocks noChangeAspect="1"/>
          </p:cNvGraphicFramePr>
          <p:nvPr/>
        </p:nvGraphicFramePr>
        <p:xfrm>
          <a:off x="1066800" y="5638800"/>
          <a:ext cx="7772400" cy="590550"/>
        </p:xfrm>
        <a:graphic>
          <a:graphicData uri="http://schemas.openxmlformats.org/presentationml/2006/ole">
            <mc:AlternateContent xmlns:mc="http://schemas.openxmlformats.org/markup-compatibility/2006">
              <mc:Choice xmlns:v="urn:schemas-microsoft-com:vml" Requires="v">
                <p:oleObj spid="_x0000_s9232" name="Equation" r:id="rId6" imgW="2171700" imgH="165100" progId="Equation.3">
                  <p:embed/>
                </p:oleObj>
              </mc:Choice>
              <mc:Fallback>
                <p:oleObj name="Equation" r:id="rId6" imgW="2171700" imgH="1651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5638800"/>
                        <a:ext cx="7772400" cy="590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6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6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p:bldP spid="9216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4435</TotalTime>
  <Words>742</Words>
  <Application>Microsoft Office PowerPoint</Application>
  <PresentationFormat>On-screen Show (4:3)</PresentationFormat>
  <Paragraphs>71</Paragraphs>
  <Slides>14</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Equation</vt:lpstr>
      <vt:lpstr>Tuesday October 1</vt:lpstr>
      <vt:lpstr>Last Time</vt:lpstr>
      <vt:lpstr>Estimation</vt:lpstr>
      <vt:lpstr>Point Estimation</vt:lpstr>
      <vt:lpstr>Interval estimates</vt:lpstr>
      <vt:lpstr>Interval estimates</vt:lpstr>
      <vt:lpstr>Confidence Intervals</vt:lpstr>
      <vt:lpstr>Confidence Intervals</vt:lpstr>
      <vt:lpstr>Confidence Intervals</vt:lpstr>
      <vt:lpstr>Confidence Intervals</vt:lpstr>
      <vt:lpstr>Statistical Tests Summary</vt:lpstr>
      <vt:lpstr>Using spss to conduct t-tests</vt:lpstr>
      <vt:lpstr>Using excel to compute t-tests</vt:lpstr>
      <vt:lpstr>PowerPoint Presentation</vt:lpstr>
    </vt:vector>
  </TitlesOfParts>
  <Company>Illinois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Science Reasoning Using Statistics</dc:title>
  <dc:creator>Psychology Department</dc:creator>
  <cp:lastModifiedBy>Meyers, Adena</cp:lastModifiedBy>
  <cp:revision>368</cp:revision>
  <dcterms:created xsi:type="dcterms:W3CDTF">2009-09-23T13:03:53Z</dcterms:created>
  <dcterms:modified xsi:type="dcterms:W3CDTF">2013-10-03T17:12:45Z</dcterms:modified>
</cp:coreProperties>
</file>