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8.xml" ContentType="application/vnd.openxmlformats-officedocument.presentationml.notesSlide+xml"/>
  <Override PartName="/ppt/embeddings/oleObject8.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5.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16.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7.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18.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19.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20.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notesSlides/notesSlide21.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notesSlides/notesSlide22.xml" ContentType="application/vnd.openxmlformats-officedocument.presentationml.notesSlide+xml"/>
  <Override PartName="/ppt/embeddings/oleObject51.bin" ContentType="application/vnd.openxmlformats-officedocument.oleObject"/>
  <Override PartName="/ppt/embeddings/oleObject52.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notesSlides/notesSlide25.xml" ContentType="application/vnd.openxmlformats-officedocument.presentationml.notesSlide+xml"/>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74.bin" ContentType="application/vnd.openxmlformats-officedocument.oleObject"/>
  <Override PartName="/ppt/embeddings/oleObject7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2" r:id="rId1"/>
  </p:sldMasterIdLst>
  <p:notesMasterIdLst>
    <p:notesMasterId r:id="rId46"/>
  </p:notesMasterIdLst>
  <p:sldIdLst>
    <p:sldId id="452" r:id="rId2"/>
    <p:sldId id="491" r:id="rId3"/>
    <p:sldId id="493" r:id="rId4"/>
    <p:sldId id="492"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6" r:id="rId19"/>
    <p:sldId id="467" r:id="rId20"/>
    <p:sldId id="468" r:id="rId21"/>
    <p:sldId id="469" r:id="rId22"/>
    <p:sldId id="470" r:id="rId23"/>
    <p:sldId id="471" r:id="rId24"/>
    <p:sldId id="472" r:id="rId25"/>
    <p:sldId id="473" r:id="rId26"/>
    <p:sldId id="474" r:id="rId27"/>
    <p:sldId id="475" r:id="rId28"/>
    <p:sldId id="486" r:id="rId29"/>
    <p:sldId id="487" r:id="rId30"/>
    <p:sldId id="488" r:id="rId31"/>
    <p:sldId id="489" r:id="rId32"/>
    <p:sldId id="490" r:id="rId33"/>
    <p:sldId id="497" r:id="rId34"/>
    <p:sldId id="495" r:id="rId35"/>
    <p:sldId id="476" r:id="rId36"/>
    <p:sldId id="477" r:id="rId37"/>
    <p:sldId id="478" r:id="rId38"/>
    <p:sldId id="479" r:id="rId39"/>
    <p:sldId id="480" r:id="rId40"/>
    <p:sldId id="481" r:id="rId41"/>
    <p:sldId id="482" r:id="rId42"/>
    <p:sldId id="483" r:id="rId43"/>
    <p:sldId id="484" r:id="rId44"/>
    <p:sldId id="485"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814"/>
    <a:srgbClr val="056A1D"/>
    <a:srgbClr val="089528"/>
    <a:srgbClr val="FF0027"/>
    <a:srgbClr val="0AC76F"/>
    <a:srgbClr val="ED85D7"/>
    <a:srgbClr val="D1DEE3"/>
    <a:srgbClr val="D4E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8" d="100"/>
          <a:sy n="108" d="100"/>
        </p:scale>
        <p:origin x="-568"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9" Type="http://schemas.openxmlformats.org/officeDocument/2006/relationships/image" Target="../media/image45.emf"/><Relationship Id="rId1" Type="http://schemas.openxmlformats.org/officeDocument/2006/relationships/image" Target="../media/image37.emf"/><Relationship Id="rId2"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6" Type="http://schemas.openxmlformats.org/officeDocument/2006/relationships/image" Target="../media/image51.emf"/><Relationship Id="rId1" Type="http://schemas.openxmlformats.org/officeDocument/2006/relationships/image" Target="../media/image46.emf"/><Relationship Id="rId2"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5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emf"/><Relationship Id="rId2" Type="http://schemas.openxmlformats.org/officeDocument/2006/relationships/image" Target="../media/image5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emf"/><Relationship Id="rId2" Type="http://schemas.openxmlformats.org/officeDocument/2006/relationships/image" Target="../media/image58.emf"/><Relationship Id="rId3" Type="http://schemas.openxmlformats.org/officeDocument/2006/relationships/image" Target="../media/image5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0.emf"/><Relationship Id="rId2" Type="http://schemas.openxmlformats.org/officeDocument/2006/relationships/image" Target="../media/image61.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1" Type="http://schemas.openxmlformats.org/officeDocument/2006/relationships/image" Target="../media/image62.emf"/><Relationship Id="rId2"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6.emf"/><Relationship Id="rId2" Type="http://schemas.openxmlformats.org/officeDocument/2006/relationships/image" Target="../media/image67.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45.emf"/><Relationship Id="rId1" Type="http://schemas.openxmlformats.org/officeDocument/2006/relationships/image" Target="../media/image37.emf"/><Relationship Id="rId2" Type="http://schemas.openxmlformats.org/officeDocument/2006/relationships/image" Target="../media/image3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0.emf"/><Relationship Id="rId2"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 Id="rId3"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 Id="rId3"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image" Target="../media/image15.emf"/><Relationship Id="rId2"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image" Target="../media/image20.emf"/><Relationship Id="rId2"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emf"/><Relationship Id="rId1" Type="http://schemas.openxmlformats.org/officeDocument/2006/relationships/image" Target="../media/image24.emf"/><Relationship Id="rId2"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1" Type="http://schemas.openxmlformats.org/officeDocument/2006/relationships/image" Target="../media/image31.emf"/><Relationship Id="rId2"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27"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27" charset="0"/>
                <a:ea typeface="+mn-ea"/>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27"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24ADBA0-7C09-4BEF-89CE-EC5AC95E4AB5}" type="slidenum">
              <a:rPr lang="en-US"/>
              <a:pPr>
                <a:defRPr/>
              </a:pPr>
              <a:t>‹#›</a:t>
            </a:fld>
            <a:endParaRPr lang="en-US"/>
          </a:p>
        </p:txBody>
      </p:sp>
    </p:spTree>
    <p:extLst>
      <p:ext uri="{BB962C8B-B14F-4D97-AF65-F5344CB8AC3E}">
        <p14:creationId xmlns:p14="http://schemas.microsoft.com/office/powerpoint/2010/main" val="229553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FF0F4D4-CEE6-4334-8838-CB0F000780C6}" type="slidenum">
              <a:rPr lang="en-US" sz="1200"/>
              <a:pPr/>
              <a:t>1</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9DE6330-6A75-498B-B921-D4787506C45E}" type="slidenum">
              <a:rPr lang="en-US" sz="1200"/>
              <a:pPr/>
              <a:t>13</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7793FF0-8406-4FC5-B7B2-343957217B72}" type="slidenum">
              <a:rPr lang="en-US" sz="1200"/>
              <a:pPr/>
              <a:t>14</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8A2DED0-09B9-448C-AF8D-F35D583B29BA}" type="slidenum">
              <a:rPr lang="en-US" sz="1200"/>
              <a:pPr/>
              <a:t>15</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0399C08-F810-47D9-85B9-D82D4A44757A}" type="slidenum">
              <a:rPr lang="en-US" sz="1200"/>
              <a:pPr/>
              <a:t>16</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0B82A96-4B7D-4310-B805-3F515576E2E5}" type="slidenum">
              <a:rPr lang="en-US" sz="1200"/>
              <a:pPr/>
              <a:t>17</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8F0D77F-9881-4AA9-968F-8404C7B41A36}" type="slidenum">
              <a:rPr lang="en-US" sz="1200"/>
              <a:pPr/>
              <a:t>18</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F98EAF1-220F-4D17-8D6E-629927716A6B}" type="slidenum">
              <a:rPr lang="en-US" sz="1200"/>
              <a:pPr/>
              <a:t>19</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5D9B7E6-FB91-4E53-BD36-17BA7CAE0105}" type="slidenum">
              <a:rPr lang="en-US" sz="1200"/>
              <a:pPr/>
              <a:t>20</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A1850A9-2D75-47A8-8EA0-0774A1A28FBB}" type="slidenum">
              <a:rPr lang="en-US" sz="1200"/>
              <a:pPr/>
              <a:t>21</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73D7A54-AB5E-405D-822C-8E57C11ECDEB}" type="slidenum">
              <a:rPr lang="en-US" sz="1200"/>
              <a:pPr/>
              <a:t>22</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DF61BB1-91B9-4A84-9552-ED05FA03CCBF}" type="slidenum">
              <a:rPr lang="en-US" sz="1200"/>
              <a:pPr/>
              <a:t>5</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1E166AE-5808-40C2-97AC-057FC8BB19FA}" type="slidenum">
              <a:rPr lang="en-US" sz="1200"/>
              <a:pPr/>
              <a:t>23</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F27F973-43B5-4485-B24D-4E291AF105FA}" type="slidenum">
              <a:rPr lang="en-US" sz="1200"/>
              <a:pPr/>
              <a:t>24</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A07D383-BC98-42DC-B685-756015F83951}" type="slidenum">
              <a:rPr lang="en-US" sz="1200"/>
              <a:pPr/>
              <a:t>25</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076F05D-D2EC-4FF4-8B2C-89E6A3667AA6}" type="slidenum">
              <a:rPr lang="en-US" sz="1200"/>
              <a:pPr/>
              <a:t>26</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2B19F3A-A8BD-4A83-9C99-5D8527798AC6}" type="slidenum">
              <a:rPr lang="en-US" sz="1200"/>
              <a:pPr/>
              <a:t>27</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1E166AE-5808-40C2-97AC-057FC8BB19FA}" type="slidenum">
              <a:rPr lang="en-US" sz="1200"/>
              <a:pPr/>
              <a:t>33</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6936E33-78CD-4241-819D-49D600A46EA7}" type="slidenum">
              <a:rPr lang="en-US" sz="1200"/>
              <a:pPr/>
              <a:t>35</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BE0AAFF-3949-4B9E-998D-35703AC594A9}" type="slidenum">
              <a:rPr lang="en-US" sz="1200"/>
              <a:pPr/>
              <a:t>36</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E263AC7-C6EC-4A73-B359-535146787B9F}" type="slidenum">
              <a:rPr lang="en-US" sz="1200"/>
              <a:pPr/>
              <a:t>37</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CE4994B-7A02-439A-BAA4-3D269E4BF081}" type="slidenum">
              <a:rPr lang="en-US" sz="1200"/>
              <a:pPr/>
              <a:t>38</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C963387-36C4-4943-966D-B5AE3B56F23D}" type="slidenum">
              <a:rPr lang="en-US" sz="1200"/>
              <a:pPr/>
              <a:t>6</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E5F04B1-2FA2-4579-B5ED-03B74C834B1C}" type="slidenum">
              <a:rPr lang="en-US" sz="1200"/>
              <a:pPr/>
              <a:t>39</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2B46B92-90B9-43DB-AEBA-C80A2CDB826F}" type="slidenum">
              <a:rPr lang="en-US" sz="1200"/>
              <a:pPr/>
              <a:t>40</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F3C8CB6-D215-479A-B769-3EDC8E9CE701}" type="slidenum">
              <a:rPr lang="en-US" sz="1200"/>
              <a:pPr/>
              <a:t>41</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C570864-5D58-448E-A6C2-D751F0F69A9E}" type="slidenum">
              <a:rPr lang="en-US" sz="1200"/>
              <a:pPr/>
              <a:t>42</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631849A-7132-43E0-AAAC-50589C1C126A}" type="slidenum">
              <a:rPr lang="en-US" sz="1200"/>
              <a:pPr/>
              <a:t>43</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11B1A31-B778-4811-9DBA-5186E2BD2AC7}" type="slidenum">
              <a:rPr lang="en-US" sz="1200"/>
              <a:pPr/>
              <a:t>44</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D1AFFF5-9FE7-4C24-A31E-3FFC899EE89A}" type="slidenum">
              <a:rPr lang="en-US" sz="1200"/>
              <a:pPr/>
              <a:t>7</a:t>
            </a:fld>
            <a:endParaRPr lang="en-US" sz="12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93DB098-D03F-4A50-BBA2-A1625E4EDEA8}" type="slidenum">
              <a:rPr lang="en-US" sz="1200"/>
              <a:pPr/>
              <a:t>8</a:t>
            </a:fld>
            <a:endParaRPr lang="en-US" sz="120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401A4D1-6103-4CB1-A542-AD92241938E0}" type="slidenum">
              <a:rPr lang="en-US" sz="1200"/>
              <a:pPr/>
              <a:t>9</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338991C-1A58-405A-8F07-411FD3F83836}" type="slidenum">
              <a:rPr lang="en-US" sz="1200"/>
              <a:pPr/>
              <a:t>10</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5858550-3DFA-4845-B90D-6FC6E396D3EC}" type="slidenum">
              <a:rPr lang="en-US" sz="1200"/>
              <a:pPr/>
              <a:t>11</a:t>
            </a:fld>
            <a:endParaRPr lang="en-US"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B267768-F4D1-4183-BD18-A8AE4017D3B6}" type="slidenum">
              <a:rPr lang="en-US" sz="1200"/>
              <a:pPr/>
              <a:t>12</a:t>
            </a:fld>
            <a:endParaRPr lang="en-US" sz="12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5BA295-976A-485A-B6C4-E51EFE5AFEEE}" type="slidenum">
              <a:rPr lang="en-US"/>
              <a:pPr>
                <a:defRPr/>
              </a:pPr>
              <a:t>‹#›</a:t>
            </a:fld>
            <a:endParaRPr lang="en-US"/>
          </a:p>
        </p:txBody>
      </p:sp>
    </p:spTree>
    <p:extLst>
      <p:ext uri="{BB962C8B-B14F-4D97-AF65-F5344CB8AC3E}">
        <p14:creationId xmlns:p14="http://schemas.microsoft.com/office/powerpoint/2010/main" val="2038486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93BF5D-69D5-4EA9-B3F3-DA73B96D1151}" type="slidenum">
              <a:rPr lang="en-US"/>
              <a:pPr>
                <a:defRPr/>
              </a:pPr>
              <a:t>‹#›</a:t>
            </a:fld>
            <a:endParaRPr lang="en-US"/>
          </a:p>
        </p:txBody>
      </p:sp>
    </p:spTree>
    <p:extLst>
      <p:ext uri="{BB962C8B-B14F-4D97-AF65-F5344CB8AC3E}">
        <p14:creationId xmlns:p14="http://schemas.microsoft.com/office/powerpoint/2010/main" val="6270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8625F1-6B9D-4172-B428-63BD8F571F9B}" type="slidenum">
              <a:rPr lang="en-US"/>
              <a:pPr>
                <a:defRPr/>
              </a:pPr>
              <a:t>‹#›</a:t>
            </a:fld>
            <a:endParaRPr lang="en-US"/>
          </a:p>
        </p:txBody>
      </p:sp>
    </p:spTree>
    <p:extLst>
      <p:ext uri="{BB962C8B-B14F-4D97-AF65-F5344CB8AC3E}">
        <p14:creationId xmlns:p14="http://schemas.microsoft.com/office/powerpoint/2010/main" val="119453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4D6FF6-91FF-42CD-9F91-36AE74E6F3AF}" type="slidenum">
              <a:rPr lang="en-US"/>
              <a:pPr>
                <a:defRPr/>
              </a:pPr>
              <a:t>‹#›</a:t>
            </a:fld>
            <a:endParaRPr lang="en-US"/>
          </a:p>
        </p:txBody>
      </p:sp>
    </p:spTree>
    <p:extLst>
      <p:ext uri="{BB962C8B-B14F-4D97-AF65-F5344CB8AC3E}">
        <p14:creationId xmlns:p14="http://schemas.microsoft.com/office/powerpoint/2010/main" val="223653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2EA27F-F156-4D09-9C5B-AF742B3C17B2}" type="slidenum">
              <a:rPr lang="en-US"/>
              <a:pPr>
                <a:defRPr/>
              </a:pPr>
              <a:t>‹#›</a:t>
            </a:fld>
            <a:endParaRPr lang="en-US"/>
          </a:p>
        </p:txBody>
      </p:sp>
    </p:spTree>
    <p:extLst>
      <p:ext uri="{BB962C8B-B14F-4D97-AF65-F5344CB8AC3E}">
        <p14:creationId xmlns:p14="http://schemas.microsoft.com/office/powerpoint/2010/main" val="266770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A22841-26BB-42F0-9E05-DA951E9CBCC1}" type="slidenum">
              <a:rPr lang="en-US"/>
              <a:pPr>
                <a:defRPr/>
              </a:pPr>
              <a:t>‹#›</a:t>
            </a:fld>
            <a:endParaRPr lang="en-US"/>
          </a:p>
        </p:txBody>
      </p:sp>
    </p:spTree>
    <p:extLst>
      <p:ext uri="{BB962C8B-B14F-4D97-AF65-F5344CB8AC3E}">
        <p14:creationId xmlns:p14="http://schemas.microsoft.com/office/powerpoint/2010/main" val="375138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3AE45BE-9CD1-4446-8731-95EAAA3D37C4}" type="slidenum">
              <a:rPr lang="en-US"/>
              <a:pPr>
                <a:defRPr/>
              </a:pPr>
              <a:t>‹#›</a:t>
            </a:fld>
            <a:endParaRPr lang="en-US"/>
          </a:p>
        </p:txBody>
      </p:sp>
    </p:spTree>
    <p:extLst>
      <p:ext uri="{BB962C8B-B14F-4D97-AF65-F5344CB8AC3E}">
        <p14:creationId xmlns:p14="http://schemas.microsoft.com/office/powerpoint/2010/main" val="346035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D2CE0E-22DD-494B-BFC6-0CDFF69A092D}" type="slidenum">
              <a:rPr lang="en-US"/>
              <a:pPr>
                <a:defRPr/>
              </a:pPr>
              <a:t>‹#›</a:t>
            </a:fld>
            <a:endParaRPr lang="en-US"/>
          </a:p>
        </p:txBody>
      </p:sp>
    </p:spTree>
    <p:extLst>
      <p:ext uri="{BB962C8B-B14F-4D97-AF65-F5344CB8AC3E}">
        <p14:creationId xmlns:p14="http://schemas.microsoft.com/office/powerpoint/2010/main" val="362533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8FA4B3-BF02-464B-92FA-CBE7C13CCB1E}" type="slidenum">
              <a:rPr lang="en-US"/>
              <a:pPr>
                <a:defRPr/>
              </a:pPr>
              <a:t>‹#›</a:t>
            </a:fld>
            <a:endParaRPr lang="en-US"/>
          </a:p>
        </p:txBody>
      </p:sp>
    </p:spTree>
    <p:extLst>
      <p:ext uri="{BB962C8B-B14F-4D97-AF65-F5344CB8AC3E}">
        <p14:creationId xmlns:p14="http://schemas.microsoft.com/office/powerpoint/2010/main" val="209469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5662DE-88F4-4A29-9880-A86DFC6C89BB}" type="slidenum">
              <a:rPr lang="en-US"/>
              <a:pPr>
                <a:defRPr/>
              </a:pPr>
              <a:t>‹#›</a:t>
            </a:fld>
            <a:endParaRPr lang="en-US"/>
          </a:p>
        </p:txBody>
      </p:sp>
    </p:spTree>
    <p:extLst>
      <p:ext uri="{BB962C8B-B14F-4D97-AF65-F5344CB8AC3E}">
        <p14:creationId xmlns:p14="http://schemas.microsoft.com/office/powerpoint/2010/main" val="257065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E02B1E-CEB8-41B8-80C0-9F60E79F72BC}" type="slidenum">
              <a:rPr lang="en-US"/>
              <a:pPr>
                <a:defRPr/>
              </a:pPr>
              <a:t>‹#›</a:t>
            </a:fld>
            <a:endParaRPr lang="en-US"/>
          </a:p>
        </p:txBody>
      </p:sp>
    </p:spTree>
    <p:extLst>
      <p:ext uri="{BB962C8B-B14F-4D97-AF65-F5344CB8AC3E}">
        <p14:creationId xmlns:p14="http://schemas.microsoft.com/office/powerpoint/2010/main" val="7219638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A77F3AD5-6D72-4A6D-8996-B45BBFAA2D51}" type="slidenum">
              <a:rPr lang="en-US"/>
              <a:pPr>
                <a:defRPr/>
              </a:pPr>
              <a:t>‹#›</a:t>
            </a:fld>
            <a:endParaRPr lang="en-US"/>
          </a:p>
        </p:txBody>
      </p:sp>
      <p:sp>
        <p:nvSpPr>
          <p:cNvPr id="1031" name="Line 12"/>
          <p:cNvSpPr>
            <a:spLocks noChangeShapeType="1"/>
          </p:cNvSpPr>
          <p:nvPr userDrawn="1"/>
        </p:nvSpPr>
        <p:spPr bwMode="auto">
          <a:xfrm>
            <a:off x="1295400" y="1295400"/>
            <a:ext cx="73914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5.bin"/><Relationship Id="rId5" Type="http://schemas.openxmlformats.org/officeDocument/2006/relationships/image" Target="../media/image6.emf"/><Relationship Id="rId6" Type="http://schemas.openxmlformats.org/officeDocument/2006/relationships/oleObject" Target="../embeddings/oleObject6.bin"/><Relationship Id="rId7" Type="http://schemas.openxmlformats.org/officeDocument/2006/relationships/image" Target="../media/image7.emf"/><Relationship Id="rId8" Type="http://schemas.openxmlformats.org/officeDocument/2006/relationships/oleObject" Target="../embeddings/oleObject7.bin"/><Relationship Id="rId9"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8.bin"/><Relationship Id="rId5"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9.bin"/><Relationship Id="rId5" Type="http://schemas.openxmlformats.org/officeDocument/2006/relationships/image" Target="../media/image10.emf"/><Relationship Id="rId6" Type="http://schemas.openxmlformats.org/officeDocument/2006/relationships/oleObject" Target="../embeddings/oleObject10.bin"/><Relationship Id="rId7" Type="http://schemas.openxmlformats.org/officeDocument/2006/relationships/image" Target="../media/image11.emf"/><Relationship Id="rId8" Type="http://schemas.openxmlformats.org/officeDocument/2006/relationships/oleObject" Target="../embeddings/oleObject11.bin"/><Relationship Id="rId9"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2.bin"/><Relationship Id="rId5" Type="http://schemas.openxmlformats.org/officeDocument/2006/relationships/image" Target="../media/image13.emf"/><Relationship Id="rId6" Type="http://schemas.openxmlformats.org/officeDocument/2006/relationships/oleObject" Target="../embeddings/oleObject13.bin"/><Relationship Id="rId7" Type="http://schemas.openxmlformats.org/officeDocument/2006/relationships/image" Target="../media/image1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openxmlformats.org/officeDocument/2006/relationships/image" Target="../media/image18.emf"/><Relationship Id="rId12" Type="http://schemas.openxmlformats.org/officeDocument/2006/relationships/oleObject" Target="../embeddings/oleObject18.bin"/><Relationship Id="rId13" Type="http://schemas.openxmlformats.org/officeDocument/2006/relationships/image" Target="../media/image19.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16.xml"/><Relationship Id="rId4" Type="http://schemas.openxmlformats.org/officeDocument/2006/relationships/oleObject" Target="../embeddings/oleObject14.bin"/><Relationship Id="rId5" Type="http://schemas.openxmlformats.org/officeDocument/2006/relationships/image" Target="../media/image15.emf"/><Relationship Id="rId6" Type="http://schemas.openxmlformats.org/officeDocument/2006/relationships/oleObject" Target="../embeddings/oleObject15.bin"/><Relationship Id="rId7" Type="http://schemas.openxmlformats.org/officeDocument/2006/relationships/image" Target="../media/image16.emf"/><Relationship Id="rId8" Type="http://schemas.openxmlformats.org/officeDocument/2006/relationships/oleObject" Target="../embeddings/oleObject16.bin"/><Relationship Id="rId9" Type="http://schemas.openxmlformats.org/officeDocument/2006/relationships/image" Target="../media/image17.emf"/><Relationship Id="rId10"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9.bin"/><Relationship Id="rId5" Type="http://schemas.openxmlformats.org/officeDocument/2006/relationships/image" Target="../media/image20.emf"/><Relationship Id="rId6" Type="http://schemas.openxmlformats.org/officeDocument/2006/relationships/oleObject" Target="../embeddings/oleObject20.bin"/><Relationship Id="rId7" Type="http://schemas.openxmlformats.org/officeDocument/2006/relationships/image" Target="../media/image21.emf"/><Relationship Id="rId8" Type="http://schemas.openxmlformats.org/officeDocument/2006/relationships/oleObject" Target="../embeddings/oleObject21.bin"/><Relationship Id="rId9" Type="http://schemas.openxmlformats.org/officeDocument/2006/relationships/image" Target="../media/image22.emf"/><Relationship Id="rId10" Type="http://schemas.openxmlformats.org/officeDocument/2006/relationships/oleObject" Target="../embeddings/oleObject22.bin"/><Relationship Id="rId11" Type="http://schemas.openxmlformats.org/officeDocument/2006/relationships/image" Target="../media/image2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image" Target="../media/image27.emf"/><Relationship Id="rId12" Type="http://schemas.openxmlformats.org/officeDocument/2006/relationships/oleObject" Target="../embeddings/oleObject27.bin"/><Relationship Id="rId13" Type="http://schemas.openxmlformats.org/officeDocument/2006/relationships/image" Target="../media/image28.emf"/><Relationship Id="rId14" Type="http://schemas.openxmlformats.org/officeDocument/2006/relationships/oleObject" Target="../embeddings/oleObject28.bin"/><Relationship Id="rId15" Type="http://schemas.openxmlformats.org/officeDocument/2006/relationships/image" Target="../media/image29.emf"/><Relationship Id="rId16" Type="http://schemas.openxmlformats.org/officeDocument/2006/relationships/oleObject" Target="../embeddings/oleObject29.bin"/><Relationship Id="rId17" Type="http://schemas.openxmlformats.org/officeDocument/2006/relationships/image" Target="../media/image30.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18.xml"/><Relationship Id="rId4" Type="http://schemas.openxmlformats.org/officeDocument/2006/relationships/oleObject" Target="../embeddings/oleObject23.bin"/><Relationship Id="rId5" Type="http://schemas.openxmlformats.org/officeDocument/2006/relationships/image" Target="../media/image24.emf"/><Relationship Id="rId6" Type="http://schemas.openxmlformats.org/officeDocument/2006/relationships/oleObject" Target="../embeddings/oleObject24.bin"/><Relationship Id="rId7" Type="http://schemas.openxmlformats.org/officeDocument/2006/relationships/image" Target="../media/image25.emf"/><Relationship Id="rId8" Type="http://schemas.openxmlformats.org/officeDocument/2006/relationships/oleObject" Target="../embeddings/oleObject25.bin"/><Relationship Id="rId9" Type="http://schemas.openxmlformats.org/officeDocument/2006/relationships/image" Target="../media/image26.emf"/><Relationship Id="rId10"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11" Type="http://schemas.openxmlformats.org/officeDocument/2006/relationships/image" Target="../media/image34.emf"/><Relationship Id="rId12" Type="http://schemas.openxmlformats.org/officeDocument/2006/relationships/oleObject" Target="../embeddings/oleObject34.bin"/><Relationship Id="rId13" Type="http://schemas.openxmlformats.org/officeDocument/2006/relationships/image" Target="../media/image35.emf"/><Relationship Id="rId14" Type="http://schemas.openxmlformats.org/officeDocument/2006/relationships/oleObject" Target="../embeddings/oleObject35.bin"/><Relationship Id="rId15" Type="http://schemas.openxmlformats.org/officeDocument/2006/relationships/image" Target="../media/image36.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19.xml"/><Relationship Id="rId4" Type="http://schemas.openxmlformats.org/officeDocument/2006/relationships/oleObject" Target="../embeddings/oleObject30.bin"/><Relationship Id="rId5" Type="http://schemas.openxmlformats.org/officeDocument/2006/relationships/image" Target="../media/image31.emf"/><Relationship Id="rId6" Type="http://schemas.openxmlformats.org/officeDocument/2006/relationships/oleObject" Target="../embeddings/oleObject31.bin"/><Relationship Id="rId7" Type="http://schemas.openxmlformats.org/officeDocument/2006/relationships/image" Target="../media/image32.emf"/><Relationship Id="rId8" Type="http://schemas.openxmlformats.org/officeDocument/2006/relationships/oleObject" Target="../embeddings/oleObject32.bin"/><Relationship Id="rId9" Type="http://schemas.openxmlformats.org/officeDocument/2006/relationships/image" Target="../media/image33.emf"/><Relationship Id="rId10" Type="http://schemas.openxmlformats.org/officeDocument/2006/relationships/oleObject" Target="../embeddings/oleObject33.bin"/></Relationships>
</file>

<file path=ppt/slides/_rels/slide23.xml.rels><?xml version="1.0" encoding="UTF-8" standalone="yes"?>
<Relationships xmlns="http://schemas.openxmlformats.org/package/2006/relationships"><Relationship Id="rId9" Type="http://schemas.openxmlformats.org/officeDocument/2006/relationships/image" Target="../media/image39.emf"/><Relationship Id="rId20" Type="http://schemas.openxmlformats.org/officeDocument/2006/relationships/oleObject" Target="../embeddings/oleObject44.bin"/><Relationship Id="rId21" Type="http://schemas.openxmlformats.org/officeDocument/2006/relationships/image" Target="../media/image45.emf"/><Relationship Id="rId10" Type="http://schemas.openxmlformats.org/officeDocument/2006/relationships/oleObject" Target="../embeddings/oleObject39.bin"/><Relationship Id="rId11" Type="http://schemas.openxmlformats.org/officeDocument/2006/relationships/image" Target="../media/image40.emf"/><Relationship Id="rId12" Type="http://schemas.openxmlformats.org/officeDocument/2006/relationships/oleObject" Target="../embeddings/oleObject40.bin"/><Relationship Id="rId13" Type="http://schemas.openxmlformats.org/officeDocument/2006/relationships/image" Target="../media/image41.emf"/><Relationship Id="rId14" Type="http://schemas.openxmlformats.org/officeDocument/2006/relationships/oleObject" Target="../embeddings/oleObject41.bin"/><Relationship Id="rId15" Type="http://schemas.openxmlformats.org/officeDocument/2006/relationships/image" Target="../media/image42.emf"/><Relationship Id="rId16" Type="http://schemas.openxmlformats.org/officeDocument/2006/relationships/oleObject" Target="../embeddings/oleObject42.bin"/><Relationship Id="rId17" Type="http://schemas.openxmlformats.org/officeDocument/2006/relationships/image" Target="../media/image43.emf"/><Relationship Id="rId18" Type="http://schemas.openxmlformats.org/officeDocument/2006/relationships/oleObject" Target="../embeddings/oleObject43.bin"/><Relationship Id="rId19" Type="http://schemas.openxmlformats.org/officeDocument/2006/relationships/image" Target="../media/image44.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notesSlide" Target="../notesSlides/notesSlide20.xml"/><Relationship Id="rId4" Type="http://schemas.openxmlformats.org/officeDocument/2006/relationships/oleObject" Target="../embeddings/oleObject36.bin"/><Relationship Id="rId5" Type="http://schemas.openxmlformats.org/officeDocument/2006/relationships/image" Target="../media/image37.emf"/><Relationship Id="rId6" Type="http://schemas.openxmlformats.org/officeDocument/2006/relationships/oleObject" Target="../embeddings/oleObject37.bin"/><Relationship Id="rId7" Type="http://schemas.openxmlformats.org/officeDocument/2006/relationships/image" Target="../media/image38.emf"/><Relationship Id="rId8" Type="http://schemas.openxmlformats.org/officeDocument/2006/relationships/oleObject" Target="../embeddings/oleObject38.bin"/></Relationships>
</file>

<file path=ppt/slides/_rels/slide24.xml.rels><?xml version="1.0" encoding="UTF-8" standalone="yes"?>
<Relationships xmlns="http://schemas.openxmlformats.org/package/2006/relationships"><Relationship Id="rId11" Type="http://schemas.openxmlformats.org/officeDocument/2006/relationships/image" Target="../media/image49.emf"/><Relationship Id="rId12" Type="http://schemas.openxmlformats.org/officeDocument/2006/relationships/oleObject" Target="../embeddings/oleObject49.bin"/><Relationship Id="rId13" Type="http://schemas.openxmlformats.org/officeDocument/2006/relationships/image" Target="../media/image50.emf"/><Relationship Id="rId14" Type="http://schemas.openxmlformats.org/officeDocument/2006/relationships/oleObject" Target="../embeddings/oleObject50.bin"/><Relationship Id="rId15" Type="http://schemas.openxmlformats.org/officeDocument/2006/relationships/image" Target="../media/image51.e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21.xml"/><Relationship Id="rId4" Type="http://schemas.openxmlformats.org/officeDocument/2006/relationships/oleObject" Target="../embeddings/oleObject45.bin"/><Relationship Id="rId5" Type="http://schemas.openxmlformats.org/officeDocument/2006/relationships/image" Target="../media/image46.emf"/><Relationship Id="rId6" Type="http://schemas.openxmlformats.org/officeDocument/2006/relationships/oleObject" Target="../embeddings/oleObject46.bin"/><Relationship Id="rId7" Type="http://schemas.openxmlformats.org/officeDocument/2006/relationships/image" Target="../media/image47.emf"/><Relationship Id="rId8" Type="http://schemas.openxmlformats.org/officeDocument/2006/relationships/oleObject" Target="../embeddings/oleObject47.bin"/><Relationship Id="rId9" Type="http://schemas.openxmlformats.org/officeDocument/2006/relationships/image" Target="../media/image48.emf"/><Relationship Id="rId10" Type="http://schemas.openxmlformats.org/officeDocument/2006/relationships/oleObject" Target="../embeddings/oleObject4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51.bin"/><Relationship Id="rId5" Type="http://schemas.openxmlformats.org/officeDocument/2006/relationships/image" Target="../media/image52.emf"/><Relationship Id="rId6" Type="http://schemas.openxmlformats.org/officeDocument/2006/relationships/oleObject" Target="../embeddings/oleObject52.bin"/><Relationship Id="rId7" Type="http://schemas.openxmlformats.org/officeDocument/2006/relationships/image" Target="../media/image53.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hyperlink" Target="http://vassarstats.net/textbook/apx_d.html"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hyperlink" Target="http://vassarstats.net/textbook/apx_d.html" TargetMode="External"/><Relationship Id="rId5" Type="http://schemas.openxmlformats.org/officeDocument/2006/relationships/oleObject" Target="../embeddings/oleObject53.bin"/><Relationship Id="rId6" Type="http://schemas.openxmlformats.org/officeDocument/2006/relationships/image" Target="../media/image55.emf"/><Relationship Id="rId7" Type="http://schemas.openxmlformats.org/officeDocument/2006/relationships/oleObject" Target="../embeddings/oleObject54.bin"/><Relationship Id="rId8" Type="http://schemas.openxmlformats.org/officeDocument/2006/relationships/image" Target="../media/image56.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57.emf"/><Relationship Id="rId5" Type="http://schemas.openxmlformats.org/officeDocument/2006/relationships/oleObject" Target="../embeddings/oleObject56.bin"/><Relationship Id="rId6" Type="http://schemas.openxmlformats.org/officeDocument/2006/relationships/image" Target="../media/image58.emf"/><Relationship Id="rId7" Type="http://schemas.openxmlformats.org/officeDocument/2006/relationships/oleObject" Target="../embeddings/oleObject57.bin"/><Relationship Id="rId8" Type="http://schemas.openxmlformats.org/officeDocument/2006/relationships/image" Target="../media/image59.emf"/><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8.bin"/><Relationship Id="rId4" Type="http://schemas.openxmlformats.org/officeDocument/2006/relationships/image" Target="../media/image60.emf"/><Relationship Id="rId5" Type="http://schemas.openxmlformats.org/officeDocument/2006/relationships/oleObject" Target="../embeddings/oleObject59.bin"/><Relationship Id="rId6" Type="http://schemas.openxmlformats.org/officeDocument/2006/relationships/image" Target="../media/image61.emf"/><Relationship Id="rId1" Type="http://schemas.openxmlformats.org/officeDocument/2006/relationships/vmlDrawing" Target="../drawings/vmlDrawing15.vml"/><Relationship Id="rId2"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image" Target="../media/image62.emf"/><Relationship Id="rId5" Type="http://schemas.openxmlformats.org/officeDocument/2006/relationships/oleObject" Target="../embeddings/oleObject61.bin"/><Relationship Id="rId6" Type="http://schemas.openxmlformats.org/officeDocument/2006/relationships/image" Target="../media/image63.emf"/><Relationship Id="rId7" Type="http://schemas.openxmlformats.org/officeDocument/2006/relationships/oleObject" Target="../embeddings/oleObject62.bin"/><Relationship Id="rId8" Type="http://schemas.openxmlformats.org/officeDocument/2006/relationships/image" Target="../media/image64.emf"/><Relationship Id="rId9" Type="http://schemas.openxmlformats.org/officeDocument/2006/relationships/oleObject" Target="../embeddings/oleObject63.bin"/><Relationship Id="rId10" Type="http://schemas.openxmlformats.org/officeDocument/2006/relationships/image" Target="../media/image65.emf"/><Relationship Id="rId1" Type="http://schemas.openxmlformats.org/officeDocument/2006/relationships/vmlDrawing" Target="../drawings/vmlDrawing16.vml"/><Relationship Id="rId2"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4" Type="http://schemas.openxmlformats.org/officeDocument/2006/relationships/image" Target="../media/image66.emf"/><Relationship Id="rId5" Type="http://schemas.openxmlformats.org/officeDocument/2006/relationships/oleObject" Target="../embeddings/oleObject65.bin"/><Relationship Id="rId6" Type="http://schemas.openxmlformats.org/officeDocument/2006/relationships/image" Target="../media/image67.emf"/><Relationship Id="rId1" Type="http://schemas.openxmlformats.org/officeDocument/2006/relationships/vmlDrawing" Target="../drawings/vmlDrawing17.vml"/><Relationship Id="rId2"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1" Type="http://schemas.openxmlformats.org/officeDocument/2006/relationships/image" Target="../media/image40.emf"/><Relationship Id="rId12" Type="http://schemas.openxmlformats.org/officeDocument/2006/relationships/oleObject" Target="../embeddings/oleObject70.bin"/><Relationship Id="rId13" Type="http://schemas.openxmlformats.org/officeDocument/2006/relationships/image" Target="../media/image41.emf"/><Relationship Id="rId14" Type="http://schemas.openxmlformats.org/officeDocument/2006/relationships/oleObject" Target="../embeddings/oleObject71.bin"/><Relationship Id="rId15" Type="http://schemas.openxmlformats.org/officeDocument/2006/relationships/image" Target="../media/image43.emf"/><Relationship Id="rId16" Type="http://schemas.openxmlformats.org/officeDocument/2006/relationships/oleObject" Target="../embeddings/oleObject72.bin"/><Relationship Id="rId17" Type="http://schemas.openxmlformats.org/officeDocument/2006/relationships/image" Target="../media/image44.emf"/><Relationship Id="rId18" Type="http://schemas.openxmlformats.org/officeDocument/2006/relationships/oleObject" Target="../embeddings/oleObject73.bin"/><Relationship Id="rId19" Type="http://schemas.openxmlformats.org/officeDocument/2006/relationships/image" Target="../media/image45.e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notesSlide" Target="../notesSlides/notesSlide25.xml"/><Relationship Id="rId4" Type="http://schemas.openxmlformats.org/officeDocument/2006/relationships/oleObject" Target="../embeddings/oleObject66.bin"/><Relationship Id="rId5" Type="http://schemas.openxmlformats.org/officeDocument/2006/relationships/image" Target="../media/image37.emf"/><Relationship Id="rId6" Type="http://schemas.openxmlformats.org/officeDocument/2006/relationships/oleObject" Target="../embeddings/oleObject67.bin"/><Relationship Id="rId7" Type="http://schemas.openxmlformats.org/officeDocument/2006/relationships/image" Target="../media/image38.emf"/><Relationship Id="rId8" Type="http://schemas.openxmlformats.org/officeDocument/2006/relationships/oleObject" Target="../embeddings/oleObject68.bin"/><Relationship Id="rId9" Type="http://schemas.openxmlformats.org/officeDocument/2006/relationships/image" Target="../media/image39.emf"/><Relationship Id="rId10" Type="http://schemas.openxmlformats.org/officeDocument/2006/relationships/oleObject" Target="../embeddings/oleObject69.bin"/></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4.xml"/><Relationship Id="rId2" Type="http://schemas.openxmlformats.org/officeDocument/2006/relationships/image" Target="../media/image7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74.bin"/><Relationship Id="rId5" Type="http://schemas.openxmlformats.org/officeDocument/2006/relationships/image" Target="../media/image70.emf"/><Relationship Id="rId6" Type="http://schemas.openxmlformats.org/officeDocument/2006/relationships/oleObject" Target="../embeddings/oleObject75.bin"/><Relationship Id="rId7" Type="http://schemas.openxmlformats.org/officeDocument/2006/relationships/image" Target="../media/image71.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 Id="rId9" Type="http://schemas.openxmlformats.org/officeDocument/2006/relationships/image" Target="../media/image4.emf"/><Relationship Id="rId10" Type="http://schemas.openxmlformats.org/officeDocument/2006/relationships/oleObject" Target="../embeddings/oleObject4.bin"/><Relationship Id="rId11"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228600"/>
            <a:ext cx="7772400" cy="1143000"/>
          </a:xfrm>
        </p:spPr>
        <p:txBody>
          <a:bodyPr rtlCol="0">
            <a:normAutofit/>
          </a:bodyPr>
          <a:lstStyle/>
          <a:p>
            <a:pPr fontAlgn="auto">
              <a:spcAft>
                <a:spcPts val="0"/>
              </a:spcAft>
              <a:defRPr/>
            </a:pPr>
            <a:r>
              <a:rPr lang="en-US" dirty="0" smtClean="0">
                <a:effectLst>
                  <a:outerShdw blurRad="38100" dist="38100" dir="2700000" algn="tl">
                    <a:srgbClr val="C0C0C0"/>
                  </a:outerShdw>
                </a:effectLst>
              </a:rPr>
              <a:t>Statistics for the Social Sciences</a:t>
            </a:r>
          </a:p>
        </p:txBody>
      </p:sp>
      <p:sp>
        <p:nvSpPr>
          <p:cNvPr id="10242" name="Rectangle 3"/>
          <p:cNvSpPr>
            <a:spLocks noGrp="1" noChangeArrowheads="1"/>
          </p:cNvSpPr>
          <p:nvPr>
            <p:ph type="subTitle" idx="1"/>
          </p:nvPr>
        </p:nvSpPr>
        <p:spPr>
          <a:xfrm>
            <a:off x="1371600" y="1447800"/>
            <a:ext cx="6400800" cy="1295400"/>
          </a:xfrm>
        </p:spPr>
        <p:txBody>
          <a:bodyPr rtlCol="0">
            <a:normAutofit/>
          </a:bodyPr>
          <a:lstStyle/>
          <a:p>
            <a:pPr fontAlgn="auto">
              <a:spcAft>
                <a:spcPts val="0"/>
              </a:spcAft>
              <a:defRPr/>
            </a:pPr>
            <a:r>
              <a:rPr lang="en-US" sz="2800" dirty="0" smtClean="0">
                <a:solidFill>
                  <a:schemeClr val="tx1"/>
                </a:solidFill>
              </a:rPr>
              <a:t>Psychology 340</a:t>
            </a:r>
          </a:p>
          <a:p>
            <a:pPr fontAlgn="auto">
              <a:lnSpc>
                <a:spcPct val="70000"/>
              </a:lnSpc>
              <a:spcAft>
                <a:spcPts val="0"/>
              </a:spcAft>
              <a:defRPr/>
            </a:pPr>
            <a:r>
              <a:rPr lang="en-US" sz="2800" dirty="0" smtClean="0">
                <a:solidFill>
                  <a:schemeClr val="tx1"/>
                </a:solidFill>
              </a:rPr>
              <a:t>Fall 2013</a:t>
            </a:r>
            <a:endParaRPr lang="en-US" dirty="0" smtClean="0"/>
          </a:p>
        </p:txBody>
      </p:sp>
      <p:sp>
        <p:nvSpPr>
          <p:cNvPr id="2052" name="Rectangle 7"/>
          <p:cNvSpPr>
            <a:spLocks noChangeArrowheads="1"/>
          </p:cNvSpPr>
          <p:nvPr/>
        </p:nvSpPr>
        <p:spPr bwMode="auto">
          <a:xfrm>
            <a:off x="1371600" y="41148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3200" dirty="0" smtClean="0"/>
              <a:t>Thursday, October 10</a:t>
            </a:r>
          </a:p>
          <a:p>
            <a:pPr algn="ctr" eaLnBrk="1" hangingPunct="1">
              <a:spcBef>
                <a:spcPct val="20000"/>
              </a:spcBef>
            </a:pPr>
            <a:r>
              <a:rPr lang="en-US" sz="3200" dirty="0" smtClean="0"/>
              <a:t>Analysis </a:t>
            </a:r>
            <a:r>
              <a:rPr lang="en-US" sz="3200" dirty="0"/>
              <a:t>of Variance (ANOVA)</a:t>
            </a:r>
            <a:endParaRPr lang="en-US" sz="3200" dirty="0">
              <a:solidFill>
                <a:srgbClr val="85309D"/>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Analysis of Variance</a:t>
            </a:r>
          </a:p>
        </p:txBody>
      </p:sp>
      <p:sp>
        <p:nvSpPr>
          <p:cNvPr id="435269" name="Rectangle 69"/>
          <p:cNvSpPr>
            <a:spLocks noGrp="1" noChangeArrowheads="1"/>
          </p:cNvSpPr>
          <p:nvPr>
            <p:ph idx="1"/>
          </p:nvPr>
        </p:nvSpPr>
        <p:spPr>
          <a:xfrm>
            <a:off x="5638800" y="3581400"/>
            <a:ext cx="3276600" cy="2438400"/>
          </a:xfrm>
        </p:spPr>
        <p:txBody>
          <a:bodyPr/>
          <a:lstStyle/>
          <a:p>
            <a:pPr lvl="1">
              <a:lnSpc>
                <a:spcPct val="90000"/>
              </a:lnSpc>
            </a:pPr>
            <a:r>
              <a:rPr lang="en-US" sz="2000" smtClean="0"/>
              <a:t>Need a measure that describes several difference scores</a:t>
            </a:r>
          </a:p>
          <a:p>
            <a:pPr lvl="1">
              <a:lnSpc>
                <a:spcPct val="90000"/>
              </a:lnSpc>
            </a:pPr>
            <a:r>
              <a:rPr lang="en-US" sz="2000" smtClean="0"/>
              <a:t>Variance</a:t>
            </a:r>
          </a:p>
          <a:p>
            <a:pPr lvl="2">
              <a:lnSpc>
                <a:spcPct val="90000"/>
              </a:lnSpc>
            </a:pPr>
            <a:r>
              <a:rPr lang="en-US" sz="1800" smtClean="0"/>
              <a:t>Variance is essentially an average squared difference</a:t>
            </a:r>
          </a:p>
        </p:txBody>
      </p:sp>
      <p:grpSp>
        <p:nvGrpSpPr>
          <p:cNvPr id="11268" name="Group 3"/>
          <p:cNvGrpSpPr>
            <a:grpSpLocks/>
          </p:cNvGrpSpPr>
          <p:nvPr/>
        </p:nvGrpSpPr>
        <p:grpSpPr bwMode="auto">
          <a:xfrm>
            <a:off x="457200" y="1600200"/>
            <a:ext cx="3657600" cy="1463675"/>
            <a:chOff x="1776" y="1008"/>
            <a:chExt cx="2304" cy="922"/>
          </a:xfrm>
        </p:grpSpPr>
        <p:sp>
          <p:nvSpPr>
            <p:cNvPr id="11319" name="Line 4"/>
            <p:cNvSpPr>
              <a:spLocks noChangeShapeType="1"/>
            </p:cNvSpPr>
            <p:nvPr/>
          </p:nvSpPr>
          <p:spPr bwMode="auto">
            <a:xfrm>
              <a:off x="1776" y="1632"/>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320" name="Group 5"/>
            <p:cNvGrpSpPr>
              <a:grpSpLocks/>
            </p:cNvGrpSpPr>
            <p:nvPr/>
          </p:nvGrpSpPr>
          <p:grpSpPr bwMode="auto">
            <a:xfrm>
              <a:off x="1824" y="1008"/>
              <a:ext cx="1008" cy="912"/>
              <a:chOff x="2400" y="1008"/>
              <a:chExt cx="1008" cy="912"/>
            </a:xfrm>
          </p:grpSpPr>
          <p:sp>
            <p:nvSpPr>
              <p:cNvPr id="11329" name="Freeform 6"/>
              <p:cNvSpPr>
                <a:spLocks/>
              </p:cNvSpPr>
              <p:nvPr/>
            </p:nvSpPr>
            <p:spPr bwMode="auto">
              <a:xfrm>
                <a:off x="2400" y="1032"/>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30" name="Line 7"/>
              <p:cNvSpPr>
                <a:spLocks noChangeShapeType="1"/>
              </p:cNvSpPr>
              <p:nvPr/>
            </p:nvSpPr>
            <p:spPr bwMode="auto">
              <a:xfrm flipV="1">
                <a:off x="2907"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31" name="Text Box 9"/>
              <p:cNvSpPr txBox="1">
                <a:spLocks noChangeArrowheads="1"/>
              </p:cNvSpPr>
              <p:nvPr/>
            </p:nvSpPr>
            <p:spPr bwMode="auto">
              <a:xfrm>
                <a:off x="2832" y="167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B</a:t>
                </a:r>
                <a:endParaRPr lang="en-US" sz="2000">
                  <a:solidFill>
                    <a:srgbClr val="FF2E23"/>
                  </a:solidFill>
                </a:endParaRPr>
              </a:p>
            </p:txBody>
          </p:sp>
        </p:grpSp>
        <p:grpSp>
          <p:nvGrpSpPr>
            <p:cNvPr id="11321" name="Group 11"/>
            <p:cNvGrpSpPr>
              <a:grpSpLocks/>
            </p:cNvGrpSpPr>
            <p:nvPr/>
          </p:nvGrpSpPr>
          <p:grpSpPr bwMode="auto">
            <a:xfrm>
              <a:off x="3024" y="1008"/>
              <a:ext cx="1008" cy="912"/>
              <a:chOff x="1920" y="1008"/>
              <a:chExt cx="1008" cy="912"/>
            </a:xfrm>
          </p:grpSpPr>
          <p:sp>
            <p:nvSpPr>
              <p:cNvPr id="11326" name="Freeform 12"/>
              <p:cNvSpPr>
                <a:spLocks/>
              </p:cNvSpPr>
              <p:nvPr/>
            </p:nvSpPr>
            <p:spPr bwMode="auto">
              <a:xfrm>
                <a:off x="1920" y="1032"/>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27" name="Line 13"/>
              <p:cNvSpPr>
                <a:spLocks noChangeShapeType="1"/>
              </p:cNvSpPr>
              <p:nvPr/>
            </p:nvSpPr>
            <p:spPr bwMode="auto">
              <a:xfrm flipV="1">
                <a:off x="2400"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8" name="Text Box 15"/>
              <p:cNvSpPr txBox="1">
                <a:spLocks noChangeArrowheads="1"/>
              </p:cNvSpPr>
              <p:nvPr/>
            </p:nvSpPr>
            <p:spPr bwMode="auto">
              <a:xfrm>
                <a:off x="2304" y="167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A</a:t>
                </a:r>
                <a:endParaRPr lang="en-US" sz="2000">
                  <a:solidFill>
                    <a:srgbClr val="FF2E23"/>
                  </a:solidFill>
                </a:endParaRPr>
              </a:p>
            </p:txBody>
          </p:sp>
        </p:grpSp>
        <p:grpSp>
          <p:nvGrpSpPr>
            <p:cNvPr id="11322" name="Group 17"/>
            <p:cNvGrpSpPr>
              <a:grpSpLocks/>
            </p:cNvGrpSpPr>
            <p:nvPr/>
          </p:nvGrpSpPr>
          <p:grpSpPr bwMode="auto">
            <a:xfrm>
              <a:off x="2112" y="1008"/>
              <a:ext cx="1008" cy="922"/>
              <a:chOff x="2112" y="1008"/>
              <a:chExt cx="1008" cy="922"/>
            </a:xfrm>
          </p:grpSpPr>
          <p:sp>
            <p:nvSpPr>
              <p:cNvPr id="11323" name="Freeform 18"/>
              <p:cNvSpPr>
                <a:spLocks/>
              </p:cNvSpPr>
              <p:nvPr/>
            </p:nvSpPr>
            <p:spPr bwMode="auto">
              <a:xfrm>
                <a:off x="2112" y="1038"/>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24" name="Line 19"/>
              <p:cNvSpPr>
                <a:spLocks noChangeShapeType="1"/>
              </p:cNvSpPr>
              <p:nvPr/>
            </p:nvSpPr>
            <p:spPr bwMode="auto">
              <a:xfrm flipV="1">
                <a:off x="2612"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5" name="Text Box 21"/>
              <p:cNvSpPr txBox="1">
                <a:spLocks noChangeArrowheads="1"/>
              </p:cNvSpPr>
              <p:nvPr/>
            </p:nvSpPr>
            <p:spPr bwMode="auto">
              <a:xfrm>
                <a:off x="2544" y="168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C</a:t>
                </a:r>
                <a:endParaRPr lang="en-US" sz="2000">
                  <a:solidFill>
                    <a:srgbClr val="FF2E23"/>
                  </a:solidFill>
                </a:endParaRPr>
              </a:p>
            </p:txBody>
          </p:sp>
        </p:grpSp>
      </p:grpSp>
      <p:graphicFrame>
        <p:nvGraphicFramePr>
          <p:cNvPr id="435223" name="Group 23"/>
          <p:cNvGraphicFramePr>
            <a:graphicFrameLocks noGrp="1"/>
          </p:cNvGraphicFramePr>
          <p:nvPr/>
        </p:nvGraphicFramePr>
        <p:xfrm>
          <a:off x="228600" y="3251200"/>
          <a:ext cx="5181600" cy="3292479"/>
        </p:xfrm>
        <a:graphic>
          <a:graphicData uri="http://schemas.openxmlformats.org/drawingml/2006/table">
            <a:tbl>
              <a:tblPr/>
              <a:tblGrid>
                <a:gridCol w="1727200"/>
                <a:gridCol w="1727200"/>
                <a:gridCol w="1727200"/>
              </a:tblGrid>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Criminal record</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Clean record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No information</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6</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9</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8</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M</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A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8.0</a:t>
                      </a:r>
                    </a:p>
                  </a:txBody>
                  <a:tcPr marT="45729" marB="4572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M</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B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4.0</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M</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C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5.0</a:t>
                      </a:r>
                      <a:endParaRPr kumimoji="0" lang="en-US" sz="1800" b="0" i="1"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09" name="Object 2"/>
          <p:cNvGraphicFramePr>
            <a:graphicFrameLocks noChangeAspect="1"/>
          </p:cNvGraphicFramePr>
          <p:nvPr/>
        </p:nvGraphicFramePr>
        <p:xfrm>
          <a:off x="384175" y="5919788"/>
          <a:ext cx="984250" cy="292100"/>
        </p:xfrm>
        <a:graphic>
          <a:graphicData uri="http://schemas.openxmlformats.org/presentationml/2006/ole">
            <mc:AlternateContent xmlns:mc="http://schemas.openxmlformats.org/markup-compatibility/2006">
              <mc:Choice xmlns:v="urn:schemas-microsoft-com:vml" Requires="v">
                <p:oleObj spid="_x0000_s11385" name="Equation" r:id="rId4" imgW="685800" imgH="203200" progId="Equation.DSMT4">
                  <p:embed/>
                </p:oleObj>
              </mc:Choice>
              <mc:Fallback>
                <p:oleObj name="Equation" r:id="rId4" imgW="685800" imgH="203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 y="5919788"/>
                        <a:ext cx="9842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310" name="Object 3"/>
          <p:cNvGraphicFramePr>
            <a:graphicFrameLocks noChangeAspect="1"/>
          </p:cNvGraphicFramePr>
          <p:nvPr/>
        </p:nvGraphicFramePr>
        <p:xfrm>
          <a:off x="2281238" y="5937250"/>
          <a:ext cx="1001712" cy="292100"/>
        </p:xfrm>
        <a:graphic>
          <a:graphicData uri="http://schemas.openxmlformats.org/presentationml/2006/ole">
            <mc:AlternateContent xmlns:mc="http://schemas.openxmlformats.org/markup-compatibility/2006">
              <mc:Choice xmlns:v="urn:schemas-microsoft-com:vml" Requires="v">
                <p:oleObj spid="_x0000_s11386" name="Equation" r:id="rId6" imgW="698500" imgH="203200" progId="Equation.DSMT4">
                  <p:embed/>
                </p:oleObj>
              </mc:Choice>
              <mc:Fallback>
                <p:oleObj name="Equation" r:id="rId6" imgW="698500" imgH="203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1238" y="5937250"/>
                        <a:ext cx="100171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311" name="Object 4"/>
          <p:cNvGraphicFramePr>
            <a:graphicFrameLocks noChangeAspect="1"/>
          </p:cNvGraphicFramePr>
          <p:nvPr/>
        </p:nvGraphicFramePr>
        <p:xfrm>
          <a:off x="4176713" y="5937250"/>
          <a:ext cx="1020762" cy="292100"/>
        </p:xfrm>
        <a:graphic>
          <a:graphicData uri="http://schemas.openxmlformats.org/presentationml/2006/ole">
            <mc:AlternateContent xmlns:mc="http://schemas.openxmlformats.org/markup-compatibility/2006">
              <mc:Choice xmlns:v="urn:schemas-microsoft-com:vml" Requires="v">
                <p:oleObj spid="_x0000_s11387" name="Equation" r:id="rId8" imgW="711200" imgH="203200" progId="Equation.DSMT4">
                  <p:embed/>
                </p:oleObj>
              </mc:Choice>
              <mc:Fallback>
                <p:oleObj name="Equation" r:id="rId8" imgW="711200" imgH="203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6713" y="5937250"/>
                        <a:ext cx="10207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1312" name="Rectangle 70"/>
          <p:cNvSpPr>
            <a:spLocks noChangeArrowheads="1"/>
          </p:cNvSpPr>
          <p:nvPr/>
        </p:nvSpPr>
        <p:spPr bwMode="auto">
          <a:xfrm>
            <a:off x="5181600" y="1524000"/>
            <a:ext cx="2971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pPr>
            <a:r>
              <a:rPr lang="en-US" u="sng"/>
              <a:t>Test statistic</a:t>
            </a:r>
          </a:p>
        </p:txBody>
      </p:sp>
      <p:grpSp>
        <p:nvGrpSpPr>
          <p:cNvPr id="6" name="Group 78"/>
          <p:cNvGrpSpPr>
            <a:grpSpLocks/>
          </p:cNvGrpSpPr>
          <p:nvPr/>
        </p:nvGrpSpPr>
        <p:grpSpPr bwMode="auto">
          <a:xfrm>
            <a:off x="4876800" y="1965325"/>
            <a:ext cx="3962400" cy="854075"/>
            <a:chOff x="2736" y="1200"/>
            <a:chExt cx="2496" cy="538"/>
          </a:xfrm>
        </p:grpSpPr>
        <p:sp>
          <p:nvSpPr>
            <p:cNvPr id="11315" name="Text Box 74"/>
            <p:cNvSpPr txBox="1">
              <a:spLocks noChangeArrowheads="1"/>
            </p:cNvSpPr>
            <p:nvPr/>
          </p:nvSpPr>
          <p:spPr bwMode="auto">
            <a:xfrm>
              <a:off x="3600" y="1200"/>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Arial" pitchFamily="34" charset="0"/>
                </a:rPr>
                <a:t>Observed variance</a:t>
              </a:r>
            </a:p>
          </p:txBody>
        </p:sp>
        <p:sp>
          <p:nvSpPr>
            <p:cNvPr id="11316" name="Line 75"/>
            <p:cNvSpPr>
              <a:spLocks noChangeShapeType="1"/>
            </p:cNvSpPr>
            <p:nvPr/>
          </p:nvSpPr>
          <p:spPr bwMode="auto">
            <a:xfrm>
              <a:off x="3600" y="1488"/>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7" name="Text Box 76"/>
            <p:cNvSpPr txBox="1">
              <a:spLocks noChangeArrowheads="1"/>
            </p:cNvSpPr>
            <p:nvPr/>
          </p:nvSpPr>
          <p:spPr bwMode="auto">
            <a:xfrm>
              <a:off x="3552" y="1488"/>
              <a:ext cx="1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Arial" pitchFamily="34" charset="0"/>
                </a:rPr>
                <a:t>Variance from chance</a:t>
              </a:r>
            </a:p>
          </p:txBody>
        </p:sp>
        <p:sp>
          <p:nvSpPr>
            <p:cNvPr id="11318" name="Text Box 77"/>
            <p:cNvSpPr txBox="1">
              <a:spLocks noChangeArrowheads="1"/>
            </p:cNvSpPr>
            <p:nvPr/>
          </p:nvSpPr>
          <p:spPr bwMode="auto">
            <a:xfrm>
              <a:off x="2736" y="1344"/>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F-ratio =</a:t>
              </a:r>
            </a:p>
          </p:txBody>
        </p:sp>
      </p:grpSp>
      <p:sp>
        <p:nvSpPr>
          <p:cNvPr id="11314" name="Rectangle 79"/>
          <p:cNvSpPr>
            <a:spLocks noChangeArrowheads="1"/>
          </p:cNvSpPr>
          <p:nvPr/>
        </p:nvSpPr>
        <p:spPr bwMode="auto">
          <a:xfrm>
            <a:off x="5638800" y="3200400"/>
            <a:ext cx="327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FontTx/>
              <a:buChar char="•"/>
            </a:pPr>
            <a:r>
              <a:rPr lang="en-US"/>
              <a:t>More than two groups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52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52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52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69" grpId="0" build="p" bldLvl="4"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676400" y="381000"/>
            <a:ext cx="7239000" cy="533400"/>
          </a:xfrm>
        </p:spPr>
        <p:txBody>
          <a:bodyPr rtlCol="0">
            <a:normAutofit fontScale="90000"/>
          </a:bodyPr>
          <a:lstStyle/>
          <a:p>
            <a:pPr fontAlgn="auto">
              <a:spcAft>
                <a:spcPts val="0"/>
              </a:spcAft>
              <a:defRPr/>
            </a:pPr>
            <a:r>
              <a:rPr lang="en-US" sz="3200" smtClean="0">
                <a:effectLst>
                  <a:outerShdw blurRad="38100" dist="38100" dir="2700000" algn="tl">
                    <a:srgbClr val="C0C0C0"/>
                  </a:outerShdw>
                </a:effectLst>
              </a:rPr>
              <a:t>Testing Hypotheses with ANOVA</a:t>
            </a:r>
          </a:p>
        </p:txBody>
      </p:sp>
      <p:sp>
        <p:nvSpPr>
          <p:cNvPr id="439301" name="Rectangle 5"/>
          <p:cNvSpPr>
            <a:spLocks noGrp="1" noChangeArrowheads="1"/>
          </p:cNvSpPr>
          <p:nvPr>
            <p:ph idx="1"/>
          </p:nvPr>
        </p:nvSpPr>
        <p:spPr>
          <a:xfrm>
            <a:off x="685800" y="2590800"/>
            <a:ext cx="7848600" cy="1295400"/>
          </a:xfrm>
        </p:spPr>
        <p:txBody>
          <a:bodyPr/>
          <a:lstStyle/>
          <a:p>
            <a:pPr lvl="2"/>
            <a:r>
              <a:rPr lang="en-US" sz="2000" smtClean="0"/>
              <a:t>Null hypothesis (H</a:t>
            </a:r>
            <a:r>
              <a:rPr lang="en-US" sz="2000" baseline="-25000" smtClean="0"/>
              <a:t>0</a:t>
            </a:r>
            <a:r>
              <a:rPr lang="en-US" sz="2000" smtClean="0"/>
              <a:t>)</a:t>
            </a:r>
          </a:p>
          <a:p>
            <a:pPr lvl="3"/>
            <a:r>
              <a:rPr lang="en-US" sz="1800" smtClean="0"/>
              <a:t>All of the populations all have same mean</a:t>
            </a:r>
            <a:endParaRPr lang="en-US" smtClean="0"/>
          </a:p>
        </p:txBody>
      </p:sp>
      <p:sp>
        <p:nvSpPr>
          <p:cNvPr id="439299" name="Rectangle 3"/>
          <p:cNvSpPr>
            <a:spLocks noChangeArrowheads="1"/>
          </p:cNvSpPr>
          <p:nvPr/>
        </p:nvSpPr>
        <p:spPr bwMode="auto">
          <a:xfrm>
            <a:off x="685800" y="2133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FontTx/>
              <a:buChar char="–"/>
            </a:pPr>
            <a:r>
              <a:rPr lang="en-US" u="sng"/>
              <a:t>Step 1</a:t>
            </a:r>
            <a:r>
              <a:rPr lang="en-US"/>
              <a:t>: State your hypotheses</a:t>
            </a:r>
          </a:p>
        </p:txBody>
      </p:sp>
      <p:sp>
        <p:nvSpPr>
          <p:cNvPr id="12293" name="Rectangle 4"/>
          <p:cNvSpPr>
            <a:spLocks noChangeArrowheads="1"/>
          </p:cNvSpPr>
          <p:nvPr/>
        </p:nvSpPr>
        <p:spPr bwMode="auto">
          <a:xfrm>
            <a:off x="685800" y="1670050"/>
            <a:ext cx="76946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a:t>Hypothesis testing: a four step program</a:t>
            </a:r>
          </a:p>
        </p:txBody>
      </p:sp>
      <p:sp>
        <p:nvSpPr>
          <p:cNvPr id="439302" name="Rectangle 6"/>
          <p:cNvSpPr>
            <a:spLocks noChangeArrowheads="1"/>
          </p:cNvSpPr>
          <p:nvPr/>
        </p:nvSpPr>
        <p:spPr bwMode="auto">
          <a:xfrm>
            <a:off x="685800" y="4114800"/>
            <a:ext cx="7848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0" lvl="2" indent="-228600" eaLnBrk="1" hangingPunct="1">
              <a:spcBef>
                <a:spcPct val="20000"/>
              </a:spcBef>
              <a:buFontTx/>
              <a:buChar char="•"/>
            </a:pPr>
            <a:r>
              <a:rPr lang="en-US" sz="2000"/>
              <a:t>Alternative hypotheses (H</a:t>
            </a:r>
            <a:r>
              <a:rPr lang="en-US" sz="2000" baseline="-25000"/>
              <a:t>A</a:t>
            </a:r>
            <a:r>
              <a:rPr lang="en-US" sz="2000"/>
              <a:t>)</a:t>
            </a:r>
          </a:p>
          <a:p>
            <a:pPr marL="1600200" lvl="3" indent="-228600" eaLnBrk="1" hangingPunct="1">
              <a:spcBef>
                <a:spcPct val="20000"/>
              </a:spcBef>
              <a:buFontTx/>
              <a:buChar char="–"/>
            </a:pPr>
            <a:r>
              <a:rPr lang="en-US" sz="1800"/>
              <a:t>Not all of the populations all have same mean</a:t>
            </a:r>
            <a:endParaRPr lang="en-US" sz="2000"/>
          </a:p>
        </p:txBody>
      </p:sp>
      <p:sp>
        <p:nvSpPr>
          <p:cNvPr id="439303" name="Rectangle 7"/>
          <p:cNvSpPr>
            <a:spLocks noChangeArrowheads="1"/>
          </p:cNvSpPr>
          <p:nvPr/>
        </p:nvSpPr>
        <p:spPr bwMode="auto">
          <a:xfrm>
            <a:off x="685800" y="4876800"/>
            <a:ext cx="7848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00200" lvl="3" indent="-228600" eaLnBrk="1" hangingPunct="1">
              <a:spcBef>
                <a:spcPct val="20000"/>
              </a:spcBef>
              <a:buFontTx/>
              <a:buChar char="–"/>
            </a:pPr>
            <a:r>
              <a:rPr lang="en-US" sz="1800"/>
              <a:t>There are several alternative hypotheses</a:t>
            </a:r>
          </a:p>
          <a:p>
            <a:pPr marL="1600200" lvl="3" indent="-228600" eaLnBrk="1" hangingPunct="1">
              <a:spcBef>
                <a:spcPct val="20000"/>
              </a:spcBef>
              <a:buFontTx/>
              <a:buChar char="–"/>
            </a:pPr>
            <a:r>
              <a:rPr lang="en-US" sz="1800"/>
              <a:t>We will return to this issue later</a:t>
            </a:r>
            <a:endParaRPr lang="en-US" sz="2000"/>
          </a:p>
        </p:txBody>
      </p:sp>
      <p:graphicFrame>
        <p:nvGraphicFramePr>
          <p:cNvPr id="439304" name="Object 2"/>
          <p:cNvGraphicFramePr>
            <a:graphicFrameLocks noChangeAspect="1"/>
          </p:cNvGraphicFramePr>
          <p:nvPr/>
        </p:nvGraphicFramePr>
        <p:xfrm>
          <a:off x="2667000" y="3562350"/>
          <a:ext cx="2362200" cy="420688"/>
        </p:xfrm>
        <a:graphic>
          <a:graphicData uri="http://schemas.openxmlformats.org/presentationml/2006/ole">
            <mc:AlternateContent xmlns:mc="http://schemas.openxmlformats.org/markup-compatibility/2006">
              <mc:Choice xmlns:v="urn:schemas-microsoft-com:vml" Requires="v">
                <p:oleObj spid="_x0000_s12316" name="Equation" r:id="rId4" imgW="1143000" imgH="203200" progId="Equation.DSMT4">
                  <p:embed/>
                </p:oleObj>
              </mc:Choice>
              <mc:Fallback>
                <p:oleObj name="Equation" r:id="rId4" imgW="1143000" imgH="203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62350"/>
                        <a:ext cx="23622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9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930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39301">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43930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3930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3930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930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393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1" grpId="0" build="p" autoUpdateAnimBg="0"/>
      <p:bldP spid="439299" grpId="0" build="p" bldLvl="3" autoUpdateAnimBg="0"/>
      <p:bldP spid="439302" grpId="0" build="p" autoUpdateAnimBg="0"/>
      <p:bldP spid="43930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1676400" y="381000"/>
            <a:ext cx="7239000" cy="533400"/>
          </a:xfrm>
        </p:spPr>
        <p:txBody>
          <a:bodyPr rtlCol="0">
            <a:normAutofit fontScale="90000"/>
          </a:bodyPr>
          <a:lstStyle/>
          <a:p>
            <a:pPr fontAlgn="auto">
              <a:spcAft>
                <a:spcPts val="0"/>
              </a:spcAft>
              <a:defRPr/>
            </a:pPr>
            <a:r>
              <a:rPr lang="en-US" sz="3200" smtClean="0">
                <a:effectLst>
                  <a:outerShdw blurRad="38100" dist="38100" dir="2700000" algn="tl">
                    <a:srgbClr val="C0C0C0"/>
                  </a:outerShdw>
                </a:effectLst>
              </a:rPr>
              <a:t>Testing Hypotheses with ANOVA</a:t>
            </a:r>
          </a:p>
        </p:txBody>
      </p:sp>
      <p:sp>
        <p:nvSpPr>
          <p:cNvPr id="437251" name="Rectangle 3"/>
          <p:cNvSpPr>
            <a:spLocks noChangeArrowheads="1"/>
          </p:cNvSpPr>
          <p:nvPr/>
        </p:nvSpPr>
        <p:spPr bwMode="auto">
          <a:xfrm>
            <a:off x="685800" y="2514600"/>
            <a:ext cx="7924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FontTx/>
              <a:buChar char="–"/>
            </a:pPr>
            <a:r>
              <a:rPr lang="en-US" u="sng"/>
              <a:t>Step 2</a:t>
            </a:r>
            <a:r>
              <a:rPr lang="en-US"/>
              <a:t>: Set your decision criteria </a:t>
            </a:r>
          </a:p>
          <a:p>
            <a:pPr marL="742950" lvl="1" indent="-285750" eaLnBrk="1" hangingPunct="1">
              <a:spcBef>
                <a:spcPct val="20000"/>
              </a:spcBef>
              <a:buFontTx/>
              <a:buChar char="–"/>
            </a:pPr>
            <a:r>
              <a:rPr lang="en-US" u="sng"/>
              <a:t>Step 3</a:t>
            </a:r>
            <a:r>
              <a:rPr lang="en-US"/>
              <a:t>: Collect your data &amp; compute your test statistics </a:t>
            </a:r>
            <a:endParaRPr lang="en-US">
              <a:solidFill>
                <a:srgbClr val="85309D"/>
              </a:solidFill>
            </a:endParaRPr>
          </a:p>
          <a:p>
            <a:pPr marL="1143000" lvl="2" indent="-228600" eaLnBrk="1" hangingPunct="1">
              <a:spcBef>
                <a:spcPct val="20000"/>
              </a:spcBef>
              <a:buFontTx/>
              <a:buChar char="•"/>
            </a:pPr>
            <a:r>
              <a:rPr lang="en-US" sz="2000">
                <a:solidFill>
                  <a:srgbClr val="85309D"/>
                </a:solidFill>
              </a:rPr>
              <a:t>Compute your degrees of freedom (there are several)</a:t>
            </a:r>
          </a:p>
          <a:p>
            <a:pPr marL="1143000" lvl="2" indent="-228600" eaLnBrk="1" hangingPunct="1">
              <a:spcBef>
                <a:spcPct val="20000"/>
              </a:spcBef>
              <a:buFontTx/>
              <a:buChar char="•"/>
            </a:pPr>
            <a:r>
              <a:rPr lang="en-US" sz="2000">
                <a:solidFill>
                  <a:srgbClr val="85309D"/>
                </a:solidFill>
              </a:rPr>
              <a:t>Compute your estimated variances</a:t>
            </a:r>
            <a:endParaRPr lang="en-US" sz="2000"/>
          </a:p>
          <a:p>
            <a:pPr marL="1143000" lvl="2" indent="-228600" eaLnBrk="1" hangingPunct="1">
              <a:spcBef>
                <a:spcPct val="20000"/>
              </a:spcBef>
              <a:buFontTx/>
              <a:buChar char="•"/>
            </a:pPr>
            <a:r>
              <a:rPr lang="en-US" sz="2000">
                <a:solidFill>
                  <a:srgbClr val="85309D"/>
                </a:solidFill>
              </a:rPr>
              <a:t>Compute your F-ratio</a:t>
            </a:r>
            <a:endParaRPr lang="en-US" sz="2000"/>
          </a:p>
          <a:p>
            <a:pPr marL="742950" lvl="1" indent="-285750" eaLnBrk="1" hangingPunct="1">
              <a:spcBef>
                <a:spcPct val="20000"/>
              </a:spcBef>
              <a:buFontTx/>
              <a:buChar char="–"/>
            </a:pPr>
            <a:r>
              <a:rPr lang="en-US" u="sng"/>
              <a:t>Step 4</a:t>
            </a:r>
            <a:r>
              <a:rPr lang="en-US"/>
              <a:t>: Make a decision about your null hypothesis</a:t>
            </a:r>
          </a:p>
        </p:txBody>
      </p:sp>
      <p:sp>
        <p:nvSpPr>
          <p:cNvPr id="13316" name="Rectangle 4"/>
          <p:cNvSpPr>
            <a:spLocks noChangeArrowheads="1"/>
          </p:cNvSpPr>
          <p:nvPr/>
        </p:nvSpPr>
        <p:spPr bwMode="auto">
          <a:xfrm>
            <a:off x="685800" y="1670050"/>
            <a:ext cx="76946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a:t>Hypothesis testing: a four step program</a:t>
            </a:r>
          </a:p>
        </p:txBody>
      </p:sp>
      <p:sp>
        <p:nvSpPr>
          <p:cNvPr id="13317" name="Rectangle 5"/>
          <p:cNvSpPr>
            <a:spLocks noChangeArrowheads="1"/>
          </p:cNvSpPr>
          <p:nvPr/>
        </p:nvSpPr>
        <p:spPr bwMode="auto">
          <a:xfrm>
            <a:off x="685800" y="21336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FontTx/>
              <a:buChar char="–"/>
            </a:pPr>
            <a:r>
              <a:rPr lang="en-US" u="sng"/>
              <a:t>Step 1</a:t>
            </a:r>
            <a:r>
              <a:rPr lang="en-US"/>
              <a:t>: State your hypotheses</a:t>
            </a:r>
          </a:p>
        </p:txBody>
      </p:sp>
      <p:sp>
        <p:nvSpPr>
          <p:cNvPr id="437254" name="Rectangle 6"/>
          <p:cNvSpPr>
            <a:spLocks noChangeArrowheads="1"/>
          </p:cNvSpPr>
          <p:nvPr/>
        </p:nvSpPr>
        <p:spPr bwMode="auto">
          <a:xfrm>
            <a:off x="609600" y="5562600"/>
            <a:ext cx="746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FontTx/>
              <a:buChar char="–"/>
            </a:pPr>
            <a:r>
              <a:rPr lang="en-US" u="sng">
                <a:solidFill>
                  <a:srgbClr val="FF0D21"/>
                </a:solidFill>
              </a:rPr>
              <a:t>Additional tests</a:t>
            </a:r>
          </a:p>
          <a:p>
            <a:pPr marL="1143000" lvl="2" indent="-228600" eaLnBrk="1" hangingPunct="1">
              <a:spcBef>
                <a:spcPct val="20000"/>
              </a:spcBef>
              <a:buFontTx/>
              <a:buChar char="•"/>
            </a:pPr>
            <a:r>
              <a:rPr lang="en-US" sz="2000">
                <a:solidFill>
                  <a:srgbClr val="FF0D21"/>
                </a:solidFill>
              </a:rPr>
              <a:t>Reconciling our multiple alternative hypotheses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7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7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7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7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72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72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7254">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372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bldLvl="3" autoUpdateAnimBg="0"/>
      <p:bldP spid="437254"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Step 3: Computing the F-ratio</a:t>
            </a:r>
          </a:p>
        </p:txBody>
      </p:sp>
      <p:sp>
        <p:nvSpPr>
          <p:cNvPr id="14339" name="Rectangle 3"/>
          <p:cNvSpPr>
            <a:spLocks noGrp="1" noChangeArrowheads="1"/>
          </p:cNvSpPr>
          <p:nvPr>
            <p:ph idx="1"/>
          </p:nvPr>
        </p:nvSpPr>
        <p:spPr>
          <a:xfrm>
            <a:off x="1143000" y="1600200"/>
            <a:ext cx="7772400" cy="1219200"/>
          </a:xfrm>
        </p:spPr>
        <p:txBody>
          <a:bodyPr/>
          <a:lstStyle/>
          <a:p>
            <a:r>
              <a:rPr lang="en-US" sz="2800" smtClean="0"/>
              <a:t>Analyzing the sources of variance</a:t>
            </a:r>
          </a:p>
          <a:p>
            <a:pPr lvl="1"/>
            <a:r>
              <a:rPr lang="en-US" sz="2400" smtClean="0"/>
              <a:t>Describe the total variance in the dependent measure</a:t>
            </a:r>
            <a:endParaRPr lang="en-US" sz="2000" smtClean="0"/>
          </a:p>
        </p:txBody>
      </p:sp>
      <p:sp>
        <p:nvSpPr>
          <p:cNvPr id="375813" name="Rectangle 5"/>
          <p:cNvSpPr>
            <a:spLocks noChangeArrowheads="1"/>
          </p:cNvSpPr>
          <p:nvPr/>
        </p:nvSpPr>
        <p:spPr bwMode="auto">
          <a:xfrm>
            <a:off x="1219200" y="2819400"/>
            <a:ext cx="3124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a:t>Why are these scores different?</a:t>
            </a:r>
            <a:endParaRPr lang="en-US"/>
          </a:p>
        </p:txBody>
      </p:sp>
      <p:grpSp>
        <p:nvGrpSpPr>
          <p:cNvPr id="14341" name="Group 6"/>
          <p:cNvGrpSpPr>
            <a:grpSpLocks/>
          </p:cNvGrpSpPr>
          <p:nvPr/>
        </p:nvGrpSpPr>
        <p:grpSpPr bwMode="auto">
          <a:xfrm>
            <a:off x="914400" y="3870325"/>
            <a:ext cx="3657600" cy="1463675"/>
            <a:chOff x="1776" y="1008"/>
            <a:chExt cx="2304" cy="922"/>
          </a:xfrm>
        </p:grpSpPr>
        <p:sp>
          <p:nvSpPr>
            <p:cNvPr id="14343" name="Line 7"/>
            <p:cNvSpPr>
              <a:spLocks noChangeShapeType="1"/>
            </p:cNvSpPr>
            <p:nvPr/>
          </p:nvSpPr>
          <p:spPr bwMode="auto">
            <a:xfrm>
              <a:off x="1776" y="1632"/>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4344" name="Group 8"/>
            <p:cNvGrpSpPr>
              <a:grpSpLocks/>
            </p:cNvGrpSpPr>
            <p:nvPr/>
          </p:nvGrpSpPr>
          <p:grpSpPr bwMode="auto">
            <a:xfrm>
              <a:off x="1824" y="1008"/>
              <a:ext cx="1008" cy="912"/>
              <a:chOff x="2400" y="1008"/>
              <a:chExt cx="1008" cy="912"/>
            </a:xfrm>
          </p:grpSpPr>
          <p:sp>
            <p:nvSpPr>
              <p:cNvPr id="14353" name="Freeform 9"/>
              <p:cNvSpPr>
                <a:spLocks/>
              </p:cNvSpPr>
              <p:nvPr/>
            </p:nvSpPr>
            <p:spPr bwMode="auto">
              <a:xfrm>
                <a:off x="2400" y="1032"/>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4" name="Line 10"/>
              <p:cNvSpPr>
                <a:spLocks noChangeShapeType="1"/>
              </p:cNvSpPr>
              <p:nvPr/>
            </p:nvSpPr>
            <p:spPr bwMode="auto">
              <a:xfrm flipV="1">
                <a:off x="2907"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5" name="Text Box 12"/>
              <p:cNvSpPr txBox="1">
                <a:spLocks noChangeArrowheads="1"/>
              </p:cNvSpPr>
              <p:nvPr/>
            </p:nvSpPr>
            <p:spPr bwMode="auto">
              <a:xfrm>
                <a:off x="2832" y="167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B</a:t>
                </a:r>
                <a:endParaRPr lang="en-US" sz="2000">
                  <a:solidFill>
                    <a:srgbClr val="FF2E23"/>
                  </a:solidFill>
                </a:endParaRPr>
              </a:p>
            </p:txBody>
          </p:sp>
        </p:grpSp>
        <p:grpSp>
          <p:nvGrpSpPr>
            <p:cNvPr id="14345" name="Group 14"/>
            <p:cNvGrpSpPr>
              <a:grpSpLocks/>
            </p:cNvGrpSpPr>
            <p:nvPr/>
          </p:nvGrpSpPr>
          <p:grpSpPr bwMode="auto">
            <a:xfrm>
              <a:off x="3024" y="1008"/>
              <a:ext cx="1008" cy="912"/>
              <a:chOff x="1920" y="1008"/>
              <a:chExt cx="1008" cy="912"/>
            </a:xfrm>
          </p:grpSpPr>
          <p:sp>
            <p:nvSpPr>
              <p:cNvPr id="14350" name="Freeform 15"/>
              <p:cNvSpPr>
                <a:spLocks/>
              </p:cNvSpPr>
              <p:nvPr/>
            </p:nvSpPr>
            <p:spPr bwMode="auto">
              <a:xfrm>
                <a:off x="1920" y="1032"/>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1" name="Line 16"/>
              <p:cNvSpPr>
                <a:spLocks noChangeShapeType="1"/>
              </p:cNvSpPr>
              <p:nvPr/>
            </p:nvSpPr>
            <p:spPr bwMode="auto">
              <a:xfrm flipV="1">
                <a:off x="2400"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2" name="Text Box 18"/>
              <p:cNvSpPr txBox="1">
                <a:spLocks noChangeArrowheads="1"/>
              </p:cNvSpPr>
              <p:nvPr/>
            </p:nvSpPr>
            <p:spPr bwMode="auto">
              <a:xfrm>
                <a:off x="2304" y="167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A</a:t>
                </a:r>
                <a:endParaRPr lang="en-US" sz="2000">
                  <a:solidFill>
                    <a:srgbClr val="FF2E23"/>
                  </a:solidFill>
                </a:endParaRPr>
              </a:p>
            </p:txBody>
          </p:sp>
        </p:grpSp>
        <p:grpSp>
          <p:nvGrpSpPr>
            <p:cNvPr id="14346" name="Group 20"/>
            <p:cNvGrpSpPr>
              <a:grpSpLocks/>
            </p:cNvGrpSpPr>
            <p:nvPr/>
          </p:nvGrpSpPr>
          <p:grpSpPr bwMode="auto">
            <a:xfrm>
              <a:off x="2112" y="1008"/>
              <a:ext cx="1008" cy="922"/>
              <a:chOff x="2112" y="1008"/>
              <a:chExt cx="1008" cy="922"/>
            </a:xfrm>
          </p:grpSpPr>
          <p:sp>
            <p:nvSpPr>
              <p:cNvPr id="14347" name="Freeform 21"/>
              <p:cNvSpPr>
                <a:spLocks/>
              </p:cNvSpPr>
              <p:nvPr/>
            </p:nvSpPr>
            <p:spPr bwMode="auto">
              <a:xfrm>
                <a:off x="2112" y="1038"/>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8" name="Line 22"/>
              <p:cNvSpPr>
                <a:spLocks noChangeShapeType="1"/>
              </p:cNvSpPr>
              <p:nvPr/>
            </p:nvSpPr>
            <p:spPr bwMode="auto">
              <a:xfrm flipV="1">
                <a:off x="2612"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9" name="Text Box 24"/>
              <p:cNvSpPr txBox="1">
                <a:spLocks noChangeArrowheads="1"/>
              </p:cNvSpPr>
              <p:nvPr/>
            </p:nvSpPr>
            <p:spPr bwMode="auto">
              <a:xfrm>
                <a:off x="2544" y="168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C</a:t>
                </a:r>
                <a:endParaRPr lang="en-US" sz="2000">
                  <a:solidFill>
                    <a:srgbClr val="FF2E23"/>
                  </a:solidFill>
                </a:endParaRPr>
              </a:p>
            </p:txBody>
          </p:sp>
        </p:grpSp>
      </p:grpSp>
      <p:sp>
        <p:nvSpPr>
          <p:cNvPr id="375834" name="Rectangle 26"/>
          <p:cNvSpPr>
            <a:spLocks noChangeArrowheads="1"/>
          </p:cNvSpPr>
          <p:nvPr/>
        </p:nvSpPr>
        <p:spPr bwMode="auto">
          <a:xfrm>
            <a:off x="4953000" y="3657600"/>
            <a:ext cx="3733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a:t>Two sources of variability</a:t>
            </a:r>
          </a:p>
          <a:p>
            <a:pPr marL="742950" lvl="1" indent="-285750" eaLnBrk="1" hangingPunct="1">
              <a:spcBef>
                <a:spcPct val="20000"/>
              </a:spcBef>
              <a:buFontTx/>
              <a:buChar char="–"/>
            </a:pPr>
            <a:r>
              <a:rPr lang="en-US"/>
              <a:t>Within groups</a:t>
            </a:r>
          </a:p>
          <a:p>
            <a:pPr marL="742950" lvl="1" indent="-285750" eaLnBrk="1" hangingPunct="1">
              <a:spcBef>
                <a:spcPct val="20000"/>
              </a:spcBef>
              <a:buFontTx/>
              <a:buChar char="–"/>
            </a:pPr>
            <a:r>
              <a:rPr lang="en-US"/>
              <a:t>Between groups</a:t>
            </a:r>
            <a:endParaRPr lang="en-US" sz="20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58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583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7583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758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3" grpId="0" build="p" autoUpdateAnimBg="0"/>
      <p:bldP spid="37583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Step 3: Computing the F-ratio</a:t>
            </a:r>
          </a:p>
        </p:txBody>
      </p:sp>
      <p:sp>
        <p:nvSpPr>
          <p:cNvPr id="443395" name="Rectangle 3"/>
          <p:cNvSpPr>
            <a:spLocks noGrp="1" noChangeArrowheads="1"/>
          </p:cNvSpPr>
          <p:nvPr>
            <p:ph idx="1"/>
          </p:nvPr>
        </p:nvSpPr>
        <p:spPr>
          <a:xfrm>
            <a:off x="990600" y="1600200"/>
            <a:ext cx="8001000" cy="2667000"/>
          </a:xfrm>
        </p:spPr>
        <p:txBody>
          <a:bodyPr/>
          <a:lstStyle/>
          <a:p>
            <a:r>
              <a:rPr lang="en-US" sz="2800" smtClean="0"/>
              <a:t>Within-groups estimate of the population variance </a:t>
            </a:r>
          </a:p>
          <a:p>
            <a:pPr lvl="1"/>
            <a:r>
              <a:rPr lang="en-US" sz="2400" smtClean="0"/>
              <a:t>Estimating population variance from variation from within each sample</a:t>
            </a:r>
          </a:p>
          <a:p>
            <a:pPr lvl="2"/>
            <a:r>
              <a:rPr lang="en-US" sz="2000" smtClean="0"/>
              <a:t>Not affected by whether the null hypothesis is true</a:t>
            </a:r>
            <a:endParaRPr lang="en-US" smtClean="0"/>
          </a:p>
        </p:txBody>
      </p:sp>
      <p:grpSp>
        <p:nvGrpSpPr>
          <p:cNvPr id="15364" name="Group 4"/>
          <p:cNvGrpSpPr>
            <a:grpSpLocks/>
          </p:cNvGrpSpPr>
          <p:nvPr/>
        </p:nvGrpSpPr>
        <p:grpSpPr bwMode="auto">
          <a:xfrm>
            <a:off x="914400" y="3870325"/>
            <a:ext cx="3657600" cy="1463675"/>
            <a:chOff x="1776" y="1008"/>
            <a:chExt cx="2304" cy="922"/>
          </a:xfrm>
        </p:grpSpPr>
        <p:sp>
          <p:nvSpPr>
            <p:cNvPr id="15366" name="Line 5"/>
            <p:cNvSpPr>
              <a:spLocks noChangeShapeType="1"/>
            </p:cNvSpPr>
            <p:nvPr/>
          </p:nvSpPr>
          <p:spPr bwMode="auto">
            <a:xfrm>
              <a:off x="1776" y="1632"/>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367" name="Group 6"/>
            <p:cNvGrpSpPr>
              <a:grpSpLocks/>
            </p:cNvGrpSpPr>
            <p:nvPr/>
          </p:nvGrpSpPr>
          <p:grpSpPr bwMode="auto">
            <a:xfrm>
              <a:off x="1824" y="1008"/>
              <a:ext cx="1008" cy="912"/>
              <a:chOff x="2400" y="1008"/>
              <a:chExt cx="1008" cy="912"/>
            </a:xfrm>
          </p:grpSpPr>
          <p:sp>
            <p:nvSpPr>
              <p:cNvPr id="15376" name="Freeform 7"/>
              <p:cNvSpPr>
                <a:spLocks/>
              </p:cNvSpPr>
              <p:nvPr/>
            </p:nvSpPr>
            <p:spPr bwMode="auto">
              <a:xfrm>
                <a:off x="2400" y="1032"/>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7" name="Line 8"/>
              <p:cNvSpPr>
                <a:spLocks noChangeShapeType="1"/>
              </p:cNvSpPr>
              <p:nvPr/>
            </p:nvSpPr>
            <p:spPr bwMode="auto">
              <a:xfrm flipV="1">
                <a:off x="2907"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8" name="Text Box 10"/>
              <p:cNvSpPr txBox="1">
                <a:spLocks noChangeArrowheads="1"/>
              </p:cNvSpPr>
              <p:nvPr/>
            </p:nvSpPr>
            <p:spPr bwMode="auto">
              <a:xfrm>
                <a:off x="2832" y="167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B</a:t>
                </a:r>
                <a:endParaRPr lang="en-US" sz="2000">
                  <a:solidFill>
                    <a:srgbClr val="FF2E23"/>
                  </a:solidFill>
                </a:endParaRPr>
              </a:p>
            </p:txBody>
          </p:sp>
        </p:grpSp>
        <p:grpSp>
          <p:nvGrpSpPr>
            <p:cNvPr id="15368" name="Group 12"/>
            <p:cNvGrpSpPr>
              <a:grpSpLocks/>
            </p:cNvGrpSpPr>
            <p:nvPr/>
          </p:nvGrpSpPr>
          <p:grpSpPr bwMode="auto">
            <a:xfrm>
              <a:off x="3024" y="1008"/>
              <a:ext cx="1008" cy="912"/>
              <a:chOff x="1920" y="1008"/>
              <a:chExt cx="1008" cy="912"/>
            </a:xfrm>
          </p:grpSpPr>
          <p:sp>
            <p:nvSpPr>
              <p:cNvPr id="15373" name="Freeform 13"/>
              <p:cNvSpPr>
                <a:spLocks/>
              </p:cNvSpPr>
              <p:nvPr/>
            </p:nvSpPr>
            <p:spPr bwMode="auto">
              <a:xfrm>
                <a:off x="1920" y="1032"/>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4" name="Line 14"/>
              <p:cNvSpPr>
                <a:spLocks noChangeShapeType="1"/>
              </p:cNvSpPr>
              <p:nvPr/>
            </p:nvSpPr>
            <p:spPr bwMode="auto">
              <a:xfrm flipV="1">
                <a:off x="2400"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5" name="Text Box 16"/>
              <p:cNvSpPr txBox="1">
                <a:spLocks noChangeArrowheads="1"/>
              </p:cNvSpPr>
              <p:nvPr/>
            </p:nvSpPr>
            <p:spPr bwMode="auto">
              <a:xfrm>
                <a:off x="2304" y="167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A</a:t>
                </a:r>
                <a:endParaRPr lang="en-US" sz="2000">
                  <a:solidFill>
                    <a:srgbClr val="FF2E23"/>
                  </a:solidFill>
                </a:endParaRPr>
              </a:p>
            </p:txBody>
          </p:sp>
        </p:grpSp>
        <p:grpSp>
          <p:nvGrpSpPr>
            <p:cNvPr id="15369" name="Group 18"/>
            <p:cNvGrpSpPr>
              <a:grpSpLocks/>
            </p:cNvGrpSpPr>
            <p:nvPr/>
          </p:nvGrpSpPr>
          <p:grpSpPr bwMode="auto">
            <a:xfrm>
              <a:off x="2112" y="1008"/>
              <a:ext cx="1008" cy="922"/>
              <a:chOff x="2112" y="1008"/>
              <a:chExt cx="1008" cy="922"/>
            </a:xfrm>
          </p:grpSpPr>
          <p:sp>
            <p:nvSpPr>
              <p:cNvPr id="15370" name="Freeform 19"/>
              <p:cNvSpPr>
                <a:spLocks/>
              </p:cNvSpPr>
              <p:nvPr/>
            </p:nvSpPr>
            <p:spPr bwMode="auto">
              <a:xfrm>
                <a:off x="2112" y="1038"/>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1" name="Line 20"/>
              <p:cNvSpPr>
                <a:spLocks noChangeShapeType="1"/>
              </p:cNvSpPr>
              <p:nvPr/>
            </p:nvSpPr>
            <p:spPr bwMode="auto">
              <a:xfrm flipV="1">
                <a:off x="2612"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2" name="Text Box 22"/>
              <p:cNvSpPr txBox="1">
                <a:spLocks noChangeArrowheads="1"/>
              </p:cNvSpPr>
              <p:nvPr/>
            </p:nvSpPr>
            <p:spPr bwMode="auto">
              <a:xfrm>
                <a:off x="2544" y="168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C</a:t>
                </a:r>
                <a:endParaRPr lang="en-US" sz="2000">
                  <a:solidFill>
                    <a:srgbClr val="FF2E23"/>
                  </a:solidFill>
                </a:endParaRPr>
              </a:p>
            </p:txBody>
          </p:sp>
        </p:grpSp>
      </p:grpSp>
      <p:sp>
        <p:nvSpPr>
          <p:cNvPr id="443416" name="Rectangle 24"/>
          <p:cNvSpPr>
            <a:spLocks noChangeArrowheads="1"/>
          </p:cNvSpPr>
          <p:nvPr/>
        </p:nvSpPr>
        <p:spPr bwMode="auto">
          <a:xfrm>
            <a:off x="5334000" y="3581400"/>
            <a:ext cx="2743200" cy="1752600"/>
          </a:xfrm>
          <a:prstGeom prst="rect">
            <a:avLst/>
          </a:prstGeom>
          <a:solidFill>
            <a:srgbClr val="333399"/>
          </a:solidFill>
          <a:ln w="9525">
            <a:no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a:solidFill>
                  <a:schemeClr val="bg1"/>
                </a:solidFill>
                <a:ea typeface="ＭＳ Ｐゴシック" charset="0"/>
                <a:cs typeface="ＭＳ Ｐゴシック" charset="0"/>
              </a:rPr>
              <a:t>Different people </a:t>
            </a:r>
          </a:p>
          <a:p>
            <a:pPr algn="ctr">
              <a:defRPr/>
            </a:pPr>
            <a:r>
              <a:rPr lang="en-US">
                <a:solidFill>
                  <a:schemeClr val="bg1"/>
                </a:solidFill>
                <a:ea typeface="ＭＳ Ｐゴシック" charset="0"/>
                <a:cs typeface="ＭＳ Ｐゴシック" charset="0"/>
              </a:rPr>
              <a:t>within each group</a:t>
            </a:r>
          </a:p>
          <a:p>
            <a:pPr algn="ctr">
              <a:defRPr/>
            </a:pPr>
            <a:r>
              <a:rPr lang="en-US">
                <a:solidFill>
                  <a:schemeClr val="bg1"/>
                </a:solidFill>
                <a:ea typeface="ＭＳ Ｐゴシック" charset="0"/>
                <a:cs typeface="ＭＳ Ｐゴシック" charset="0"/>
              </a:rPr>
              <a:t>give different ratings</a:t>
            </a:r>
            <a:endParaRPr lang="en-US">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3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33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433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3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build="p" autoUpdateAnimBg="0"/>
      <p:bldP spid="44341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7" name="Rectangle 5"/>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Step 3: Computing the F-ratio</a:t>
            </a:r>
          </a:p>
        </p:txBody>
      </p:sp>
      <p:sp>
        <p:nvSpPr>
          <p:cNvPr id="376835" name="Rectangle 3"/>
          <p:cNvSpPr>
            <a:spLocks noGrp="1" noChangeArrowheads="1"/>
          </p:cNvSpPr>
          <p:nvPr>
            <p:ph idx="1"/>
          </p:nvPr>
        </p:nvSpPr>
        <p:spPr/>
        <p:txBody>
          <a:bodyPr/>
          <a:lstStyle/>
          <a:p>
            <a:r>
              <a:rPr lang="en-US" sz="2800" smtClean="0"/>
              <a:t>Between-groups estimate of the population variance </a:t>
            </a:r>
          </a:p>
          <a:p>
            <a:pPr lvl="1"/>
            <a:r>
              <a:rPr lang="en-US" sz="2400" smtClean="0"/>
              <a:t>Estimating population variance from variation between the means of the samples</a:t>
            </a:r>
          </a:p>
          <a:p>
            <a:pPr lvl="2"/>
            <a:r>
              <a:rPr lang="en-US" sz="2000" smtClean="0"/>
              <a:t>Is affected by whether or not the null hypothesis is true</a:t>
            </a:r>
            <a:endParaRPr lang="en-US" smtClean="0"/>
          </a:p>
        </p:txBody>
      </p:sp>
      <p:grpSp>
        <p:nvGrpSpPr>
          <p:cNvPr id="16388" name="Group 6"/>
          <p:cNvGrpSpPr>
            <a:grpSpLocks/>
          </p:cNvGrpSpPr>
          <p:nvPr/>
        </p:nvGrpSpPr>
        <p:grpSpPr bwMode="auto">
          <a:xfrm>
            <a:off x="914400" y="3870325"/>
            <a:ext cx="3657600" cy="1463675"/>
            <a:chOff x="1776" y="1008"/>
            <a:chExt cx="2304" cy="922"/>
          </a:xfrm>
        </p:grpSpPr>
        <p:sp>
          <p:nvSpPr>
            <p:cNvPr id="16390" name="Line 7"/>
            <p:cNvSpPr>
              <a:spLocks noChangeShapeType="1"/>
            </p:cNvSpPr>
            <p:nvPr/>
          </p:nvSpPr>
          <p:spPr bwMode="auto">
            <a:xfrm>
              <a:off x="1776" y="1632"/>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391" name="Group 8"/>
            <p:cNvGrpSpPr>
              <a:grpSpLocks/>
            </p:cNvGrpSpPr>
            <p:nvPr/>
          </p:nvGrpSpPr>
          <p:grpSpPr bwMode="auto">
            <a:xfrm>
              <a:off x="1824" y="1008"/>
              <a:ext cx="1008" cy="912"/>
              <a:chOff x="2400" y="1008"/>
              <a:chExt cx="1008" cy="912"/>
            </a:xfrm>
          </p:grpSpPr>
          <p:sp>
            <p:nvSpPr>
              <p:cNvPr id="16400" name="Freeform 9"/>
              <p:cNvSpPr>
                <a:spLocks/>
              </p:cNvSpPr>
              <p:nvPr/>
            </p:nvSpPr>
            <p:spPr bwMode="auto">
              <a:xfrm>
                <a:off x="2400" y="1032"/>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1" name="Line 10"/>
              <p:cNvSpPr>
                <a:spLocks noChangeShapeType="1"/>
              </p:cNvSpPr>
              <p:nvPr/>
            </p:nvSpPr>
            <p:spPr bwMode="auto">
              <a:xfrm flipV="1">
                <a:off x="2907"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2" name="Text Box 12"/>
              <p:cNvSpPr txBox="1">
                <a:spLocks noChangeArrowheads="1"/>
              </p:cNvSpPr>
              <p:nvPr/>
            </p:nvSpPr>
            <p:spPr bwMode="auto">
              <a:xfrm>
                <a:off x="2832" y="167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B</a:t>
                </a:r>
                <a:endParaRPr lang="en-US" sz="2000">
                  <a:solidFill>
                    <a:srgbClr val="FF2E23"/>
                  </a:solidFill>
                </a:endParaRPr>
              </a:p>
            </p:txBody>
          </p:sp>
        </p:grpSp>
        <p:grpSp>
          <p:nvGrpSpPr>
            <p:cNvPr id="16392" name="Group 14"/>
            <p:cNvGrpSpPr>
              <a:grpSpLocks/>
            </p:cNvGrpSpPr>
            <p:nvPr/>
          </p:nvGrpSpPr>
          <p:grpSpPr bwMode="auto">
            <a:xfrm>
              <a:off x="3024" y="1008"/>
              <a:ext cx="1008" cy="912"/>
              <a:chOff x="1920" y="1008"/>
              <a:chExt cx="1008" cy="912"/>
            </a:xfrm>
          </p:grpSpPr>
          <p:sp>
            <p:nvSpPr>
              <p:cNvPr id="16397" name="Freeform 15"/>
              <p:cNvSpPr>
                <a:spLocks/>
              </p:cNvSpPr>
              <p:nvPr/>
            </p:nvSpPr>
            <p:spPr bwMode="auto">
              <a:xfrm>
                <a:off x="1920" y="1032"/>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8" name="Line 16"/>
              <p:cNvSpPr>
                <a:spLocks noChangeShapeType="1"/>
              </p:cNvSpPr>
              <p:nvPr/>
            </p:nvSpPr>
            <p:spPr bwMode="auto">
              <a:xfrm flipV="1">
                <a:off x="2400"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9" name="Text Box 18"/>
              <p:cNvSpPr txBox="1">
                <a:spLocks noChangeArrowheads="1"/>
              </p:cNvSpPr>
              <p:nvPr/>
            </p:nvSpPr>
            <p:spPr bwMode="auto">
              <a:xfrm>
                <a:off x="2304" y="167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A</a:t>
                </a:r>
                <a:endParaRPr lang="en-US" sz="2000">
                  <a:solidFill>
                    <a:srgbClr val="FF2E23"/>
                  </a:solidFill>
                </a:endParaRPr>
              </a:p>
            </p:txBody>
          </p:sp>
        </p:grpSp>
        <p:grpSp>
          <p:nvGrpSpPr>
            <p:cNvPr id="16393" name="Group 20"/>
            <p:cNvGrpSpPr>
              <a:grpSpLocks/>
            </p:cNvGrpSpPr>
            <p:nvPr/>
          </p:nvGrpSpPr>
          <p:grpSpPr bwMode="auto">
            <a:xfrm>
              <a:off x="2112" y="1008"/>
              <a:ext cx="1008" cy="922"/>
              <a:chOff x="2112" y="1008"/>
              <a:chExt cx="1008" cy="922"/>
            </a:xfrm>
          </p:grpSpPr>
          <p:sp>
            <p:nvSpPr>
              <p:cNvPr id="16394" name="Freeform 21"/>
              <p:cNvSpPr>
                <a:spLocks/>
              </p:cNvSpPr>
              <p:nvPr/>
            </p:nvSpPr>
            <p:spPr bwMode="auto">
              <a:xfrm>
                <a:off x="2112" y="1038"/>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5" name="Line 22"/>
              <p:cNvSpPr>
                <a:spLocks noChangeShapeType="1"/>
              </p:cNvSpPr>
              <p:nvPr/>
            </p:nvSpPr>
            <p:spPr bwMode="auto">
              <a:xfrm flipV="1">
                <a:off x="2612"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6" name="Text Box 24"/>
              <p:cNvSpPr txBox="1">
                <a:spLocks noChangeArrowheads="1"/>
              </p:cNvSpPr>
              <p:nvPr/>
            </p:nvSpPr>
            <p:spPr bwMode="auto">
              <a:xfrm>
                <a:off x="2544" y="168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C</a:t>
                </a:r>
                <a:endParaRPr lang="en-US" sz="2000">
                  <a:solidFill>
                    <a:srgbClr val="FF2E23"/>
                  </a:solidFill>
                </a:endParaRPr>
              </a:p>
            </p:txBody>
          </p:sp>
        </p:grpSp>
      </p:grpSp>
      <p:sp>
        <p:nvSpPr>
          <p:cNvPr id="376858" name="Rectangle 26"/>
          <p:cNvSpPr>
            <a:spLocks noChangeArrowheads="1"/>
          </p:cNvSpPr>
          <p:nvPr/>
        </p:nvSpPr>
        <p:spPr bwMode="auto">
          <a:xfrm>
            <a:off x="5334000" y="3810000"/>
            <a:ext cx="2819400" cy="1905000"/>
          </a:xfrm>
          <a:prstGeom prst="rect">
            <a:avLst/>
          </a:prstGeom>
          <a:solidFill>
            <a:srgbClr val="008000"/>
          </a:solidFill>
          <a:ln w="9525">
            <a:no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a:solidFill>
                  <a:schemeClr val="bg1"/>
                </a:solidFill>
                <a:ea typeface="ＭＳ Ｐゴシック" charset="0"/>
                <a:cs typeface="ＭＳ Ｐゴシック" charset="0"/>
              </a:rPr>
              <a:t>There is an effect</a:t>
            </a:r>
          </a:p>
          <a:p>
            <a:pPr algn="ctr">
              <a:defRPr/>
            </a:pPr>
            <a:r>
              <a:rPr lang="en-US">
                <a:solidFill>
                  <a:schemeClr val="bg1"/>
                </a:solidFill>
                <a:ea typeface="ＭＳ Ｐゴシック" charset="0"/>
                <a:cs typeface="ＭＳ Ｐゴシック" charset="0"/>
              </a:rPr>
              <a:t>of the IV, so the</a:t>
            </a:r>
          </a:p>
          <a:p>
            <a:pPr algn="ctr">
              <a:defRPr/>
            </a:pPr>
            <a:r>
              <a:rPr lang="en-US">
                <a:solidFill>
                  <a:schemeClr val="bg1"/>
                </a:solidFill>
                <a:ea typeface="ＭＳ Ｐゴシック" charset="0"/>
                <a:cs typeface="ＭＳ Ｐゴシック" charset="0"/>
              </a:rPr>
              <a:t>people in different</a:t>
            </a:r>
          </a:p>
          <a:p>
            <a:pPr algn="ctr">
              <a:defRPr/>
            </a:pPr>
            <a:r>
              <a:rPr lang="en-US">
                <a:solidFill>
                  <a:schemeClr val="bg1"/>
                </a:solidFill>
                <a:ea typeface="ＭＳ Ｐゴシック" charset="0"/>
                <a:cs typeface="ＭＳ Ｐゴシック" charset="0"/>
              </a:rPr>
              <a:t>groups give different </a:t>
            </a:r>
          </a:p>
          <a:p>
            <a:pPr algn="ctr">
              <a:defRPr/>
            </a:pPr>
            <a:r>
              <a:rPr lang="en-US">
                <a:solidFill>
                  <a:schemeClr val="bg1"/>
                </a:solidFill>
                <a:ea typeface="ＭＳ Ｐゴシック" charset="0"/>
                <a:cs typeface="ＭＳ Ｐゴシック" charset="0"/>
              </a:rPr>
              <a:t>ratings</a:t>
            </a:r>
            <a:endParaRPr lang="en-US">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6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768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768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6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autoUpdateAnimBg="0"/>
      <p:bldP spid="37685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Partitioning the variance</a:t>
            </a:r>
          </a:p>
        </p:txBody>
      </p:sp>
      <p:sp>
        <p:nvSpPr>
          <p:cNvPr id="17411" name="Rectangle 7"/>
          <p:cNvSpPr>
            <a:spLocks noChangeArrowheads="1"/>
          </p:cNvSpPr>
          <p:nvPr/>
        </p:nvSpPr>
        <p:spPr bwMode="auto">
          <a:xfrm>
            <a:off x="4087813" y="1981200"/>
            <a:ext cx="2160587" cy="1312863"/>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2" name="Rectangle 11"/>
          <p:cNvSpPr>
            <a:spLocks noChangeArrowheads="1"/>
          </p:cNvSpPr>
          <p:nvPr/>
        </p:nvSpPr>
        <p:spPr bwMode="auto">
          <a:xfrm>
            <a:off x="4189413" y="2514600"/>
            <a:ext cx="1830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000">
                <a:solidFill>
                  <a:srgbClr val="000000"/>
                </a:solidFill>
              </a:rPr>
              <a:t>Total variance</a:t>
            </a:r>
            <a:endParaRPr lang="en-US" sz="2000"/>
          </a:p>
        </p:txBody>
      </p:sp>
      <p:sp>
        <p:nvSpPr>
          <p:cNvPr id="17413" name="Rectangle 31"/>
          <p:cNvSpPr>
            <a:spLocks noChangeArrowheads="1"/>
          </p:cNvSpPr>
          <p:nvPr/>
        </p:nvSpPr>
        <p:spPr bwMode="auto">
          <a:xfrm>
            <a:off x="1603375" y="3403600"/>
            <a:ext cx="641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Stage 1</a:t>
            </a:r>
            <a:endParaRPr lang="en-US"/>
          </a:p>
        </p:txBody>
      </p:sp>
      <p:sp>
        <p:nvSpPr>
          <p:cNvPr id="17414" name="Rectangle 35"/>
          <p:cNvSpPr>
            <a:spLocks noChangeArrowheads="1"/>
          </p:cNvSpPr>
          <p:nvPr/>
        </p:nvSpPr>
        <p:spPr bwMode="auto">
          <a:xfrm>
            <a:off x="2808288" y="4198938"/>
            <a:ext cx="2525712" cy="1722437"/>
          </a:xfrm>
          <a:prstGeom prst="rect">
            <a:avLst/>
          </a:prstGeom>
          <a:noFill/>
          <a:ln w="14351">
            <a:solidFill>
              <a:srgbClr val="25562C"/>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5" name="Rectangle 36"/>
          <p:cNvSpPr>
            <a:spLocks noChangeArrowheads="1"/>
          </p:cNvSpPr>
          <p:nvPr/>
        </p:nvSpPr>
        <p:spPr bwMode="auto">
          <a:xfrm>
            <a:off x="3246438" y="4800600"/>
            <a:ext cx="1706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rgbClr val="25562C"/>
                </a:solidFill>
              </a:rPr>
              <a:t>Between groups </a:t>
            </a:r>
          </a:p>
          <a:p>
            <a:pPr algn="ctr"/>
            <a:r>
              <a:rPr lang="en-US" sz="2000">
                <a:solidFill>
                  <a:srgbClr val="25562C"/>
                </a:solidFill>
              </a:rPr>
              <a:t>variance</a:t>
            </a:r>
          </a:p>
        </p:txBody>
      </p:sp>
      <p:sp>
        <p:nvSpPr>
          <p:cNvPr id="17416" name="Rectangle 59"/>
          <p:cNvSpPr>
            <a:spLocks noChangeArrowheads="1"/>
          </p:cNvSpPr>
          <p:nvPr/>
        </p:nvSpPr>
        <p:spPr bwMode="auto">
          <a:xfrm>
            <a:off x="4157663" y="543083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7417" name="Rectangle 63"/>
          <p:cNvSpPr>
            <a:spLocks noChangeArrowheads="1"/>
          </p:cNvSpPr>
          <p:nvPr/>
        </p:nvSpPr>
        <p:spPr bwMode="auto">
          <a:xfrm>
            <a:off x="5729288" y="4170363"/>
            <a:ext cx="2576512" cy="1722437"/>
          </a:xfrm>
          <a:prstGeom prst="rect">
            <a:avLst/>
          </a:prstGeom>
          <a:noFill/>
          <a:ln w="14351">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8" name="Rectangle 64"/>
          <p:cNvSpPr>
            <a:spLocks noChangeArrowheads="1"/>
          </p:cNvSpPr>
          <p:nvPr/>
        </p:nvSpPr>
        <p:spPr bwMode="auto">
          <a:xfrm>
            <a:off x="6326188" y="4800600"/>
            <a:ext cx="1520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chemeClr val="accent2"/>
                </a:solidFill>
              </a:rPr>
              <a:t>Within groups </a:t>
            </a:r>
          </a:p>
          <a:p>
            <a:pPr algn="ctr"/>
            <a:r>
              <a:rPr lang="en-US" sz="2000">
                <a:solidFill>
                  <a:schemeClr val="accent2"/>
                </a:solidFill>
              </a:rPr>
              <a:t>variance</a:t>
            </a:r>
          </a:p>
        </p:txBody>
      </p:sp>
      <p:sp>
        <p:nvSpPr>
          <p:cNvPr id="17419" name="Rectangle 85"/>
          <p:cNvSpPr>
            <a:spLocks noChangeArrowheads="1"/>
          </p:cNvSpPr>
          <p:nvPr/>
        </p:nvSpPr>
        <p:spPr bwMode="auto">
          <a:xfrm>
            <a:off x="7208838" y="540226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372829" name="Rectangle 93"/>
          <p:cNvSpPr>
            <a:spLocks noChangeArrowheads="1"/>
          </p:cNvSpPr>
          <p:nvPr/>
        </p:nvSpPr>
        <p:spPr bwMode="auto">
          <a:xfrm>
            <a:off x="6400800" y="1600200"/>
            <a:ext cx="2514600" cy="1524000"/>
          </a:xfrm>
          <a:prstGeom prst="rect">
            <a:avLst/>
          </a:prstGeom>
          <a:solidFill>
            <a:srgbClr val="FF0000"/>
          </a:solidFill>
          <a:ln w="9525">
            <a:no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a:solidFill>
                  <a:schemeClr val="bg1"/>
                </a:solidFill>
                <a:ea typeface="ＭＳ Ｐゴシック" charset="0"/>
                <a:cs typeface="ＭＳ Ｐゴシック" charset="0"/>
              </a:rPr>
              <a:t>Note: we will start </a:t>
            </a:r>
          </a:p>
          <a:p>
            <a:pPr algn="ctr">
              <a:defRPr/>
            </a:pPr>
            <a:r>
              <a:rPr lang="en-US">
                <a:solidFill>
                  <a:schemeClr val="bg1"/>
                </a:solidFill>
                <a:ea typeface="ＭＳ Ｐゴシック" charset="0"/>
                <a:cs typeface="ＭＳ Ｐゴシック" charset="0"/>
              </a:rPr>
              <a:t>with SS, but will</a:t>
            </a:r>
          </a:p>
          <a:p>
            <a:pPr algn="ctr">
              <a:defRPr/>
            </a:pPr>
            <a:r>
              <a:rPr lang="en-US">
                <a:solidFill>
                  <a:schemeClr val="bg1"/>
                </a:solidFill>
                <a:ea typeface="ＭＳ Ｐゴシック" charset="0"/>
                <a:cs typeface="ＭＳ Ｐゴシック" charset="0"/>
              </a:rPr>
              <a:t>get to variance</a:t>
            </a:r>
            <a:endParaRPr lang="en-US">
              <a:ea typeface="ＭＳ Ｐゴシック" charset="0"/>
              <a:cs typeface="ＭＳ Ｐゴシック" charset="0"/>
            </a:endParaRPr>
          </a:p>
        </p:txBody>
      </p:sp>
      <p:grpSp>
        <p:nvGrpSpPr>
          <p:cNvPr id="17421" name="Group 95"/>
          <p:cNvGrpSpPr>
            <a:grpSpLocks/>
          </p:cNvGrpSpPr>
          <p:nvPr/>
        </p:nvGrpSpPr>
        <p:grpSpPr bwMode="auto">
          <a:xfrm>
            <a:off x="2346325" y="2370138"/>
            <a:ext cx="452438" cy="2582862"/>
            <a:chOff x="1478" y="1493"/>
            <a:chExt cx="285" cy="1627"/>
          </a:xfrm>
        </p:grpSpPr>
        <p:sp>
          <p:nvSpPr>
            <p:cNvPr id="17424" name="Freeform 32"/>
            <p:cNvSpPr>
              <a:spLocks/>
            </p:cNvSpPr>
            <p:nvPr/>
          </p:nvSpPr>
          <p:spPr bwMode="auto">
            <a:xfrm>
              <a:off x="1489" y="1493"/>
              <a:ext cx="239" cy="1627"/>
            </a:xfrm>
            <a:custGeom>
              <a:avLst/>
              <a:gdLst>
                <a:gd name="T0" fmla="*/ 239 w 239"/>
                <a:gd name="T1" fmla="*/ 0 h 1627"/>
                <a:gd name="T2" fmla="*/ 0 w 239"/>
                <a:gd name="T3" fmla="*/ 0 h 1627"/>
                <a:gd name="T4" fmla="*/ 0 w 239"/>
                <a:gd name="T5" fmla="*/ 1627 h 1627"/>
                <a:gd name="T6" fmla="*/ 0 60000 65536"/>
                <a:gd name="T7" fmla="*/ 0 60000 65536"/>
                <a:gd name="T8" fmla="*/ 0 60000 65536"/>
                <a:gd name="T9" fmla="*/ 0 w 239"/>
                <a:gd name="T10" fmla="*/ 0 h 1627"/>
                <a:gd name="T11" fmla="*/ 239 w 239"/>
                <a:gd name="T12" fmla="*/ 1627 h 1627"/>
              </a:gdLst>
              <a:ahLst/>
              <a:cxnLst>
                <a:cxn ang="T6">
                  <a:pos x="T0" y="T1"/>
                </a:cxn>
                <a:cxn ang="T7">
                  <a:pos x="T2" y="T3"/>
                </a:cxn>
                <a:cxn ang="T8">
                  <a:pos x="T4" y="T5"/>
                </a:cxn>
              </a:cxnLst>
              <a:rect l="T9" t="T10" r="T11" b="T12"/>
              <a:pathLst>
                <a:path w="239" h="1627">
                  <a:moveTo>
                    <a:pt x="239" y="0"/>
                  </a:moveTo>
                  <a:lnTo>
                    <a:pt x="0" y="0"/>
                  </a:lnTo>
                  <a:lnTo>
                    <a:pt x="0" y="162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5" name="Line 94"/>
            <p:cNvSpPr>
              <a:spLocks noChangeShapeType="1"/>
            </p:cNvSpPr>
            <p:nvPr/>
          </p:nvSpPr>
          <p:spPr bwMode="auto">
            <a:xfrm>
              <a:off x="1478" y="3110"/>
              <a:ext cx="28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17422" name="AutoShape 96"/>
          <p:cNvCxnSpPr>
            <a:cxnSpLocks noChangeShapeType="1"/>
            <a:stCxn id="17411" idx="2"/>
            <a:endCxn id="17414" idx="0"/>
          </p:cNvCxnSpPr>
          <p:nvPr/>
        </p:nvCxnSpPr>
        <p:spPr bwMode="auto">
          <a:xfrm flipH="1">
            <a:off x="4071938" y="3300413"/>
            <a:ext cx="1096962" cy="892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423" name="AutoShape 97"/>
          <p:cNvCxnSpPr>
            <a:cxnSpLocks noChangeShapeType="1"/>
            <a:stCxn id="17411" idx="2"/>
            <a:endCxn id="17417" idx="0"/>
          </p:cNvCxnSpPr>
          <p:nvPr/>
        </p:nvCxnSpPr>
        <p:spPr bwMode="auto">
          <a:xfrm>
            <a:off x="5168900" y="3300413"/>
            <a:ext cx="1849438" cy="863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Partitioning the variance</a:t>
            </a:r>
          </a:p>
        </p:txBody>
      </p:sp>
      <p:sp>
        <p:nvSpPr>
          <p:cNvPr id="18435" name="Rectangle 5"/>
          <p:cNvSpPr>
            <a:spLocks noChangeArrowheads="1"/>
          </p:cNvSpPr>
          <p:nvPr/>
        </p:nvSpPr>
        <p:spPr bwMode="auto">
          <a:xfrm>
            <a:off x="381000" y="1600200"/>
            <a:ext cx="8305800" cy="4800600"/>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6" name="Rectangle 6"/>
          <p:cNvSpPr>
            <a:spLocks noChangeArrowheads="1"/>
          </p:cNvSpPr>
          <p:nvPr/>
        </p:nvSpPr>
        <p:spPr bwMode="auto">
          <a:xfrm>
            <a:off x="3048000" y="1660525"/>
            <a:ext cx="29733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800">
                <a:solidFill>
                  <a:srgbClr val="000000"/>
                </a:solidFill>
              </a:rPr>
              <a:t>Total variance</a:t>
            </a:r>
            <a:endParaRPr lang="en-US" sz="2800"/>
          </a:p>
        </p:txBody>
      </p:sp>
      <p:sp>
        <p:nvSpPr>
          <p:cNvPr id="18437" name="Rectangle 10"/>
          <p:cNvSpPr>
            <a:spLocks noChangeArrowheads="1"/>
          </p:cNvSpPr>
          <p:nvPr/>
        </p:nvSpPr>
        <p:spPr bwMode="auto">
          <a:xfrm>
            <a:off x="4157663" y="543083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8438" name="Rectangle 13"/>
          <p:cNvSpPr>
            <a:spLocks noChangeArrowheads="1"/>
          </p:cNvSpPr>
          <p:nvPr/>
        </p:nvSpPr>
        <p:spPr bwMode="auto">
          <a:xfrm>
            <a:off x="7208838" y="540226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aphicFrame>
        <p:nvGraphicFramePr>
          <p:cNvPr id="445460" name="Group 20"/>
          <p:cNvGraphicFramePr>
            <a:graphicFrameLocks noGrp="1"/>
          </p:cNvGraphicFramePr>
          <p:nvPr/>
        </p:nvGraphicFramePr>
        <p:xfrm>
          <a:off x="457200" y="2057400"/>
          <a:ext cx="5181600" cy="3292479"/>
        </p:xfrm>
        <a:graphic>
          <a:graphicData uri="http://schemas.openxmlformats.org/drawingml/2006/table">
            <a:tbl>
              <a:tblPr/>
              <a:tblGrid>
                <a:gridCol w="1727200"/>
                <a:gridCol w="1727200"/>
                <a:gridCol w="1727200"/>
              </a:tblGrid>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Criminal record</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Clean record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No information</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5</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4</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7</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6</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5</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9</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3</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8</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pitchFamily="27" charset="0"/>
                        </a:rPr>
                        <a:t>3</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27" charset="0"/>
                      </a:endParaRPr>
                    </a:p>
                  </a:txBody>
                  <a:tcPr marT="45729" marB="4572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27"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27"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27" charset="0"/>
                      </a:endParaRPr>
                    </a:p>
                  </a:txBody>
                  <a:tcPr marT="45729" marB="4572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27"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27" charset="0"/>
                      </a:endParaRPr>
                    </a:p>
                  </a:txBody>
                  <a:tcPr marT="45729" marB="4572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27" charset="0"/>
                      </a:endParaRPr>
                    </a:p>
                  </a:txBody>
                  <a:tcPr marT="45729" marB="45729"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27" charset="0"/>
                      </a:endParaRPr>
                    </a:p>
                  </a:txBody>
                  <a:tcPr marT="45729" marB="45729"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27" charset="0"/>
                      </a:endParaRPr>
                    </a:p>
                  </a:txBody>
                  <a:tcPr marT="45729" marB="45729"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5500" name="Object 2"/>
          <p:cNvGraphicFramePr>
            <a:graphicFrameLocks noChangeAspect="1"/>
          </p:cNvGraphicFramePr>
          <p:nvPr/>
        </p:nvGraphicFramePr>
        <p:xfrm>
          <a:off x="614363" y="4391025"/>
          <a:ext cx="2205037" cy="638175"/>
        </p:xfrm>
        <a:graphic>
          <a:graphicData uri="http://schemas.openxmlformats.org/presentationml/2006/ole">
            <mc:AlternateContent xmlns:mc="http://schemas.openxmlformats.org/markup-compatibility/2006">
              <mc:Choice xmlns:v="urn:schemas-microsoft-com:vml" Requires="v">
                <p:oleObj spid="_x0000_s18536" name="Equation" r:id="rId4" imgW="1536700" imgH="444500" progId="Equation.DSMT4">
                  <p:embed/>
                </p:oleObj>
              </mc:Choice>
              <mc:Fallback>
                <p:oleObj name="Equation" r:id="rId4" imgW="1536700" imgH="4445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3" y="4391025"/>
                        <a:ext cx="2205037"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5503" name="Object 3"/>
          <p:cNvGraphicFramePr>
            <a:graphicFrameLocks noChangeAspect="1"/>
          </p:cNvGraphicFramePr>
          <p:nvPr/>
        </p:nvGraphicFramePr>
        <p:xfrm>
          <a:off x="539750" y="5370513"/>
          <a:ext cx="5632450" cy="420687"/>
        </p:xfrm>
        <a:graphic>
          <a:graphicData uri="http://schemas.openxmlformats.org/presentationml/2006/ole">
            <mc:AlternateContent xmlns:mc="http://schemas.openxmlformats.org/markup-compatibility/2006">
              <mc:Choice xmlns:v="urn:schemas-microsoft-com:vml" Requires="v">
                <p:oleObj spid="_x0000_s18537" name="Equation" r:id="rId6" imgW="3924300" imgH="292100" progId="Equation.DSMT4">
                  <p:embed/>
                </p:oleObj>
              </mc:Choice>
              <mc:Fallback>
                <p:oleObj name="Equation" r:id="rId6" imgW="3924300" imgH="2921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5370513"/>
                        <a:ext cx="56324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45506" name="Rectangle 66"/>
          <p:cNvSpPr>
            <a:spLocks noChangeArrowheads="1"/>
          </p:cNvSpPr>
          <p:nvPr/>
        </p:nvSpPr>
        <p:spPr bwMode="auto">
          <a:xfrm>
            <a:off x="5638800" y="1981200"/>
            <a:ext cx="3200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a:t>Basically forgetting about separate groups</a:t>
            </a:r>
          </a:p>
          <a:p>
            <a:pPr marL="742950" lvl="1" indent="-285750" eaLnBrk="1" hangingPunct="1">
              <a:spcBef>
                <a:spcPct val="20000"/>
              </a:spcBef>
              <a:buFontTx/>
              <a:buChar char="–"/>
            </a:pPr>
            <a:r>
              <a:rPr lang="en-US"/>
              <a:t>Compute the Grand Mean (GM)</a:t>
            </a:r>
          </a:p>
          <a:p>
            <a:pPr marL="742950" lvl="1" indent="-285750" eaLnBrk="1" hangingPunct="1">
              <a:spcBef>
                <a:spcPct val="20000"/>
              </a:spcBef>
              <a:buFontTx/>
              <a:buChar char="–"/>
            </a:pPr>
            <a:r>
              <a:rPr lang="en-US"/>
              <a:t>Compute squared deviations from the Grand Mean</a:t>
            </a:r>
            <a:endParaRPr lang="en-US" sz="2000"/>
          </a:p>
        </p:txBody>
      </p:sp>
      <p:graphicFrame>
        <p:nvGraphicFramePr>
          <p:cNvPr id="445507" name="Object 4"/>
          <p:cNvGraphicFramePr>
            <a:graphicFrameLocks noChangeAspect="1"/>
          </p:cNvGraphicFramePr>
          <p:nvPr/>
        </p:nvGraphicFramePr>
        <p:xfrm>
          <a:off x="533400" y="5878513"/>
          <a:ext cx="2370138" cy="293687"/>
        </p:xfrm>
        <a:graphic>
          <a:graphicData uri="http://schemas.openxmlformats.org/presentationml/2006/ole">
            <mc:AlternateContent xmlns:mc="http://schemas.openxmlformats.org/markup-compatibility/2006">
              <mc:Choice xmlns:v="urn:schemas-microsoft-com:vml" Requires="v">
                <p:oleObj spid="_x0000_s18538" name="Equation" r:id="rId8" imgW="1651000" imgH="203200" progId="Equation.DSMT4">
                  <p:embed/>
                </p:oleObj>
              </mc:Choice>
              <mc:Fallback>
                <p:oleObj name="Equation" r:id="rId8" imgW="1651000" imgH="203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878513"/>
                        <a:ext cx="237013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55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55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4550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455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455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45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50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Partitioning the variance</a:t>
            </a:r>
          </a:p>
        </p:txBody>
      </p:sp>
      <p:sp>
        <p:nvSpPr>
          <p:cNvPr id="19459" name="Rectangle 3"/>
          <p:cNvSpPr>
            <a:spLocks noChangeArrowheads="1"/>
          </p:cNvSpPr>
          <p:nvPr/>
        </p:nvSpPr>
        <p:spPr bwMode="auto">
          <a:xfrm>
            <a:off x="4087813" y="1981200"/>
            <a:ext cx="2160587" cy="1312863"/>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0" name="Rectangle 4"/>
          <p:cNvSpPr>
            <a:spLocks noChangeArrowheads="1"/>
          </p:cNvSpPr>
          <p:nvPr/>
        </p:nvSpPr>
        <p:spPr bwMode="auto">
          <a:xfrm>
            <a:off x="4189413" y="1981200"/>
            <a:ext cx="1830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000">
                <a:solidFill>
                  <a:srgbClr val="000000"/>
                </a:solidFill>
              </a:rPr>
              <a:t>Total variance</a:t>
            </a:r>
            <a:endParaRPr lang="en-US" sz="2000"/>
          </a:p>
        </p:txBody>
      </p:sp>
      <p:sp>
        <p:nvSpPr>
          <p:cNvPr id="19461" name="Rectangle 5"/>
          <p:cNvSpPr>
            <a:spLocks noChangeArrowheads="1"/>
          </p:cNvSpPr>
          <p:nvPr/>
        </p:nvSpPr>
        <p:spPr bwMode="auto">
          <a:xfrm>
            <a:off x="1603375" y="3403600"/>
            <a:ext cx="641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Stage 1</a:t>
            </a:r>
            <a:endParaRPr lang="en-US"/>
          </a:p>
        </p:txBody>
      </p:sp>
      <p:sp>
        <p:nvSpPr>
          <p:cNvPr id="19462" name="Rectangle 6"/>
          <p:cNvSpPr>
            <a:spLocks noChangeArrowheads="1"/>
          </p:cNvSpPr>
          <p:nvPr/>
        </p:nvSpPr>
        <p:spPr bwMode="auto">
          <a:xfrm>
            <a:off x="2808288" y="4198938"/>
            <a:ext cx="2525712" cy="1722437"/>
          </a:xfrm>
          <a:prstGeom prst="rect">
            <a:avLst/>
          </a:prstGeom>
          <a:noFill/>
          <a:ln w="14351">
            <a:solidFill>
              <a:srgbClr val="25562C"/>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3" name="Rectangle 7"/>
          <p:cNvSpPr>
            <a:spLocks noChangeArrowheads="1"/>
          </p:cNvSpPr>
          <p:nvPr/>
        </p:nvSpPr>
        <p:spPr bwMode="auto">
          <a:xfrm>
            <a:off x="3246438" y="4800600"/>
            <a:ext cx="1706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rgbClr val="25562C"/>
                </a:solidFill>
              </a:rPr>
              <a:t>Between groups </a:t>
            </a:r>
          </a:p>
          <a:p>
            <a:pPr algn="ctr"/>
            <a:r>
              <a:rPr lang="en-US" sz="2000">
                <a:solidFill>
                  <a:srgbClr val="25562C"/>
                </a:solidFill>
              </a:rPr>
              <a:t>variance</a:t>
            </a:r>
          </a:p>
        </p:txBody>
      </p:sp>
      <p:sp>
        <p:nvSpPr>
          <p:cNvPr id="19464" name="Rectangle 8"/>
          <p:cNvSpPr>
            <a:spLocks noChangeArrowheads="1"/>
          </p:cNvSpPr>
          <p:nvPr/>
        </p:nvSpPr>
        <p:spPr bwMode="auto">
          <a:xfrm>
            <a:off x="4157663" y="543083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9465" name="Rectangle 9"/>
          <p:cNvSpPr>
            <a:spLocks noChangeArrowheads="1"/>
          </p:cNvSpPr>
          <p:nvPr/>
        </p:nvSpPr>
        <p:spPr bwMode="auto">
          <a:xfrm>
            <a:off x="5729288" y="4170363"/>
            <a:ext cx="2576512" cy="1722437"/>
          </a:xfrm>
          <a:prstGeom prst="rect">
            <a:avLst/>
          </a:prstGeom>
          <a:noFill/>
          <a:ln w="14351">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6" name="Rectangle 10"/>
          <p:cNvSpPr>
            <a:spLocks noChangeArrowheads="1"/>
          </p:cNvSpPr>
          <p:nvPr/>
        </p:nvSpPr>
        <p:spPr bwMode="auto">
          <a:xfrm>
            <a:off x="6326188" y="4800600"/>
            <a:ext cx="1520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chemeClr val="accent2"/>
                </a:solidFill>
              </a:rPr>
              <a:t>Within groups </a:t>
            </a:r>
          </a:p>
          <a:p>
            <a:pPr algn="ctr"/>
            <a:r>
              <a:rPr lang="en-US" sz="2000">
                <a:solidFill>
                  <a:schemeClr val="accent2"/>
                </a:solidFill>
              </a:rPr>
              <a:t>variance</a:t>
            </a:r>
          </a:p>
        </p:txBody>
      </p:sp>
      <p:sp>
        <p:nvSpPr>
          <p:cNvPr id="19467" name="Rectangle 11"/>
          <p:cNvSpPr>
            <a:spLocks noChangeArrowheads="1"/>
          </p:cNvSpPr>
          <p:nvPr/>
        </p:nvSpPr>
        <p:spPr bwMode="auto">
          <a:xfrm>
            <a:off x="7208838" y="540226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nvGrpSpPr>
          <p:cNvPr id="19468" name="Group 13"/>
          <p:cNvGrpSpPr>
            <a:grpSpLocks/>
          </p:cNvGrpSpPr>
          <p:nvPr/>
        </p:nvGrpSpPr>
        <p:grpSpPr bwMode="auto">
          <a:xfrm>
            <a:off x="2346325" y="2370138"/>
            <a:ext cx="452438" cy="2582862"/>
            <a:chOff x="1478" y="1493"/>
            <a:chExt cx="285" cy="1627"/>
          </a:xfrm>
        </p:grpSpPr>
        <p:sp>
          <p:nvSpPr>
            <p:cNvPr id="19473" name="Freeform 14"/>
            <p:cNvSpPr>
              <a:spLocks/>
            </p:cNvSpPr>
            <p:nvPr/>
          </p:nvSpPr>
          <p:spPr bwMode="auto">
            <a:xfrm>
              <a:off x="1489" y="1493"/>
              <a:ext cx="239" cy="1627"/>
            </a:xfrm>
            <a:custGeom>
              <a:avLst/>
              <a:gdLst>
                <a:gd name="T0" fmla="*/ 239 w 239"/>
                <a:gd name="T1" fmla="*/ 0 h 1627"/>
                <a:gd name="T2" fmla="*/ 0 w 239"/>
                <a:gd name="T3" fmla="*/ 0 h 1627"/>
                <a:gd name="T4" fmla="*/ 0 w 239"/>
                <a:gd name="T5" fmla="*/ 1627 h 1627"/>
                <a:gd name="T6" fmla="*/ 0 60000 65536"/>
                <a:gd name="T7" fmla="*/ 0 60000 65536"/>
                <a:gd name="T8" fmla="*/ 0 60000 65536"/>
                <a:gd name="T9" fmla="*/ 0 w 239"/>
                <a:gd name="T10" fmla="*/ 0 h 1627"/>
                <a:gd name="T11" fmla="*/ 239 w 239"/>
                <a:gd name="T12" fmla="*/ 1627 h 1627"/>
              </a:gdLst>
              <a:ahLst/>
              <a:cxnLst>
                <a:cxn ang="T6">
                  <a:pos x="T0" y="T1"/>
                </a:cxn>
                <a:cxn ang="T7">
                  <a:pos x="T2" y="T3"/>
                </a:cxn>
                <a:cxn ang="T8">
                  <a:pos x="T4" y="T5"/>
                </a:cxn>
              </a:cxnLst>
              <a:rect l="T9" t="T10" r="T11" b="T12"/>
              <a:pathLst>
                <a:path w="239" h="1627">
                  <a:moveTo>
                    <a:pt x="239" y="0"/>
                  </a:moveTo>
                  <a:lnTo>
                    <a:pt x="0" y="0"/>
                  </a:lnTo>
                  <a:lnTo>
                    <a:pt x="0" y="162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4" name="Line 15"/>
            <p:cNvSpPr>
              <a:spLocks noChangeShapeType="1"/>
            </p:cNvSpPr>
            <p:nvPr/>
          </p:nvSpPr>
          <p:spPr bwMode="auto">
            <a:xfrm>
              <a:off x="1478" y="3110"/>
              <a:ext cx="28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19469" name="AutoShape 16"/>
          <p:cNvCxnSpPr>
            <a:cxnSpLocks noChangeShapeType="1"/>
            <a:stCxn id="19459" idx="2"/>
            <a:endCxn id="19462" idx="0"/>
          </p:cNvCxnSpPr>
          <p:nvPr/>
        </p:nvCxnSpPr>
        <p:spPr bwMode="auto">
          <a:xfrm flipH="1">
            <a:off x="4071938" y="3300413"/>
            <a:ext cx="1096962" cy="892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0" name="AutoShape 17"/>
          <p:cNvCxnSpPr>
            <a:cxnSpLocks noChangeShapeType="1"/>
            <a:stCxn id="19459" idx="2"/>
            <a:endCxn id="19465" idx="0"/>
          </p:cNvCxnSpPr>
          <p:nvPr/>
        </p:nvCxnSpPr>
        <p:spPr bwMode="auto">
          <a:xfrm>
            <a:off x="5168900" y="3300413"/>
            <a:ext cx="1849438" cy="863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19471" name="Object 2"/>
          <p:cNvGraphicFramePr>
            <a:graphicFrameLocks noChangeAspect="1"/>
          </p:cNvGraphicFramePr>
          <p:nvPr/>
        </p:nvGraphicFramePr>
        <p:xfrm>
          <a:off x="4191000" y="2362200"/>
          <a:ext cx="2024063" cy="420688"/>
        </p:xfrm>
        <a:graphic>
          <a:graphicData uri="http://schemas.openxmlformats.org/presentationml/2006/ole">
            <mc:AlternateContent xmlns:mc="http://schemas.openxmlformats.org/markup-compatibility/2006">
              <mc:Choice xmlns:v="urn:schemas-microsoft-com:vml" Requires="v">
                <p:oleObj spid="_x0000_s19511" name="Equation" r:id="rId4" imgW="1409700" imgH="292100" progId="Equation.DSMT4">
                  <p:embed/>
                </p:oleObj>
              </mc:Choice>
              <mc:Fallback>
                <p:oleObj name="Equation" r:id="rId4" imgW="1409700" imgH="292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362200"/>
                        <a:ext cx="20240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472" name="Object 3"/>
          <p:cNvGraphicFramePr>
            <a:graphicFrameLocks noChangeAspect="1"/>
          </p:cNvGraphicFramePr>
          <p:nvPr/>
        </p:nvGraphicFramePr>
        <p:xfrm>
          <a:off x="4495800" y="2819400"/>
          <a:ext cx="1222375" cy="293688"/>
        </p:xfrm>
        <a:graphic>
          <a:graphicData uri="http://schemas.openxmlformats.org/presentationml/2006/ole">
            <mc:AlternateContent xmlns:mc="http://schemas.openxmlformats.org/markup-compatibility/2006">
              <mc:Choice xmlns:v="urn:schemas-microsoft-com:vml" Requires="v">
                <p:oleObj spid="_x0000_s19512" name="Equation" r:id="rId6" imgW="850900" imgH="203200" progId="Equation.DSMT4">
                  <p:embed/>
                </p:oleObj>
              </mc:Choice>
              <mc:Fallback>
                <p:oleObj name="Equation" r:id="rId6" imgW="850900" imgH="203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819400"/>
                        <a:ext cx="12223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Partitioning the variance</a:t>
            </a:r>
          </a:p>
        </p:txBody>
      </p:sp>
      <p:sp>
        <p:nvSpPr>
          <p:cNvPr id="20483" name="Rectangle 3"/>
          <p:cNvSpPr>
            <a:spLocks noChangeArrowheads="1"/>
          </p:cNvSpPr>
          <p:nvPr/>
        </p:nvSpPr>
        <p:spPr bwMode="auto">
          <a:xfrm>
            <a:off x="381000" y="1600200"/>
            <a:ext cx="8305800" cy="4800600"/>
          </a:xfrm>
          <a:prstGeom prst="rect">
            <a:avLst/>
          </a:prstGeom>
          <a:noFill/>
          <a:ln w="14351">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4" name="Rectangle 4"/>
          <p:cNvSpPr>
            <a:spLocks noChangeArrowheads="1"/>
          </p:cNvSpPr>
          <p:nvPr/>
        </p:nvSpPr>
        <p:spPr bwMode="auto">
          <a:xfrm>
            <a:off x="2514600" y="1644650"/>
            <a:ext cx="426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800">
                <a:solidFill>
                  <a:schemeClr val="accent2"/>
                </a:solidFill>
              </a:rPr>
              <a:t>Within groups variance</a:t>
            </a:r>
            <a:endParaRPr lang="en-US" sz="2800"/>
          </a:p>
        </p:txBody>
      </p:sp>
      <p:sp>
        <p:nvSpPr>
          <p:cNvPr id="20485" name="Rectangle 5"/>
          <p:cNvSpPr>
            <a:spLocks noChangeArrowheads="1"/>
          </p:cNvSpPr>
          <p:nvPr/>
        </p:nvSpPr>
        <p:spPr bwMode="auto">
          <a:xfrm>
            <a:off x="4157663" y="543083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0486" name="Rectangle 6"/>
          <p:cNvSpPr>
            <a:spLocks noChangeArrowheads="1"/>
          </p:cNvSpPr>
          <p:nvPr/>
        </p:nvSpPr>
        <p:spPr bwMode="auto">
          <a:xfrm>
            <a:off x="7208838" y="540226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aphicFrame>
        <p:nvGraphicFramePr>
          <p:cNvPr id="449543" name="Group 7"/>
          <p:cNvGraphicFramePr>
            <a:graphicFrameLocks noGrp="1"/>
          </p:cNvGraphicFramePr>
          <p:nvPr/>
        </p:nvGraphicFramePr>
        <p:xfrm>
          <a:off x="457200" y="2057400"/>
          <a:ext cx="5181600" cy="3306831"/>
        </p:xfrm>
        <a:graphic>
          <a:graphicData uri="http://schemas.openxmlformats.org/drawingml/2006/table">
            <a:tbl>
              <a:tblPr/>
              <a:tblGrid>
                <a:gridCol w="1727200"/>
                <a:gridCol w="1727200"/>
                <a:gridCol w="1727200"/>
              </a:tblGrid>
              <a:tr h="3809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Criminal record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Clean record</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No information</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6</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8</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M</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A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8.0</a:t>
                      </a:r>
                    </a:p>
                  </a:txBody>
                  <a:tcPr marT="45710" marB="4571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M</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B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4.0</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M</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C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5.0</a:t>
                      </a:r>
                      <a:endParaRPr kumimoji="0" lang="en-US" sz="1800" b="0" i="1"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9584" name="Object 2"/>
          <p:cNvGraphicFramePr>
            <a:graphicFrameLocks noChangeAspect="1"/>
          </p:cNvGraphicFramePr>
          <p:nvPr/>
        </p:nvGraphicFramePr>
        <p:xfrm>
          <a:off x="533400" y="5387975"/>
          <a:ext cx="3992563" cy="384175"/>
        </p:xfrm>
        <a:graphic>
          <a:graphicData uri="http://schemas.openxmlformats.org/presentationml/2006/ole">
            <mc:AlternateContent xmlns:mc="http://schemas.openxmlformats.org/markup-compatibility/2006">
              <mc:Choice xmlns:v="urn:schemas-microsoft-com:vml" Requires="v">
                <p:oleObj spid="_x0000_s20620" name="Equation" r:id="rId4" imgW="2781300" imgH="266700" progId="Equation.DSMT4">
                  <p:embed/>
                </p:oleObj>
              </mc:Choice>
              <mc:Fallback>
                <p:oleObj name="Equation" r:id="rId4" imgW="2781300" imgH="2667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387975"/>
                        <a:ext cx="39925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49585" name="Rectangle 49"/>
          <p:cNvSpPr>
            <a:spLocks noChangeArrowheads="1"/>
          </p:cNvSpPr>
          <p:nvPr/>
        </p:nvSpPr>
        <p:spPr bwMode="auto">
          <a:xfrm>
            <a:off x="5638800" y="19812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a:solidFill>
                  <a:schemeClr val="accent2"/>
                </a:solidFill>
              </a:rPr>
              <a:t>Basically the variability in each group</a:t>
            </a:r>
          </a:p>
          <a:p>
            <a:pPr marL="742950" lvl="1" indent="-285750" eaLnBrk="1" hangingPunct="1">
              <a:spcBef>
                <a:spcPct val="20000"/>
              </a:spcBef>
              <a:buFontTx/>
              <a:buChar char="–"/>
            </a:pPr>
            <a:r>
              <a:rPr lang="en-US">
                <a:solidFill>
                  <a:schemeClr val="accent2"/>
                </a:solidFill>
              </a:rPr>
              <a:t>Add up the SS from all of the groups</a:t>
            </a:r>
            <a:endParaRPr lang="en-US" sz="2000">
              <a:solidFill>
                <a:schemeClr val="accent2"/>
              </a:solidFill>
            </a:endParaRPr>
          </a:p>
        </p:txBody>
      </p:sp>
      <p:graphicFrame>
        <p:nvGraphicFramePr>
          <p:cNvPr id="449586" name="Object 3"/>
          <p:cNvGraphicFramePr>
            <a:graphicFrameLocks noChangeAspect="1"/>
          </p:cNvGraphicFramePr>
          <p:nvPr/>
        </p:nvGraphicFramePr>
        <p:xfrm>
          <a:off x="533400" y="5832475"/>
          <a:ext cx="3262313" cy="385763"/>
        </p:xfrm>
        <a:graphic>
          <a:graphicData uri="http://schemas.openxmlformats.org/presentationml/2006/ole">
            <mc:AlternateContent xmlns:mc="http://schemas.openxmlformats.org/markup-compatibility/2006">
              <mc:Choice xmlns:v="urn:schemas-microsoft-com:vml" Requires="v">
                <p:oleObj spid="_x0000_s20621" name="Equation" r:id="rId6" imgW="2273300" imgH="266700" progId="Equation.DSMT4">
                  <p:embed/>
                </p:oleObj>
              </mc:Choice>
              <mc:Fallback>
                <p:oleObj name="Equation" r:id="rId6" imgW="2273300" imgH="2667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832475"/>
                        <a:ext cx="3262313"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530" name="Object 4"/>
          <p:cNvGraphicFramePr>
            <a:graphicFrameLocks noChangeAspect="1"/>
          </p:cNvGraphicFramePr>
          <p:nvPr/>
        </p:nvGraphicFramePr>
        <p:xfrm>
          <a:off x="520700" y="4818063"/>
          <a:ext cx="984250" cy="292100"/>
        </p:xfrm>
        <a:graphic>
          <a:graphicData uri="http://schemas.openxmlformats.org/presentationml/2006/ole">
            <mc:AlternateContent xmlns:mc="http://schemas.openxmlformats.org/markup-compatibility/2006">
              <mc:Choice xmlns:v="urn:schemas-microsoft-com:vml" Requires="v">
                <p:oleObj spid="_x0000_s20622" name="Equation" r:id="rId8" imgW="685800" imgH="203200" progId="Equation.DSMT4">
                  <p:embed/>
                </p:oleObj>
              </mc:Choice>
              <mc:Fallback>
                <p:oleObj name="Equation" r:id="rId8" imgW="685800" imgH="203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700" y="4818063"/>
                        <a:ext cx="9842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531" name="Object 5"/>
          <p:cNvGraphicFramePr>
            <a:graphicFrameLocks noChangeAspect="1"/>
          </p:cNvGraphicFramePr>
          <p:nvPr/>
        </p:nvGraphicFramePr>
        <p:xfrm>
          <a:off x="2417763" y="4835525"/>
          <a:ext cx="1001712" cy="292100"/>
        </p:xfrm>
        <a:graphic>
          <a:graphicData uri="http://schemas.openxmlformats.org/presentationml/2006/ole">
            <mc:AlternateContent xmlns:mc="http://schemas.openxmlformats.org/markup-compatibility/2006">
              <mc:Choice xmlns:v="urn:schemas-microsoft-com:vml" Requires="v">
                <p:oleObj spid="_x0000_s20623" name="Equation" r:id="rId10" imgW="698500" imgH="203200" progId="Equation.DSMT4">
                  <p:embed/>
                </p:oleObj>
              </mc:Choice>
              <mc:Fallback>
                <p:oleObj name="Equation" r:id="rId10" imgW="698500" imgH="2032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7763" y="4835525"/>
                        <a:ext cx="100171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532" name="Object 6"/>
          <p:cNvGraphicFramePr>
            <a:graphicFrameLocks noChangeAspect="1"/>
          </p:cNvGraphicFramePr>
          <p:nvPr/>
        </p:nvGraphicFramePr>
        <p:xfrm>
          <a:off x="4313238" y="4835525"/>
          <a:ext cx="1020762" cy="292100"/>
        </p:xfrm>
        <a:graphic>
          <a:graphicData uri="http://schemas.openxmlformats.org/presentationml/2006/ole">
            <mc:AlternateContent xmlns:mc="http://schemas.openxmlformats.org/markup-compatibility/2006">
              <mc:Choice xmlns:v="urn:schemas-microsoft-com:vml" Requires="v">
                <p:oleObj spid="_x0000_s20624" name="Equation" r:id="rId12" imgW="711200" imgH="203200" progId="Equation.DSMT4">
                  <p:embed/>
                </p:oleObj>
              </mc:Choice>
              <mc:Fallback>
                <p:oleObj name="Equation" r:id="rId12" imgW="711200" imgH="2032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3238" y="4835525"/>
                        <a:ext cx="10207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958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958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44958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449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8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effectLst>
                  <a:outerShdw blurRad="38100" dist="38100" dir="2700000" algn="tl">
                    <a:srgbClr val="C0C0C0"/>
                  </a:outerShdw>
                </a:effectLst>
              </a:rPr>
              <a:t>Exam Results (with 5 point curve)</a:t>
            </a:r>
          </a:p>
        </p:txBody>
      </p:sp>
      <p:sp>
        <p:nvSpPr>
          <p:cNvPr id="10" name="Content Placeholder 9"/>
          <p:cNvSpPr>
            <a:spLocks noGrp="1"/>
          </p:cNvSpPr>
          <p:nvPr>
            <p:ph sz="half" idx="1"/>
          </p:nvPr>
        </p:nvSpPr>
        <p:spPr/>
        <p:txBody>
          <a:bodyPr/>
          <a:lstStyle/>
          <a:p>
            <a:pPr marL="0" indent="0">
              <a:buNone/>
            </a:pPr>
            <a:r>
              <a:rPr lang="en-US" sz="2400" dirty="0"/>
              <a:t>Mean = </a:t>
            </a:r>
            <a:r>
              <a:rPr lang="en-US" sz="2400" dirty="0" smtClean="0"/>
              <a:t>73.98</a:t>
            </a:r>
            <a:endParaRPr lang="en-US" sz="2400" dirty="0"/>
          </a:p>
          <a:p>
            <a:pPr marL="0" indent="0">
              <a:buNone/>
            </a:pPr>
            <a:r>
              <a:rPr lang="en-US" sz="2400" dirty="0"/>
              <a:t>Trimmed Mean = </a:t>
            </a:r>
            <a:r>
              <a:rPr lang="en-US" sz="2400" dirty="0" smtClean="0"/>
              <a:t>76.18</a:t>
            </a:r>
            <a:endParaRPr lang="en-US" sz="2400" dirty="0"/>
          </a:p>
          <a:p>
            <a:pPr marL="0" indent="0">
              <a:buNone/>
            </a:pPr>
            <a:r>
              <a:rPr lang="en-US" sz="2400" dirty="0"/>
              <a:t>Standard Deviation = </a:t>
            </a:r>
            <a:r>
              <a:rPr lang="en-US" sz="2400" dirty="0" smtClean="0"/>
              <a:t>15.98</a:t>
            </a:r>
            <a:endParaRPr lang="en-US" sz="2400" dirty="0"/>
          </a:p>
          <a:p>
            <a:pPr marL="0" indent="0">
              <a:buNone/>
            </a:pPr>
            <a:r>
              <a:rPr lang="en-US" sz="2400" dirty="0"/>
              <a:t>Trimmed SD = </a:t>
            </a:r>
            <a:r>
              <a:rPr lang="en-US" sz="2400" dirty="0" smtClean="0"/>
              <a:t>11.81</a:t>
            </a:r>
            <a:endParaRPr lang="en-US" sz="2400" dirty="0"/>
          </a:p>
          <a:p>
            <a:pPr marL="0" indent="0">
              <a:buNone/>
            </a:pPr>
            <a:endParaRPr lang="en-US" sz="2400" dirty="0"/>
          </a:p>
          <a:p>
            <a:pPr marL="0" indent="0">
              <a:buNone/>
            </a:pPr>
            <a:r>
              <a:rPr lang="en-US" sz="2400" dirty="0"/>
              <a:t>Distribution:</a:t>
            </a:r>
          </a:p>
          <a:p>
            <a:pPr marL="0" indent="0">
              <a:buNone/>
            </a:pPr>
            <a:r>
              <a:rPr lang="en-US" sz="2400" dirty="0" smtClean="0"/>
              <a:t>AAA</a:t>
            </a:r>
            <a:endParaRPr lang="en-US" sz="2400" dirty="0"/>
          </a:p>
          <a:p>
            <a:pPr marL="0" indent="0">
              <a:buNone/>
            </a:pPr>
            <a:r>
              <a:rPr lang="en-US" sz="2400" dirty="0" smtClean="0"/>
              <a:t>BBBBBB</a:t>
            </a:r>
            <a:endParaRPr lang="en-US" sz="2400" dirty="0"/>
          </a:p>
          <a:p>
            <a:pPr marL="0" indent="0">
              <a:buNone/>
            </a:pPr>
            <a:r>
              <a:rPr lang="en-US" sz="2400" dirty="0" smtClean="0"/>
              <a:t>CCCCCCCCCC</a:t>
            </a:r>
            <a:endParaRPr lang="en-US" sz="2400" dirty="0"/>
          </a:p>
          <a:p>
            <a:pPr marL="0" indent="0">
              <a:buNone/>
            </a:pPr>
            <a:r>
              <a:rPr lang="en-US" sz="2400" dirty="0" smtClean="0"/>
              <a:t>DDD</a:t>
            </a:r>
            <a:endParaRPr lang="en-US" sz="2400" dirty="0"/>
          </a:p>
          <a:p>
            <a:pPr marL="0" indent="0">
              <a:buNone/>
            </a:pPr>
            <a:r>
              <a:rPr lang="en-US" sz="2400" dirty="0" smtClean="0"/>
              <a:t>FFF</a:t>
            </a:r>
            <a:endParaRPr lang="en-US" sz="2400"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Partitioning the variance</a:t>
            </a:r>
          </a:p>
        </p:txBody>
      </p:sp>
      <p:sp>
        <p:nvSpPr>
          <p:cNvPr id="21507" name="Rectangle 3"/>
          <p:cNvSpPr>
            <a:spLocks noChangeArrowheads="1"/>
          </p:cNvSpPr>
          <p:nvPr/>
        </p:nvSpPr>
        <p:spPr bwMode="auto">
          <a:xfrm>
            <a:off x="4087813" y="1981200"/>
            <a:ext cx="2160587" cy="1312863"/>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08" name="Rectangle 4"/>
          <p:cNvSpPr>
            <a:spLocks noChangeArrowheads="1"/>
          </p:cNvSpPr>
          <p:nvPr/>
        </p:nvSpPr>
        <p:spPr bwMode="auto">
          <a:xfrm>
            <a:off x="4189413" y="1981200"/>
            <a:ext cx="1830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000">
                <a:solidFill>
                  <a:srgbClr val="000000"/>
                </a:solidFill>
              </a:rPr>
              <a:t>Total variance</a:t>
            </a:r>
            <a:endParaRPr lang="en-US" sz="2000"/>
          </a:p>
        </p:txBody>
      </p:sp>
      <p:sp>
        <p:nvSpPr>
          <p:cNvPr id="21509" name="Rectangle 5"/>
          <p:cNvSpPr>
            <a:spLocks noChangeArrowheads="1"/>
          </p:cNvSpPr>
          <p:nvPr/>
        </p:nvSpPr>
        <p:spPr bwMode="auto">
          <a:xfrm>
            <a:off x="1603375" y="3403600"/>
            <a:ext cx="641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Stage 1</a:t>
            </a:r>
            <a:endParaRPr lang="en-US"/>
          </a:p>
        </p:txBody>
      </p:sp>
      <p:sp>
        <p:nvSpPr>
          <p:cNvPr id="21510" name="Rectangle 6"/>
          <p:cNvSpPr>
            <a:spLocks noChangeArrowheads="1"/>
          </p:cNvSpPr>
          <p:nvPr/>
        </p:nvSpPr>
        <p:spPr bwMode="auto">
          <a:xfrm>
            <a:off x="2808288" y="4198938"/>
            <a:ext cx="2525712" cy="1722437"/>
          </a:xfrm>
          <a:prstGeom prst="rect">
            <a:avLst/>
          </a:prstGeom>
          <a:noFill/>
          <a:ln w="14351">
            <a:solidFill>
              <a:srgbClr val="25562C"/>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1" name="Rectangle 7"/>
          <p:cNvSpPr>
            <a:spLocks noChangeArrowheads="1"/>
          </p:cNvSpPr>
          <p:nvPr/>
        </p:nvSpPr>
        <p:spPr bwMode="auto">
          <a:xfrm>
            <a:off x="3246438" y="4800600"/>
            <a:ext cx="1706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rgbClr val="25562C"/>
                </a:solidFill>
              </a:rPr>
              <a:t>Between groups </a:t>
            </a:r>
          </a:p>
          <a:p>
            <a:pPr algn="ctr"/>
            <a:r>
              <a:rPr lang="en-US" sz="2000">
                <a:solidFill>
                  <a:srgbClr val="25562C"/>
                </a:solidFill>
              </a:rPr>
              <a:t>variance</a:t>
            </a:r>
          </a:p>
        </p:txBody>
      </p:sp>
      <p:sp>
        <p:nvSpPr>
          <p:cNvPr id="21512" name="Rectangle 8"/>
          <p:cNvSpPr>
            <a:spLocks noChangeArrowheads="1"/>
          </p:cNvSpPr>
          <p:nvPr/>
        </p:nvSpPr>
        <p:spPr bwMode="auto">
          <a:xfrm>
            <a:off x="4157663" y="543083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1513" name="Rectangle 9"/>
          <p:cNvSpPr>
            <a:spLocks noChangeArrowheads="1"/>
          </p:cNvSpPr>
          <p:nvPr/>
        </p:nvSpPr>
        <p:spPr bwMode="auto">
          <a:xfrm>
            <a:off x="5729288" y="4170363"/>
            <a:ext cx="2576512" cy="1722437"/>
          </a:xfrm>
          <a:prstGeom prst="rect">
            <a:avLst/>
          </a:prstGeom>
          <a:noFill/>
          <a:ln w="14351">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4" name="Rectangle 10"/>
          <p:cNvSpPr>
            <a:spLocks noChangeArrowheads="1"/>
          </p:cNvSpPr>
          <p:nvPr/>
        </p:nvSpPr>
        <p:spPr bwMode="auto">
          <a:xfrm>
            <a:off x="6249988" y="4191000"/>
            <a:ext cx="1520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chemeClr val="accent2"/>
                </a:solidFill>
              </a:rPr>
              <a:t>Within groups </a:t>
            </a:r>
          </a:p>
          <a:p>
            <a:pPr algn="ctr"/>
            <a:r>
              <a:rPr lang="en-US" sz="2000">
                <a:solidFill>
                  <a:schemeClr val="accent2"/>
                </a:solidFill>
              </a:rPr>
              <a:t>variance</a:t>
            </a:r>
          </a:p>
        </p:txBody>
      </p:sp>
      <p:sp>
        <p:nvSpPr>
          <p:cNvPr id="21515" name="Rectangle 11"/>
          <p:cNvSpPr>
            <a:spLocks noChangeArrowheads="1"/>
          </p:cNvSpPr>
          <p:nvPr/>
        </p:nvSpPr>
        <p:spPr bwMode="auto">
          <a:xfrm>
            <a:off x="7208838" y="540226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nvGrpSpPr>
          <p:cNvPr id="21516" name="Group 12"/>
          <p:cNvGrpSpPr>
            <a:grpSpLocks/>
          </p:cNvGrpSpPr>
          <p:nvPr/>
        </p:nvGrpSpPr>
        <p:grpSpPr bwMode="auto">
          <a:xfrm>
            <a:off x="2346325" y="2370138"/>
            <a:ext cx="452438" cy="2582862"/>
            <a:chOff x="1478" y="1493"/>
            <a:chExt cx="285" cy="1627"/>
          </a:xfrm>
        </p:grpSpPr>
        <p:sp>
          <p:nvSpPr>
            <p:cNvPr id="21523" name="Freeform 13"/>
            <p:cNvSpPr>
              <a:spLocks/>
            </p:cNvSpPr>
            <p:nvPr/>
          </p:nvSpPr>
          <p:spPr bwMode="auto">
            <a:xfrm>
              <a:off x="1489" y="1493"/>
              <a:ext cx="239" cy="1627"/>
            </a:xfrm>
            <a:custGeom>
              <a:avLst/>
              <a:gdLst>
                <a:gd name="T0" fmla="*/ 239 w 239"/>
                <a:gd name="T1" fmla="*/ 0 h 1627"/>
                <a:gd name="T2" fmla="*/ 0 w 239"/>
                <a:gd name="T3" fmla="*/ 0 h 1627"/>
                <a:gd name="T4" fmla="*/ 0 w 239"/>
                <a:gd name="T5" fmla="*/ 1627 h 1627"/>
                <a:gd name="T6" fmla="*/ 0 60000 65536"/>
                <a:gd name="T7" fmla="*/ 0 60000 65536"/>
                <a:gd name="T8" fmla="*/ 0 60000 65536"/>
                <a:gd name="T9" fmla="*/ 0 w 239"/>
                <a:gd name="T10" fmla="*/ 0 h 1627"/>
                <a:gd name="T11" fmla="*/ 239 w 239"/>
                <a:gd name="T12" fmla="*/ 1627 h 1627"/>
              </a:gdLst>
              <a:ahLst/>
              <a:cxnLst>
                <a:cxn ang="T6">
                  <a:pos x="T0" y="T1"/>
                </a:cxn>
                <a:cxn ang="T7">
                  <a:pos x="T2" y="T3"/>
                </a:cxn>
                <a:cxn ang="T8">
                  <a:pos x="T4" y="T5"/>
                </a:cxn>
              </a:cxnLst>
              <a:rect l="T9" t="T10" r="T11" b="T12"/>
              <a:pathLst>
                <a:path w="239" h="1627">
                  <a:moveTo>
                    <a:pt x="239" y="0"/>
                  </a:moveTo>
                  <a:lnTo>
                    <a:pt x="0" y="0"/>
                  </a:lnTo>
                  <a:lnTo>
                    <a:pt x="0" y="162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4" name="Line 14"/>
            <p:cNvSpPr>
              <a:spLocks noChangeShapeType="1"/>
            </p:cNvSpPr>
            <p:nvPr/>
          </p:nvSpPr>
          <p:spPr bwMode="auto">
            <a:xfrm>
              <a:off x="1478" y="3110"/>
              <a:ext cx="28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21517" name="AutoShape 15"/>
          <p:cNvCxnSpPr>
            <a:cxnSpLocks noChangeShapeType="1"/>
            <a:stCxn id="21507" idx="2"/>
            <a:endCxn id="21510" idx="0"/>
          </p:cNvCxnSpPr>
          <p:nvPr/>
        </p:nvCxnSpPr>
        <p:spPr bwMode="auto">
          <a:xfrm flipH="1">
            <a:off x="4071938" y="3300413"/>
            <a:ext cx="1096962" cy="892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8" name="AutoShape 16"/>
          <p:cNvCxnSpPr>
            <a:cxnSpLocks noChangeShapeType="1"/>
            <a:stCxn id="21507" idx="2"/>
            <a:endCxn id="21513" idx="0"/>
          </p:cNvCxnSpPr>
          <p:nvPr/>
        </p:nvCxnSpPr>
        <p:spPr bwMode="auto">
          <a:xfrm>
            <a:off x="5168900" y="3300413"/>
            <a:ext cx="1849438" cy="863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21519" name="Object 2"/>
          <p:cNvGraphicFramePr>
            <a:graphicFrameLocks noChangeAspect="1"/>
          </p:cNvGraphicFramePr>
          <p:nvPr/>
        </p:nvGraphicFramePr>
        <p:xfrm>
          <a:off x="4191000" y="2362200"/>
          <a:ext cx="2024063" cy="420688"/>
        </p:xfrm>
        <a:graphic>
          <a:graphicData uri="http://schemas.openxmlformats.org/presentationml/2006/ole">
            <mc:AlternateContent xmlns:mc="http://schemas.openxmlformats.org/markup-compatibility/2006">
              <mc:Choice xmlns:v="urn:schemas-microsoft-com:vml" Requires="v">
                <p:oleObj spid="_x0000_s21595" name="Equation" r:id="rId4" imgW="1409700" imgH="292100" progId="Equation.DSMT4">
                  <p:embed/>
                </p:oleObj>
              </mc:Choice>
              <mc:Fallback>
                <p:oleObj name="Equation" r:id="rId4" imgW="1409700" imgH="292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362200"/>
                        <a:ext cx="20240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1520" name="Object 3"/>
          <p:cNvGraphicFramePr>
            <a:graphicFrameLocks noChangeAspect="1"/>
          </p:cNvGraphicFramePr>
          <p:nvPr/>
        </p:nvGraphicFramePr>
        <p:xfrm>
          <a:off x="4495800" y="2819400"/>
          <a:ext cx="1222375" cy="293688"/>
        </p:xfrm>
        <a:graphic>
          <a:graphicData uri="http://schemas.openxmlformats.org/presentationml/2006/ole">
            <mc:AlternateContent xmlns:mc="http://schemas.openxmlformats.org/markup-compatibility/2006">
              <mc:Choice xmlns:v="urn:schemas-microsoft-com:vml" Requires="v">
                <p:oleObj spid="_x0000_s21596" name="Equation" r:id="rId6" imgW="850900" imgH="203200" progId="Equation.DSMT4">
                  <p:embed/>
                </p:oleObj>
              </mc:Choice>
              <mc:Fallback>
                <p:oleObj name="Equation" r:id="rId6" imgW="850900" imgH="203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819400"/>
                        <a:ext cx="12223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1521" name="Object 4"/>
          <p:cNvGraphicFramePr>
            <a:graphicFrameLocks noChangeAspect="1"/>
          </p:cNvGraphicFramePr>
          <p:nvPr/>
        </p:nvGraphicFramePr>
        <p:xfrm>
          <a:off x="6096000" y="4953000"/>
          <a:ext cx="1914525" cy="384175"/>
        </p:xfrm>
        <a:graphic>
          <a:graphicData uri="http://schemas.openxmlformats.org/presentationml/2006/ole">
            <mc:AlternateContent xmlns:mc="http://schemas.openxmlformats.org/markup-compatibility/2006">
              <mc:Choice xmlns:v="urn:schemas-microsoft-com:vml" Requires="v">
                <p:oleObj spid="_x0000_s21597" name="Equation" r:id="rId8" imgW="1333500" imgH="266700" progId="Equation.DSMT4">
                  <p:embed/>
                </p:oleObj>
              </mc:Choice>
              <mc:Fallback>
                <p:oleObj name="Equation" r:id="rId8" imgW="1333500" imgH="2667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953000"/>
                        <a:ext cx="19145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1522" name="Object 5"/>
          <p:cNvGraphicFramePr>
            <a:graphicFrameLocks noChangeAspect="1"/>
          </p:cNvGraphicFramePr>
          <p:nvPr/>
        </p:nvGraphicFramePr>
        <p:xfrm>
          <a:off x="6096000" y="5334000"/>
          <a:ext cx="1822450" cy="385763"/>
        </p:xfrm>
        <a:graphic>
          <a:graphicData uri="http://schemas.openxmlformats.org/presentationml/2006/ole">
            <mc:AlternateContent xmlns:mc="http://schemas.openxmlformats.org/markup-compatibility/2006">
              <mc:Choice xmlns:v="urn:schemas-microsoft-com:vml" Requires="v">
                <p:oleObj spid="_x0000_s21598" name="Equation" r:id="rId10" imgW="1270000" imgH="266700" progId="Equation.DSMT4">
                  <p:embed/>
                </p:oleObj>
              </mc:Choice>
              <mc:Fallback>
                <p:oleObj name="Equation" r:id="rId10" imgW="1270000" imgH="2667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5334000"/>
                        <a:ext cx="18224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Partitioning the variance</a:t>
            </a:r>
          </a:p>
        </p:txBody>
      </p:sp>
      <p:sp>
        <p:nvSpPr>
          <p:cNvPr id="22531" name="Rectangle 3"/>
          <p:cNvSpPr>
            <a:spLocks noChangeArrowheads="1"/>
          </p:cNvSpPr>
          <p:nvPr/>
        </p:nvSpPr>
        <p:spPr bwMode="auto">
          <a:xfrm>
            <a:off x="381000" y="1600200"/>
            <a:ext cx="8305800" cy="4800600"/>
          </a:xfrm>
          <a:prstGeom prst="rect">
            <a:avLst/>
          </a:prstGeom>
          <a:noFill/>
          <a:ln w="14351">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2" name="Rectangle 4"/>
          <p:cNvSpPr>
            <a:spLocks noChangeArrowheads="1"/>
          </p:cNvSpPr>
          <p:nvPr/>
        </p:nvSpPr>
        <p:spPr bwMode="auto">
          <a:xfrm>
            <a:off x="2514600" y="1644650"/>
            <a:ext cx="426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800">
                <a:solidFill>
                  <a:srgbClr val="25562C"/>
                </a:solidFill>
              </a:rPr>
              <a:t>Between groups variance</a:t>
            </a:r>
          </a:p>
        </p:txBody>
      </p:sp>
      <p:sp>
        <p:nvSpPr>
          <p:cNvPr id="22533" name="Rectangle 5"/>
          <p:cNvSpPr>
            <a:spLocks noChangeArrowheads="1"/>
          </p:cNvSpPr>
          <p:nvPr/>
        </p:nvSpPr>
        <p:spPr bwMode="auto">
          <a:xfrm>
            <a:off x="4157663" y="543083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2534" name="Rectangle 6"/>
          <p:cNvSpPr>
            <a:spLocks noChangeArrowheads="1"/>
          </p:cNvSpPr>
          <p:nvPr/>
        </p:nvSpPr>
        <p:spPr bwMode="auto">
          <a:xfrm>
            <a:off x="7208838" y="540226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aphicFrame>
        <p:nvGraphicFramePr>
          <p:cNvPr id="453639" name="Group 7"/>
          <p:cNvGraphicFramePr>
            <a:graphicFrameLocks noGrp="1"/>
          </p:cNvGraphicFramePr>
          <p:nvPr/>
        </p:nvGraphicFramePr>
        <p:xfrm>
          <a:off x="457200" y="2057400"/>
          <a:ext cx="5181600" cy="3292479"/>
        </p:xfrm>
        <a:graphic>
          <a:graphicData uri="http://schemas.openxmlformats.org/drawingml/2006/table">
            <a:tbl>
              <a:tblPr/>
              <a:tblGrid>
                <a:gridCol w="1727200"/>
                <a:gridCol w="1727200"/>
                <a:gridCol w="1727200"/>
              </a:tblGrid>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Criminal record</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Clean record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No information</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6</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9</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8</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rgbClr val="008000"/>
                          </a:solidFill>
                          <a:effectLst/>
                          <a:latin typeface="Times" charset="0"/>
                          <a:ea typeface="ＭＳ Ｐゴシック" charset="0"/>
                          <a:cs typeface="ＭＳ Ｐゴシック" charset="0"/>
                        </a:rPr>
                        <a:t>M</a:t>
                      </a:r>
                      <a:r>
                        <a:rPr kumimoji="0" lang="en-US" sz="1800" b="0" i="1" u="none" strike="noStrike" cap="none" normalizeH="0" baseline="-25000">
                          <a:ln>
                            <a:noFill/>
                          </a:ln>
                          <a:solidFill>
                            <a:srgbClr val="008000"/>
                          </a:solidFill>
                          <a:effectLst/>
                          <a:latin typeface="Times" charset="0"/>
                          <a:ea typeface="ＭＳ Ｐゴシック" charset="0"/>
                          <a:cs typeface="ＭＳ Ｐゴシック" charset="0"/>
                        </a:rPr>
                        <a:t>A </a:t>
                      </a:r>
                      <a:r>
                        <a:rPr kumimoji="0" lang="en-US" sz="1800" b="0" i="0" u="none" strike="noStrike" cap="none" normalizeH="0" baseline="0">
                          <a:ln>
                            <a:noFill/>
                          </a:ln>
                          <a:solidFill>
                            <a:srgbClr val="008000"/>
                          </a:solidFill>
                          <a:effectLst/>
                          <a:latin typeface="Times" charset="0"/>
                          <a:ea typeface="ＭＳ Ｐゴシック" charset="0"/>
                          <a:cs typeface="ＭＳ Ｐゴシック" charset="0"/>
                        </a:rPr>
                        <a:t>= 8.0</a:t>
                      </a:r>
                    </a:p>
                  </a:txBody>
                  <a:tcPr marT="45729" marB="4572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rgbClr val="008000"/>
                          </a:solidFill>
                          <a:effectLst/>
                          <a:latin typeface="Times" charset="0"/>
                          <a:ea typeface="ＭＳ Ｐゴシック" charset="0"/>
                          <a:cs typeface="ＭＳ Ｐゴシック" charset="0"/>
                        </a:rPr>
                        <a:t>M</a:t>
                      </a:r>
                      <a:r>
                        <a:rPr kumimoji="0" lang="en-US" sz="1800" b="0" i="1" u="none" strike="noStrike" cap="none" normalizeH="0" baseline="-25000">
                          <a:ln>
                            <a:noFill/>
                          </a:ln>
                          <a:solidFill>
                            <a:srgbClr val="008000"/>
                          </a:solidFill>
                          <a:effectLst/>
                          <a:latin typeface="Times" charset="0"/>
                          <a:ea typeface="ＭＳ Ｐゴシック" charset="0"/>
                          <a:cs typeface="ＭＳ Ｐゴシック" charset="0"/>
                        </a:rPr>
                        <a:t>B </a:t>
                      </a:r>
                      <a:r>
                        <a:rPr kumimoji="0" lang="en-US" sz="1800" b="0" i="0" u="none" strike="noStrike" cap="none" normalizeH="0" baseline="0">
                          <a:ln>
                            <a:noFill/>
                          </a:ln>
                          <a:solidFill>
                            <a:srgbClr val="008000"/>
                          </a:solidFill>
                          <a:effectLst/>
                          <a:latin typeface="Times" charset="0"/>
                          <a:ea typeface="ＭＳ Ｐゴシック" charset="0"/>
                          <a:cs typeface="ＭＳ Ｐゴシック" charset="0"/>
                        </a:rPr>
                        <a:t>= 4.0</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rgbClr val="008000"/>
                          </a:solidFill>
                          <a:effectLst/>
                          <a:latin typeface="Times" charset="0"/>
                          <a:ea typeface="ＭＳ Ｐゴシック" charset="0"/>
                          <a:cs typeface="ＭＳ Ｐゴシック" charset="0"/>
                        </a:rPr>
                        <a:t>M</a:t>
                      </a:r>
                      <a:r>
                        <a:rPr kumimoji="0" lang="en-US" sz="1800" b="0" i="1" u="none" strike="noStrike" cap="none" normalizeH="0" baseline="-25000">
                          <a:ln>
                            <a:noFill/>
                          </a:ln>
                          <a:solidFill>
                            <a:srgbClr val="008000"/>
                          </a:solidFill>
                          <a:effectLst/>
                          <a:latin typeface="Times" charset="0"/>
                          <a:ea typeface="ＭＳ Ｐゴシック" charset="0"/>
                          <a:cs typeface="ＭＳ Ｐゴシック" charset="0"/>
                        </a:rPr>
                        <a:t>C </a:t>
                      </a:r>
                      <a:r>
                        <a:rPr kumimoji="0" lang="en-US" sz="1800" b="0" i="0" u="none" strike="noStrike" cap="none" normalizeH="0" baseline="0">
                          <a:ln>
                            <a:noFill/>
                          </a:ln>
                          <a:solidFill>
                            <a:srgbClr val="008000"/>
                          </a:solidFill>
                          <a:effectLst/>
                          <a:latin typeface="Times" charset="0"/>
                          <a:ea typeface="ＭＳ Ｐゴシック" charset="0"/>
                          <a:cs typeface="ＭＳ Ｐゴシック" charset="0"/>
                        </a:rPr>
                        <a:t>= 5.0</a:t>
                      </a:r>
                      <a:endParaRPr kumimoji="0" lang="en-US" sz="1800" b="0" i="1" u="none" strike="noStrike" cap="none" normalizeH="0" baseline="0">
                        <a:ln>
                          <a:noFill/>
                        </a:ln>
                        <a:solidFill>
                          <a:srgbClr val="008000"/>
                        </a:solidFill>
                        <a:effectLst/>
                        <a:latin typeface="Times" charset="0"/>
                        <a:ea typeface="ＭＳ Ｐゴシック" charset="0"/>
                        <a:cs typeface="ＭＳ Ｐゴシック"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3680" name="Rectangle 48"/>
          <p:cNvSpPr>
            <a:spLocks noChangeArrowheads="1"/>
          </p:cNvSpPr>
          <p:nvPr/>
        </p:nvSpPr>
        <p:spPr bwMode="auto">
          <a:xfrm>
            <a:off x="5638800" y="1981200"/>
            <a:ext cx="312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a:solidFill>
                  <a:srgbClr val="25562C"/>
                </a:solidFill>
              </a:rPr>
              <a:t>Basically how much each group differs from the Grand Mean</a:t>
            </a:r>
          </a:p>
          <a:p>
            <a:pPr marL="742950" lvl="1" indent="-285750" eaLnBrk="1" hangingPunct="1">
              <a:spcBef>
                <a:spcPct val="20000"/>
              </a:spcBef>
              <a:buFontTx/>
              <a:buChar char="–"/>
            </a:pPr>
            <a:r>
              <a:rPr lang="en-US">
                <a:solidFill>
                  <a:srgbClr val="25562C"/>
                </a:solidFill>
              </a:rPr>
              <a:t>Subtract the GM from each group mean</a:t>
            </a:r>
          </a:p>
          <a:p>
            <a:pPr marL="742950" lvl="1" indent="-285750" eaLnBrk="1" hangingPunct="1">
              <a:spcBef>
                <a:spcPct val="20000"/>
              </a:spcBef>
              <a:buFontTx/>
              <a:buChar char="–"/>
            </a:pPr>
            <a:r>
              <a:rPr lang="en-US">
                <a:solidFill>
                  <a:srgbClr val="25562C"/>
                </a:solidFill>
              </a:rPr>
              <a:t>Square the diffs</a:t>
            </a:r>
          </a:p>
          <a:p>
            <a:pPr marL="742950" lvl="1" indent="-285750" eaLnBrk="1" hangingPunct="1">
              <a:spcBef>
                <a:spcPct val="20000"/>
              </a:spcBef>
              <a:buFontTx/>
              <a:buChar char="–"/>
            </a:pPr>
            <a:r>
              <a:rPr lang="en-US">
                <a:solidFill>
                  <a:srgbClr val="25562C"/>
                </a:solidFill>
              </a:rPr>
              <a:t>Weight by number of scores</a:t>
            </a:r>
            <a:endParaRPr lang="en-US" sz="2000">
              <a:solidFill>
                <a:schemeClr val="accent2"/>
              </a:solidFill>
            </a:endParaRPr>
          </a:p>
        </p:txBody>
      </p:sp>
      <p:graphicFrame>
        <p:nvGraphicFramePr>
          <p:cNvPr id="453681" name="Object 2"/>
          <p:cNvGraphicFramePr>
            <a:graphicFrameLocks noChangeAspect="1"/>
          </p:cNvGraphicFramePr>
          <p:nvPr/>
        </p:nvGraphicFramePr>
        <p:xfrm>
          <a:off x="3352800" y="6107113"/>
          <a:ext cx="2916238" cy="293687"/>
        </p:xfrm>
        <a:graphic>
          <a:graphicData uri="http://schemas.openxmlformats.org/presentationml/2006/ole">
            <mc:AlternateContent xmlns:mc="http://schemas.openxmlformats.org/markup-compatibility/2006">
              <mc:Choice xmlns:v="urn:schemas-microsoft-com:vml" Requires="v">
                <p:oleObj spid="_x0000_s22704" name="Equation" r:id="rId4" imgW="2032000" imgH="203200" progId="Equation.DSMT4">
                  <p:embed/>
                </p:oleObj>
              </mc:Choice>
              <mc:Fallback>
                <p:oleObj name="Equation" r:id="rId4" imgW="2032000" imgH="203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6107113"/>
                        <a:ext cx="291623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2577" name="Object 3"/>
          <p:cNvGraphicFramePr>
            <a:graphicFrameLocks noChangeAspect="1"/>
          </p:cNvGraphicFramePr>
          <p:nvPr/>
        </p:nvGraphicFramePr>
        <p:xfrm>
          <a:off x="520700" y="4818063"/>
          <a:ext cx="984250" cy="292100"/>
        </p:xfrm>
        <a:graphic>
          <a:graphicData uri="http://schemas.openxmlformats.org/presentationml/2006/ole">
            <mc:AlternateContent xmlns:mc="http://schemas.openxmlformats.org/markup-compatibility/2006">
              <mc:Choice xmlns:v="urn:schemas-microsoft-com:vml" Requires="v">
                <p:oleObj spid="_x0000_s22705" name="Equation" r:id="rId6" imgW="685800" imgH="203200" progId="Equation.DSMT4">
                  <p:embed/>
                </p:oleObj>
              </mc:Choice>
              <mc:Fallback>
                <p:oleObj name="Equation" r:id="rId6" imgW="685800" imgH="203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700" y="4818063"/>
                        <a:ext cx="9842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2578" name="Object 4"/>
          <p:cNvGraphicFramePr>
            <a:graphicFrameLocks noChangeAspect="1"/>
          </p:cNvGraphicFramePr>
          <p:nvPr/>
        </p:nvGraphicFramePr>
        <p:xfrm>
          <a:off x="2417763" y="4835525"/>
          <a:ext cx="1001712" cy="292100"/>
        </p:xfrm>
        <a:graphic>
          <a:graphicData uri="http://schemas.openxmlformats.org/presentationml/2006/ole">
            <mc:AlternateContent xmlns:mc="http://schemas.openxmlformats.org/markup-compatibility/2006">
              <mc:Choice xmlns:v="urn:schemas-microsoft-com:vml" Requires="v">
                <p:oleObj spid="_x0000_s22706" name="Equation" r:id="rId8" imgW="698500" imgH="203200" progId="Equation.DSMT4">
                  <p:embed/>
                </p:oleObj>
              </mc:Choice>
              <mc:Fallback>
                <p:oleObj name="Equation" r:id="rId8" imgW="698500" imgH="203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7763" y="4835525"/>
                        <a:ext cx="100171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2579" name="Object 5"/>
          <p:cNvGraphicFramePr>
            <a:graphicFrameLocks noChangeAspect="1"/>
          </p:cNvGraphicFramePr>
          <p:nvPr/>
        </p:nvGraphicFramePr>
        <p:xfrm>
          <a:off x="4313238" y="4835525"/>
          <a:ext cx="1020762" cy="292100"/>
        </p:xfrm>
        <a:graphic>
          <a:graphicData uri="http://schemas.openxmlformats.org/presentationml/2006/ole">
            <mc:AlternateContent xmlns:mc="http://schemas.openxmlformats.org/markup-compatibility/2006">
              <mc:Choice xmlns:v="urn:schemas-microsoft-com:vml" Requires="v">
                <p:oleObj spid="_x0000_s22707" name="Equation" r:id="rId10" imgW="711200" imgH="203200" progId="Equation.DSMT4">
                  <p:embed/>
                </p:oleObj>
              </mc:Choice>
              <mc:Fallback>
                <p:oleObj name="Equation" r:id="rId10" imgW="711200" imgH="2032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3238" y="4835525"/>
                        <a:ext cx="10207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3688" name="Object 6"/>
          <p:cNvGraphicFramePr>
            <a:graphicFrameLocks noChangeAspect="1"/>
          </p:cNvGraphicFramePr>
          <p:nvPr/>
        </p:nvGraphicFramePr>
        <p:xfrm>
          <a:off x="1166813" y="5638800"/>
          <a:ext cx="3938587" cy="366713"/>
        </p:xfrm>
        <a:graphic>
          <a:graphicData uri="http://schemas.openxmlformats.org/presentationml/2006/ole">
            <mc:AlternateContent xmlns:mc="http://schemas.openxmlformats.org/markup-compatibility/2006">
              <mc:Choice xmlns:v="urn:schemas-microsoft-com:vml" Requires="v">
                <p:oleObj spid="_x0000_s22708" name="Equation" r:id="rId12" imgW="2743200" imgH="254000" progId="Equation.DSMT4">
                  <p:embed/>
                </p:oleObj>
              </mc:Choice>
              <mc:Fallback>
                <p:oleObj name="Equation" r:id="rId12" imgW="2743200" imgH="2540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6813" y="5638800"/>
                        <a:ext cx="3938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3689" name="Object 7"/>
          <p:cNvGraphicFramePr>
            <a:graphicFrameLocks noChangeAspect="1"/>
          </p:cNvGraphicFramePr>
          <p:nvPr/>
        </p:nvGraphicFramePr>
        <p:xfrm>
          <a:off x="1219200" y="6043613"/>
          <a:ext cx="619125" cy="220662"/>
        </p:xfrm>
        <a:graphic>
          <a:graphicData uri="http://schemas.openxmlformats.org/presentationml/2006/ole">
            <mc:AlternateContent xmlns:mc="http://schemas.openxmlformats.org/markup-compatibility/2006">
              <mc:Choice xmlns:v="urn:schemas-microsoft-com:vml" Requires="v">
                <p:oleObj spid="_x0000_s22709" name="Equation" r:id="rId14" imgW="431800" imgH="152400" progId="Equation.DSMT4">
                  <p:embed/>
                </p:oleObj>
              </mc:Choice>
              <mc:Fallback>
                <p:oleObj name="Equation" r:id="rId14" imgW="431800" imgH="15240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6043613"/>
                        <a:ext cx="619125"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111" name="Object 8"/>
          <p:cNvGraphicFramePr>
            <a:graphicFrameLocks noChangeAspect="1"/>
          </p:cNvGraphicFramePr>
          <p:nvPr/>
        </p:nvGraphicFramePr>
        <p:xfrm>
          <a:off x="533400" y="5334000"/>
          <a:ext cx="2087563" cy="381000"/>
        </p:xfrm>
        <a:graphic>
          <a:graphicData uri="http://schemas.openxmlformats.org/presentationml/2006/ole">
            <mc:AlternateContent xmlns:mc="http://schemas.openxmlformats.org/markup-compatibility/2006">
              <mc:Choice xmlns:v="urn:schemas-microsoft-com:vml" Requires="v">
                <p:oleObj spid="_x0000_s22710" name="Equation" r:id="rId16" imgW="1600200" imgH="292100" progId="Equation.3">
                  <p:embed/>
                </p:oleObj>
              </mc:Choice>
              <mc:Fallback>
                <p:oleObj name="Equation" r:id="rId16" imgW="1600200" imgH="2921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 y="5334000"/>
                        <a:ext cx="208756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368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5368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5368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5368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51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45368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45368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453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8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Partitioning the variance</a:t>
            </a:r>
          </a:p>
        </p:txBody>
      </p:sp>
      <p:sp>
        <p:nvSpPr>
          <p:cNvPr id="23555" name="Rectangle 3"/>
          <p:cNvSpPr>
            <a:spLocks noChangeArrowheads="1"/>
          </p:cNvSpPr>
          <p:nvPr/>
        </p:nvSpPr>
        <p:spPr bwMode="auto">
          <a:xfrm>
            <a:off x="4087813" y="1981200"/>
            <a:ext cx="2160587" cy="1312863"/>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6" name="Rectangle 4"/>
          <p:cNvSpPr>
            <a:spLocks noChangeArrowheads="1"/>
          </p:cNvSpPr>
          <p:nvPr/>
        </p:nvSpPr>
        <p:spPr bwMode="auto">
          <a:xfrm>
            <a:off x="4189413" y="1981200"/>
            <a:ext cx="1830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000">
                <a:solidFill>
                  <a:srgbClr val="000000"/>
                </a:solidFill>
              </a:rPr>
              <a:t>Total variance</a:t>
            </a:r>
            <a:endParaRPr lang="en-US" sz="2000"/>
          </a:p>
        </p:txBody>
      </p:sp>
      <p:sp>
        <p:nvSpPr>
          <p:cNvPr id="23557" name="Rectangle 5"/>
          <p:cNvSpPr>
            <a:spLocks noChangeArrowheads="1"/>
          </p:cNvSpPr>
          <p:nvPr/>
        </p:nvSpPr>
        <p:spPr bwMode="auto">
          <a:xfrm>
            <a:off x="1603375" y="3403600"/>
            <a:ext cx="641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Stage 1</a:t>
            </a:r>
            <a:endParaRPr lang="en-US"/>
          </a:p>
        </p:txBody>
      </p:sp>
      <p:sp>
        <p:nvSpPr>
          <p:cNvPr id="23558" name="Rectangle 6"/>
          <p:cNvSpPr>
            <a:spLocks noChangeArrowheads="1"/>
          </p:cNvSpPr>
          <p:nvPr/>
        </p:nvSpPr>
        <p:spPr bwMode="auto">
          <a:xfrm>
            <a:off x="2808288" y="4198938"/>
            <a:ext cx="2525712" cy="1722437"/>
          </a:xfrm>
          <a:prstGeom prst="rect">
            <a:avLst/>
          </a:prstGeom>
          <a:noFill/>
          <a:ln w="14351">
            <a:solidFill>
              <a:srgbClr val="25562C"/>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9" name="Rectangle 7"/>
          <p:cNvSpPr>
            <a:spLocks noChangeArrowheads="1"/>
          </p:cNvSpPr>
          <p:nvPr/>
        </p:nvSpPr>
        <p:spPr bwMode="auto">
          <a:xfrm>
            <a:off x="3246438" y="4191000"/>
            <a:ext cx="1706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rgbClr val="25562C"/>
                </a:solidFill>
              </a:rPr>
              <a:t>Between groups </a:t>
            </a:r>
          </a:p>
          <a:p>
            <a:pPr algn="ctr"/>
            <a:r>
              <a:rPr lang="en-US" sz="2000">
                <a:solidFill>
                  <a:srgbClr val="25562C"/>
                </a:solidFill>
              </a:rPr>
              <a:t>variance</a:t>
            </a:r>
          </a:p>
        </p:txBody>
      </p:sp>
      <p:sp>
        <p:nvSpPr>
          <p:cNvPr id="23560" name="Rectangle 8"/>
          <p:cNvSpPr>
            <a:spLocks noChangeArrowheads="1"/>
          </p:cNvSpPr>
          <p:nvPr/>
        </p:nvSpPr>
        <p:spPr bwMode="auto">
          <a:xfrm>
            <a:off x="4157663" y="543083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3561" name="Rectangle 9"/>
          <p:cNvSpPr>
            <a:spLocks noChangeArrowheads="1"/>
          </p:cNvSpPr>
          <p:nvPr/>
        </p:nvSpPr>
        <p:spPr bwMode="auto">
          <a:xfrm>
            <a:off x="5729288" y="4170363"/>
            <a:ext cx="2576512" cy="1722437"/>
          </a:xfrm>
          <a:prstGeom prst="rect">
            <a:avLst/>
          </a:prstGeom>
          <a:noFill/>
          <a:ln w="14351">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2" name="Rectangle 10"/>
          <p:cNvSpPr>
            <a:spLocks noChangeArrowheads="1"/>
          </p:cNvSpPr>
          <p:nvPr/>
        </p:nvSpPr>
        <p:spPr bwMode="auto">
          <a:xfrm>
            <a:off x="6249988" y="4191000"/>
            <a:ext cx="1520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chemeClr val="accent2"/>
                </a:solidFill>
              </a:rPr>
              <a:t>Within groups </a:t>
            </a:r>
          </a:p>
          <a:p>
            <a:pPr algn="ctr"/>
            <a:r>
              <a:rPr lang="en-US" sz="2000">
                <a:solidFill>
                  <a:schemeClr val="accent2"/>
                </a:solidFill>
              </a:rPr>
              <a:t>variance</a:t>
            </a:r>
          </a:p>
        </p:txBody>
      </p:sp>
      <p:sp>
        <p:nvSpPr>
          <p:cNvPr id="23563" name="Rectangle 11"/>
          <p:cNvSpPr>
            <a:spLocks noChangeArrowheads="1"/>
          </p:cNvSpPr>
          <p:nvPr/>
        </p:nvSpPr>
        <p:spPr bwMode="auto">
          <a:xfrm>
            <a:off x="7208838" y="540226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nvGrpSpPr>
          <p:cNvPr id="23564" name="Group 12"/>
          <p:cNvGrpSpPr>
            <a:grpSpLocks/>
          </p:cNvGrpSpPr>
          <p:nvPr/>
        </p:nvGrpSpPr>
        <p:grpSpPr bwMode="auto">
          <a:xfrm>
            <a:off x="2346325" y="2370138"/>
            <a:ext cx="452438" cy="2582862"/>
            <a:chOff x="1478" y="1493"/>
            <a:chExt cx="285" cy="1627"/>
          </a:xfrm>
        </p:grpSpPr>
        <p:sp>
          <p:nvSpPr>
            <p:cNvPr id="23573" name="Freeform 13"/>
            <p:cNvSpPr>
              <a:spLocks/>
            </p:cNvSpPr>
            <p:nvPr/>
          </p:nvSpPr>
          <p:spPr bwMode="auto">
            <a:xfrm>
              <a:off x="1489" y="1493"/>
              <a:ext cx="239" cy="1627"/>
            </a:xfrm>
            <a:custGeom>
              <a:avLst/>
              <a:gdLst>
                <a:gd name="T0" fmla="*/ 239 w 239"/>
                <a:gd name="T1" fmla="*/ 0 h 1627"/>
                <a:gd name="T2" fmla="*/ 0 w 239"/>
                <a:gd name="T3" fmla="*/ 0 h 1627"/>
                <a:gd name="T4" fmla="*/ 0 w 239"/>
                <a:gd name="T5" fmla="*/ 1627 h 1627"/>
                <a:gd name="T6" fmla="*/ 0 60000 65536"/>
                <a:gd name="T7" fmla="*/ 0 60000 65536"/>
                <a:gd name="T8" fmla="*/ 0 60000 65536"/>
                <a:gd name="T9" fmla="*/ 0 w 239"/>
                <a:gd name="T10" fmla="*/ 0 h 1627"/>
                <a:gd name="T11" fmla="*/ 239 w 239"/>
                <a:gd name="T12" fmla="*/ 1627 h 1627"/>
              </a:gdLst>
              <a:ahLst/>
              <a:cxnLst>
                <a:cxn ang="T6">
                  <a:pos x="T0" y="T1"/>
                </a:cxn>
                <a:cxn ang="T7">
                  <a:pos x="T2" y="T3"/>
                </a:cxn>
                <a:cxn ang="T8">
                  <a:pos x="T4" y="T5"/>
                </a:cxn>
              </a:cxnLst>
              <a:rect l="T9" t="T10" r="T11" b="T12"/>
              <a:pathLst>
                <a:path w="239" h="1627">
                  <a:moveTo>
                    <a:pt x="239" y="0"/>
                  </a:moveTo>
                  <a:lnTo>
                    <a:pt x="0" y="0"/>
                  </a:lnTo>
                  <a:lnTo>
                    <a:pt x="0" y="162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4" name="Line 14"/>
            <p:cNvSpPr>
              <a:spLocks noChangeShapeType="1"/>
            </p:cNvSpPr>
            <p:nvPr/>
          </p:nvSpPr>
          <p:spPr bwMode="auto">
            <a:xfrm>
              <a:off x="1478" y="3110"/>
              <a:ext cx="28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23565" name="AutoShape 15"/>
          <p:cNvCxnSpPr>
            <a:cxnSpLocks noChangeShapeType="1"/>
            <a:stCxn id="23555" idx="2"/>
            <a:endCxn id="23558" idx="0"/>
          </p:cNvCxnSpPr>
          <p:nvPr/>
        </p:nvCxnSpPr>
        <p:spPr bwMode="auto">
          <a:xfrm flipH="1">
            <a:off x="4071938" y="3300413"/>
            <a:ext cx="1096962" cy="892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566" name="AutoShape 16"/>
          <p:cNvCxnSpPr>
            <a:cxnSpLocks noChangeShapeType="1"/>
            <a:stCxn id="23555" idx="2"/>
            <a:endCxn id="23561" idx="0"/>
          </p:cNvCxnSpPr>
          <p:nvPr/>
        </p:nvCxnSpPr>
        <p:spPr bwMode="auto">
          <a:xfrm>
            <a:off x="5168900" y="3300413"/>
            <a:ext cx="1849438" cy="863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23567" name="Object 2"/>
          <p:cNvGraphicFramePr>
            <a:graphicFrameLocks noChangeAspect="1"/>
          </p:cNvGraphicFramePr>
          <p:nvPr/>
        </p:nvGraphicFramePr>
        <p:xfrm>
          <a:off x="4191000" y="2362200"/>
          <a:ext cx="2024063" cy="420688"/>
        </p:xfrm>
        <a:graphic>
          <a:graphicData uri="http://schemas.openxmlformats.org/presentationml/2006/ole">
            <mc:AlternateContent xmlns:mc="http://schemas.openxmlformats.org/markup-compatibility/2006">
              <mc:Choice xmlns:v="urn:schemas-microsoft-com:vml" Requires="v">
                <p:oleObj spid="_x0000_s23679" name="Equation" r:id="rId4" imgW="1409700" imgH="292100" progId="Equation.DSMT4">
                  <p:embed/>
                </p:oleObj>
              </mc:Choice>
              <mc:Fallback>
                <p:oleObj name="Equation" r:id="rId4" imgW="1409700" imgH="292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362200"/>
                        <a:ext cx="20240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3568" name="Object 3"/>
          <p:cNvGraphicFramePr>
            <a:graphicFrameLocks noChangeAspect="1"/>
          </p:cNvGraphicFramePr>
          <p:nvPr/>
        </p:nvGraphicFramePr>
        <p:xfrm>
          <a:off x="4495800" y="2819400"/>
          <a:ext cx="1222375" cy="293688"/>
        </p:xfrm>
        <a:graphic>
          <a:graphicData uri="http://schemas.openxmlformats.org/presentationml/2006/ole">
            <mc:AlternateContent xmlns:mc="http://schemas.openxmlformats.org/markup-compatibility/2006">
              <mc:Choice xmlns:v="urn:schemas-microsoft-com:vml" Requires="v">
                <p:oleObj spid="_x0000_s23680" name="Equation" r:id="rId6" imgW="850900" imgH="203200" progId="Equation.DSMT4">
                  <p:embed/>
                </p:oleObj>
              </mc:Choice>
              <mc:Fallback>
                <p:oleObj name="Equation" r:id="rId6" imgW="850900" imgH="203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819400"/>
                        <a:ext cx="12223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3569" name="Object 4"/>
          <p:cNvGraphicFramePr>
            <a:graphicFrameLocks noChangeAspect="1"/>
          </p:cNvGraphicFramePr>
          <p:nvPr/>
        </p:nvGraphicFramePr>
        <p:xfrm>
          <a:off x="6096000" y="4953000"/>
          <a:ext cx="1914525" cy="384175"/>
        </p:xfrm>
        <a:graphic>
          <a:graphicData uri="http://schemas.openxmlformats.org/presentationml/2006/ole">
            <mc:AlternateContent xmlns:mc="http://schemas.openxmlformats.org/markup-compatibility/2006">
              <mc:Choice xmlns:v="urn:schemas-microsoft-com:vml" Requires="v">
                <p:oleObj spid="_x0000_s23681" name="Equation" r:id="rId8" imgW="1333500" imgH="266700" progId="Equation.DSMT4">
                  <p:embed/>
                </p:oleObj>
              </mc:Choice>
              <mc:Fallback>
                <p:oleObj name="Equation" r:id="rId8" imgW="1333500" imgH="2667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953000"/>
                        <a:ext cx="19145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3570" name="Object 5"/>
          <p:cNvGraphicFramePr>
            <a:graphicFrameLocks noChangeAspect="1"/>
          </p:cNvGraphicFramePr>
          <p:nvPr/>
        </p:nvGraphicFramePr>
        <p:xfrm>
          <a:off x="6096000" y="5334000"/>
          <a:ext cx="1822450" cy="385763"/>
        </p:xfrm>
        <a:graphic>
          <a:graphicData uri="http://schemas.openxmlformats.org/presentationml/2006/ole">
            <mc:AlternateContent xmlns:mc="http://schemas.openxmlformats.org/markup-compatibility/2006">
              <mc:Choice xmlns:v="urn:schemas-microsoft-com:vml" Requires="v">
                <p:oleObj spid="_x0000_s23682" name="Equation" r:id="rId10" imgW="1270000" imgH="266700" progId="Equation.DSMT4">
                  <p:embed/>
                </p:oleObj>
              </mc:Choice>
              <mc:Fallback>
                <p:oleObj name="Equation" r:id="rId10" imgW="1270000" imgH="2667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5334000"/>
                        <a:ext cx="18224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3571" name="Object 6"/>
          <p:cNvGraphicFramePr>
            <a:graphicFrameLocks noChangeAspect="1"/>
          </p:cNvGraphicFramePr>
          <p:nvPr/>
        </p:nvGraphicFramePr>
        <p:xfrm>
          <a:off x="3048000" y="5410200"/>
          <a:ext cx="1951038" cy="293688"/>
        </p:xfrm>
        <a:graphic>
          <a:graphicData uri="http://schemas.openxmlformats.org/presentationml/2006/ole">
            <mc:AlternateContent xmlns:mc="http://schemas.openxmlformats.org/markup-compatibility/2006">
              <mc:Choice xmlns:v="urn:schemas-microsoft-com:vml" Requires="v">
                <p:oleObj spid="_x0000_s23683" name="Equation" r:id="rId12" imgW="1358900" imgH="203200" progId="Equation.DSMT4">
                  <p:embed/>
                </p:oleObj>
              </mc:Choice>
              <mc:Fallback>
                <p:oleObj name="Equation" r:id="rId12" imgW="1358900" imgH="2032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0" y="5410200"/>
                        <a:ext cx="19510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3572" name="Object 7"/>
          <p:cNvGraphicFramePr>
            <a:graphicFrameLocks noChangeAspect="1"/>
          </p:cNvGraphicFramePr>
          <p:nvPr/>
        </p:nvGraphicFramePr>
        <p:xfrm>
          <a:off x="2895600" y="4876800"/>
          <a:ext cx="2087563" cy="381000"/>
        </p:xfrm>
        <a:graphic>
          <a:graphicData uri="http://schemas.openxmlformats.org/presentationml/2006/ole">
            <mc:AlternateContent xmlns:mc="http://schemas.openxmlformats.org/markup-compatibility/2006">
              <mc:Choice xmlns:v="urn:schemas-microsoft-com:vml" Requires="v">
                <p:oleObj spid="_x0000_s23684" name="Equation" r:id="rId14" imgW="1600200" imgH="292100" progId="Equation.3">
                  <p:embed/>
                </p:oleObj>
              </mc:Choice>
              <mc:Fallback>
                <p:oleObj name="Equation" r:id="rId14" imgW="1600200" imgH="2921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95600" y="4876800"/>
                        <a:ext cx="208756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Partitioning the variance</a:t>
            </a:r>
          </a:p>
        </p:txBody>
      </p:sp>
      <p:sp>
        <p:nvSpPr>
          <p:cNvPr id="24579" name="Rectangle 3"/>
          <p:cNvSpPr>
            <a:spLocks noChangeArrowheads="1"/>
          </p:cNvSpPr>
          <p:nvPr/>
        </p:nvSpPr>
        <p:spPr bwMode="auto">
          <a:xfrm>
            <a:off x="4087813" y="1981200"/>
            <a:ext cx="2160587" cy="1312863"/>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0" name="Rectangle 4"/>
          <p:cNvSpPr>
            <a:spLocks noChangeArrowheads="1"/>
          </p:cNvSpPr>
          <p:nvPr/>
        </p:nvSpPr>
        <p:spPr bwMode="auto">
          <a:xfrm>
            <a:off x="4189413" y="1981200"/>
            <a:ext cx="1830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000">
                <a:solidFill>
                  <a:srgbClr val="000000"/>
                </a:solidFill>
              </a:rPr>
              <a:t>Total variance</a:t>
            </a:r>
            <a:endParaRPr lang="en-US" sz="2000"/>
          </a:p>
        </p:txBody>
      </p:sp>
      <p:sp>
        <p:nvSpPr>
          <p:cNvPr id="24581" name="Rectangle 5"/>
          <p:cNvSpPr>
            <a:spLocks noChangeArrowheads="1"/>
          </p:cNvSpPr>
          <p:nvPr/>
        </p:nvSpPr>
        <p:spPr bwMode="auto">
          <a:xfrm>
            <a:off x="1603375" y="3403600"/>
            <a:ext cx="641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Stage 1</a:t>
            </a:r>
            <a:endParaRPr lang="en-US"/>
          </a:p>
        </p:txBody>
      </p:sp>
      <p:sp>
        <p:nvSpPr>
          <p:cNvPr id="24582" name="Rectangle 6"/>
          <p:cNvSpPr>
            <a:spLocks noChangeArrowheads="1"/>
          </p:cNvSpPr>
          <p:nvPr/>
        </p:nvSpPr>
        <p:spPr bwMode="auto">
          <a:xfrm>
            <a:off x="2808288" y="4198938"/>
            <a:ext cx="2525712" cy="2201862"/>
          </a:xfrm>
          <a:prstGeom prst="rect">
            <a:avLst/>
          </a:prstGeom>
          <a:noFill/>
          <a:ln w="14351">
            <a:solidFill>
              <a:srgbClr val="25562C"/>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Rectangle 7"/>
          <p:cNvSpPr>
            <a:spLocks noChangeArrowheads="1"/>
          </p:cNvSpPr>
          <p:nvPr/>
        </p:nvSpPr>
        <p:spPr bwMode="auto">
          <a:xfrm>
            <a:off x="3246438" y="4191000"/>
            <a:ext cx="1706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rgbClr val="25562C"/>
                </a:solidFill>
              </a:rPr>
              <a:t>Between groups </a:t>
            </a:r>
          </a:p>
          <a:p>
            <a:pPr algn="ctr"/>
            <a:r>
              <a:rPr lang="en-US" sz="2000">
                <a:solidFill>
                  <a:srgbClr val="25562C"/>
                </a:solidFill>
              </a:rPr>
              <a:t>variance</a:t>
            </a:r>
          </a:p>
        </p:txBody>
      </p:sp>
      <p:sp>
        <p:nvSpPr>
          <p:cNvPr id="24584" name="Rectangle 8"/>
          <p:cNvSpPr>
            <a:spLocks noChangeArrowheads="1"/>
          </p:cNvSpPr>
          <p:nvPr/>
        </p:nvSpPr>
        <p:spPr bwMode="auto">
          <a:xfrm>
            <a:off x="4157663" y="543083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4585" name="Rectangle 9"/>
          <p:cNvSpPr>
            <a:spLocks noChangeArrowheads="1"/>
          </p:cNvSpPr>
          <p:nvPr/>
        </p:nvSpPr>
        <p:spPr bwMode="auto">
          <a:xfrm>
            <a:off x="5729288" y="4170363"/>
            <a:ext cx="2576512" cy="2230437"/>
          </a:xfrm>
          <a:prstGeom prst="rect">
            <a:avLst/>
          </a:prstGeom>
          <a:noFill/>
          <a:ln w="14351">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6" name="Rectangle 10"/>
          <p:cNvSpPr>
            <a:spLocks noChangeArrowheads="1"/>
          </p:cNvSpPr>
          <p:nvPr/>
        </p:nvSpPr>
        <p:spPr bwMode="auto">
          <a:xfrm>
            <a:off x="6249988" y="4191000"/>
            <a:ext cx="1520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chemeClr val="accent2"/>
                </a:solidFill>
              </a:rPr>
              <a:t>Within groups </a:t>
            </a:r>
          </a:p>
          <a:p>
            <a:pPr algn="ctr"/>
            <a:r>
              <a:rPr lang="en-US" sz="2000">
                <a:solidFill>
                  <a:schemeClr val="accent2"/>
                </a:solidFill>
              </a:rPr>
              <a:t>variance</a:t>
            </a:r>
          </a:p>
        </p:txBody>
      </p:sp>
      <p:sp>
        <p:nvSpPr>
          <p:cNvPr id="24587" name="Rectangle 11"/>
          <p:cNvSpPr>
            <a:spLocks noChangeArrowheads="1"/>
          </p:cNvSpPr>
          <p:nvPr/>
        </p:nvSpPr>
        <p:spPr bwMode="auto">
          <a:xfrm>
            <a:off x="7208838" y="540226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nvGrpSpPr>
          <p:cNvPr id="24588" name="Group 12"/>
          <p:cNvGrpSpPr>
            <a:grpSpLocks/>
          </p:cNvGrpSpPr>
          <p:nvPr/>
        </p:nvGrpSpPr>
        <p:grpSpPr bwMode="auto">
          <a:xfrm>
            <a:off x="2346325" y="2370138"/>
            <a:ext cx="452438" cy="2582862"/>
            <a:chOff x="1478" y="1493"/>
            <a:chExt cx="285" cy="1627"/>
          </a:xfrm>
        </p:grpSpPr>
        <p:sp>
          <p:nvSpPr>
            <p:cNvPr id="24602" name="Freeform 13"/>
            <p:cNvSpPr>
              <a:spLocks/>
            </p:cNvSpPr>
            <p:nvPr/>
          </p:nvSpPr>
          <p:spPr bwMode="auto">
            <a:xfrm>
              <a:off x="1489" y="1493"/>
              <a:ext cx="239" cy="1627"/>
            </a:xfrm>
            <a:custGeom>
              <a:avLst/>
              <a:gdLst>
                <a:gd name="T0" fmla="*/ 239 w 239"/>
                <a:gd name="T1" fmla="*/ 0 h 1627"/>
                <a:gd name="T2" fmla="*/ 0 w 239"/>
                <a:gd name="T3" fmla="*/ 0 h 1627"/>
                <a:gd name="T4" fmla="*/ 0 w 239"/>
                <a:gd name="T5" fmla="*/ 1627 h 1627"/>
                <a:gd name="T6" fmla="*/ 0 60000 65536"/>
                <a:gd name="T7" fmla="*/ 0 60000 65536"/>
                <a:gd name="T8" fmla="*/ 0 60000 65536"/>
                <a:gd name="T9" fmla="*/ 0 w 239"/>
                <a:gd name="T10" fmla="*/ 0 h 1627"/>
                <a:gd name="T11" fmla="*/ 239 w 239"/>
                <a:gd name="T12" fmla="*/ 1627 h 1627"/>
              </a:gdLst>
              <a:ahLst/>
              <a:cxnLst>
                <a:cxn ang="T6">
                  <a:pos x="T0" y="T1"/>
                </a:cxn>
                <a:cxn ang="T7">
                  <a:pos x="T2" y="T3"/>
                </a:cxn>
                <a:cxn ang="T8">
                  <a:pos x="T4" y="T5"/>
                </a:cxn>
              </a:cxnLst>
              <a:rect l="T9" t="T10" r="T11" b="T12"/>
              <a:pathLst>
                <a:path w="239" h="1627">
                  <a:moveTo>
                    <a:pt x="239" y="0"/>
                  </a:moveTo>
                  <a:lnTo>
                    <a:pt x="0" y="0"/>
                  </a:lnTo>
                  <a:lnTo>
                    <a:pt x="0" y="162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Line 14"/>
            <p:cNvSpPr>
              <a:spLocks noChangeShapeType="1"/>
            </p:cNvSpPr>
            <p:nvPr/>
          </p:nvSpPr>
          <p:spPr bwMode="auto">
            <a:xfrm>
              <a:off x="1478" y="3110"/>
              <a:ext cx="28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24589" name="AutoShape 15"/>
          <p:cNvCxnSpPr>
            <a:cxnSpLocks noChangeShapeType="1"/>
            <a:stCxn id="24579" idx="2"/>
            <a:endCxn id="24582" idx="0"/>
          </p:cNvCxnSpPr>
          <p:nvPr/>
        </p:nvCxnSpPr>
        <p:spPr bwMode="auto">
          <a:xfrm flipH="1">
            <a:off x="4071938" y="3300413"/>
            <a:ext cx="1096962" cy="892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590" name="AutoShape 16"/>
          <p:cNvCxnSpPr>
            <a:cxnSpLocks noChangeShapeType="1"/>
            <a:stCxn id="24579" idx="2"/>
            <a:endCxn id="24585" idx="0"/>
          </p:cNvCxnSpPr>
          <p:nvPr/>
        </p:nvCxnSpPr>
        <p:spPr bwMode="auto">
          <a:xfrm>
            <a:off x="5168900" y="3300413"/>
            <a:ext cx="1849438" cy="863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24591" name="Object 2"/>
          <p:cNvGraphicFramePr>
            <a:graphicFrameLocks noChangeAspect="1"/>
          </p:cNvGraphicFramePr>
          <p:nvPr/>
        </p:nvGraphicFramePr>
        <p:xfrm>
          <a:off x="4191000" y="2362200"/>
          <a:ext cx="2024063" cy="420688"/>
        </p:xfrm>
        <a:graphic>
          <a:graphicData uri="http://schemas.openxmlformats.org/presentationml/2006/ole">
            <mc:AlternateContent xmlns:mc="http://schemas.openxmlformats.org/markup-compatibility/2006">
              <mc:Choice xmlns:v="urn:schemas-microsoft-com:vml" Requires="v">
                <p:oleObj spid="_x0000_s24759" name="Equation" r:id="rId4" imgW="1409700" imgH="292100" progId="Equation.DSMT4">
                  <p:embed/>
                </p:oleObj>
              </mc:Choice>
              <mc:Fallback>
                <p:oleObj name="Equation" r:id="rId4" imgW="1409700" imgH="292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362200"/>
                        <a:ext cx="20240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92" name="Object 3"/>
          <p:cNvGraphicFramePr>
            <a:graphicFrameLocks noChangeAspect="1"/>
          </p:cNvGraphicFramePr>
          <p:nvPr/>
        </p:nvGraphicFramePr>
        <p:xfrm>
          <a:off x="4495800" y="2819400"/>
          <a:ext cx="1222375" cy="293688"/>
        </p:xfrm>
        <a:graphic>
          <a:graphicData uri="http://schemas.openxmlformats.org/presentationml/2006/ole">
            <mc:AlternateContent xmlns:mc="http://schemas.openxmlformats.org/markup-compatibility/2006">
              <mc:Choice xmlns:v="urn:schemas-microsoft-com:vml" Requires="v">
                <p:oleObj spid="_x0000_s24760" name="Equation" r:id="rId6" imgW="850900" imgH="203200" progId="Equation.DSMT4">
                  <p:embed/>
                </p:oleObj>
              </mc:Choice>
              <mc:Fallback>
                <p:oleObj name="Equation" r:id="rId6" imgW="850900" imgH="203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819400"/>
                        <a:ext cx="12223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93" name="Object 4"/>
          <p:cNvGraphicFramePr>
            <a:graphicFrameLocks noChangeAspect="1"/>
          </p:cNvGraphicFramePr>
          <p:nvPr/>
        </p:nvGraphicFramePr>
        <p:xfrm>
          <a:off x="6096000" y="4953000"/>
          <a:ext cx="1914525" cy="384175"/>
        </p:xfrm>
        <a:graphic>
          <a:graphicData uri="http://schemas.openxmlformats.org/presentationml/2006/ole">
            <mc:AlternateContent xmlns:mc="http://schemas.openxmlformats.org/markup-compatibility/2006">
              <mc:Choice xmlns:v="urn:schemas-microsoft-com:vml" Requires="v">
                <p:oleObj spid="_x0000_s24761" name="Equation" r:id="rId8" imgW="1333500" imgH="266700" progId="Equation.DSMT4">
                  <p:embed/>
                </p:oleObj>
              </mc:Choice>
              <mc:Fallback>
                <p:oleObj name="Equation" r:id="rId8" imgW="1333500" imgH="2667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953000"/>
                        <a:ext cx="19145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94" name="Object 5"/>
          <p:cNvGraphicFramePr>
            <a:graphicFrameLocks noChangeAspect="1"/>
          </p:cNvGraphicFramePr>
          <p:nvPr/>
        </p:nvGraphicFramePr>
        <p:xfrm>
          <a:off x="6096000" y="5334000"/>
          <a:ext cx="1822450" cy="385763"/>
        </p:xfrm>
        <a:graphic>
          <a:graphicData uri="http://schemas.openxmlformats.org/presentationml/2006/ole">
            <mc:AlternateContent xmlns:mc="http://schemas.openxmlformats.org/markup-compatibility/2006">
              <mc:Choice xmlns:v="urn:schemas-microsoft-com:vml" Requires="v">
                <p:oleObj spid="_x0000_s24762" name="Equation" r:id="rId10" imgW="1270000" imgH="266700" progId="Equation.DSMT4">
                  <p:embed/>
                </p:oleObj>
              </mc:Choice>
              <mc:Fallback>
                <p:oleObj name="Equation" r:id="rId10" imgW="1270000" imgH="2667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5334000"/>
                        <a:ext cx="18224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95" name="Object 6"/>
          <p:cNvGraphicFramePr>
            <a:graphicFrameLocks noChangeAspect="1"/>
          </p:cNvGraphicFramePr>
          <p:nvPr/>
        </p:nvGraphicFramePr>
        <p:xfrm>
          <a:off x="3048000" y="5410200"/>
          <a:ext cx="1951038" cy="293688"/>
        </p:xfrm>
        <a:graphic>
          <a:graphicData uri="http://schemas.openxmlformats.org/presentationml/2006/ole">
            <mc:AlternateContent xmlns:mc="http://schemas.openxmlformats.org/markup-compatibility/2006">
              <mc:Choice xmlns:v="urn:schemas-microsoft-com:vml" Requires="v">
                <p:oleObj spid="_x0000_s24763" name="Equation" r:id="rId12" imgW="1358900" imgH="203200" progId="Equation.DSMT4">
                  <p:embed/>
                </p:oleObj>
              </mc:Choice>
              <mc:Fallback>
                <p:oleObj name="Equation" r:id="rId12" imgW="1358900" imgH="2032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0" y="5410200"/>
                        <a:ext cx="19510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57751" name="Rectangle 23"/>
          <p:cNvSpPr>
            <a:spLocks noChangeArrowheads="1"/>
          </p:cNvSpPr>
          <p:nvPr/>
        </p:nvSpPr>
        <p:spPr bwMode="auto">
          <a:xfrm>
            <a:off x="6248400" y="1371600"/>
            <a:ext cx="2743200" cy="1524000"/>
          </a:xfrm>
          <a:prstGeom prst="rect">
            <a:avLst/>
          </a:prstGeom>
          <a:solidFill>
            <a:srgbClr val="FF0000"/>
          </a:solidFill>
          <a:ln w="9525">
            <a:noFill/>
            <a:miter lim="800000"/>
            <a:headEnd/>
            <a:tailEnd/>
          </a:ln>
          <a:effectLst>
            <a:outerShdw blurRad="63500" dist="107763" dir="2700000" algn="ctr" rotWithShape="0">
              <a:schemeClr val="bg2">
                <a:alpha val="74998"/>
              </a:schemeClr>
            </a:outerShdw>
          </a:effectLst>
        </p:spPr>
        <p:txBody>
          <a:bodyPr wrap="none"/>
          <a:lstStyle/>
          <a:p>
            <a:pPr>
              <a:defRPr/>
            </a:pPr>
            <a:r>
              <a:rPr lang="en-US">
                <a:solidFill>
                  <a:schemeClr val="bg1"/>
                </a:solidFill>
                <a:ea typeface="ＭＳ Ｐゴシック" charset="0"/>
                <a:cs typeface="ＭＳ Ｐゴシック" charset="0"/>
              </a:rPr>
              <a:t>Now we return to </a:t>
            </a:r>
          </a:p>
          <a:p>
            <a:pPr>
              <a:defRPr/>
            </a:pPr>
            <a:r>
              <a:rPr lang="en-US" i="1">
                <a:solidFill>
                  <a:schemeClr val="bg1"/>
                </a:solidFill>
                <a:ea typeface="ＭＳ Ｐゴシック" charset="0"/>
                <a:cs typeface="ＭＳ Ｐゴシック" charset="0"/>
              </a:rPr>
              <a:t>variance</a:t>
            </a:r>
            <a:r>
              <a:rPr lang="en-US">
                <a:solidFill>
                  <a:schemeClr val="bg1"/>
                </a:solidFill>
                <a:ea typeface="ＭＳ Ｐゴシック" charset="0"/>
                <a:cs typeface="ＭＳ Ｐゴシック" charset="0"/>
              </a:rPr>
              <a:t>. </a:t>
            </a:r>
            <a:r>
              <a:rPr lang="en-US" b="1">
                <a:solidFill>
                  <a:schemeClr val="bg1"/>
                </a:solidFill>
                <a:ea typeface="ＭＳ Ｐゴシック" charset="0"/>
                <a:cs typeface="ＭＳ Ｐゴシック" charset="0"/>
              </a:rPr>
              <a:t>But</a:t>
            </a:r>
            <a:r>
              <a:rPr lang="en-US">
                <a:solidFill>
                  <a:schemeClr val="bg1"/>
                </a:solidFill>
                <a:ea typeface="ＭＳ Ｐゴシック" charset="0"/>
                <a:cs typeface="ＭＳ Ｐゴシック" charset="0"/>
              </a:rPr>
              <a:t>, we </a:t>
            </a:r>
          </a:p>
          <a:p>
            <a:pPr>
              <a:defRPr/>
            </a:pPr>
            <a:r>
              <a:rPr lang="en-US">
                <a:solidFill>
                  <a:schemeClr val="bg1"/>
                </a:solidFill>
                <a:ea typeface="ＭＳ Ｐゴシック" charset="0"/>
                <a:cs typeface="ＭＳ Ｐゴシック" charset="0"/>
              </a:rPr>
              <a:t>call it </a:t>
            </a:r>
          </a:p>
          <a:p>
            <a:pPr>
              <a:defRPr/>
            </a:pPr>
            <a:r>
              <a:rPr lang="en-US" i="1">
                <a:solidFill>
                  <a:schemeClr val="bg1"/>
                </a:solidFill>
                <a:ea typeface="ＭＳ Ｐゴシック" charset="0"/>
                <a:cs typeface="ＭＳ Ｐゴシック" charset="0"/>
              </a:rPr>
              <a:t>Mean Squares</a:t>
            </a:r>
            <a:r>
              <a:rPr lang="en-US">
                <a:solidFill>
                  <a:schemeClr val="bg1"/>
                </a:solidFill>
                <a:ea typeface="ＭＳ Ｐゴシック" charset="0"/>
                <a:cs typeface="ＭＳ Ｐゴシック" charset="0"/>
              </a:rPr>
              <a:t> (MS)</a:t>
            </a:r>
            <a:endParaRPr lang="en-US">
              <a:ea typeface="ＭＳ Ｐゴシック" charset="0"/>
              <a:cs typeface="ＭＳ Ｐゴシック" charset="0"/>
            </a:endParaRPr>
          </a:p>
        </p:txBody>
      </p:sp>
      <p:sp>
        <p:nvSpPr>
          <p:cNvPr id="457752" name="Rectangle 24"/>
          <p:cNvSpPr>
            <a:spLocks noChangeArrowheads="1"/>
          </p:cNvSpPr>
          <p:nvPr/>
        </p:nvSpPr>
        <p:spPr bwMode="auto">
          <a:xfrm>
            <a:off x="6400800" y="2895600"/>
            <a:ext cx="2286000" cy="1143000"/>
          </a:xfrm>
          <a:prstGeom prst="rect">
            <a:avLst/>
          </a:prstGeom>
          <a:solidFill>
            <a:srgbClr val="800080"/>
          </a:solidFill>
          <a:ln w="9525">
            <a:noFill/>
            <a:miter lim="800000"/>
            <a:headEnd/>
            <a:tailEnd/>
          </a:ln>
          <a:effectLst>
            <a:outerShdw blurRad="63500" dist="107763" dir="2700000" algn="ctr" rotWithShape="0">
              <a:schemeClr val="bg2">
                <a:alpha val="74998"/>
              </a:schemeClr>
            </a:outerShdw>
          </a:effectLst>
        </p:spPr>
        <p:txBody>
          <a:bodyPr wrap="none"/>
          <a:lstStyle/>
          <a:p>
            <a:pPr>
              <a:defRPr/>
            </a:pPr>
            <a:r>
              <a:rPr lang="en-US">
                <a:solidFill>
                  <a:schemeClr val="bg1"/>
                </a:solidFill>
                <a:ea typeface="ＭＳ Ｐゴシック" charset="0"/>
                <a:cs typeface="ＭＳ Ｐゴシック" charset="0"/>
              </a:rPr>
              <a:t>Recall:</a:t>
            </a:r>
            <a:endParaRPr lang="en-US">
              <a:ea typeface="ＭＳ Ｐゴシック" charset="0"/>
              <a:cs typeface="ＭＳ Ｐゴシック" charset="0"/>
            </a:endParaRPr>
          </a:p>
        </p:txBody>
      </p:sp>
      <p:graphicFrame>
        <p:nvGraphicFramePr>
          <p:cNvPr id="24598" name="Object 7"/>
          <p:cNvGraphicFramePr>
            <a:graphicFrameLocks noChangeAspect="1"/>
          </p:cNvGraphicFramePr>
          <p:nvPr/>
        </p:nvGraphicFramePr>
        <p:xfrm>
          <a:off x="6707188" y="3281363"/>
          <a:ext cx="1522412" cy="711200"/>
        </p:xfrm>
        <a:graphic>
          <a:graphicData uri="http://schemas.openxmlformats.org/presentationml/2006/ole">
            <mc:AlternateContent xmlns:mc="http://schemas.openxmlformats.org/markup-compatibility/2006">
              <mc:Choice xmlns:v="urn:schemas-microsoft-com:vml" Requires="v">
                <p:oleObj spid="_x0000_s24764" name="Equation" r:id="rId14" imgW="901700" imgH="419100" progId="Equation.DSMT4">
                  <p:embed/>
                </p:oleObj>
              </mc:Choice>
              <mc:Fallback>
                <p:oleObj name="Equation" r:id="rId14" imgW="901700" imgH="41910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07188" y="3281363"/>
                        <a:ext cx="1522412"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7754" name="Object 8"/>
          <p:cNvGraphicFramePr>
            <a:graphicFrameLocks noChangeAspect="1"/>
          </p:cNvGraphicFramePr>
          <p:nvPr/>
        </p:nvGraphicFramePr>
        <p:xfrm>
          <a:off x="6096000" y="5700713"/>
          <a:ext cx="1530350" cy="623887"/>
        </p:xfrm>
        <a:graphic>
          <a:graphicData uri="http://schemas.openxmlformats.org/presentationml/2006/ole">
            <mc:AlternateContent xmlns:mc="http://schemas.openxmlformats.org/markup-compatibility/2006">
              <mc:Choice xmlns:v="urn:schemas-microsoft-com:vml" Requires="v">
                <p:oleObj spid="_x0000_s24765" name="Equation" r:id="rId16" imgW="1066800" imgH="431800" progId="Equation.DSMT4">
                  <p:embed/>
                </p:oleObj>
              </mc:Choice>
              <mc:Fallback>
                <p:oleObj name="Equation" r:id="rId16" imgW="1066800" imgH="431800"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0" y="5700713"/>
                        <a:ext cx="153035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7755" name="Object 9"/>
          <p:cNvGraphicFramePr>
            <a:graphicFrameLocks noChangeAspect="1"/>
          </p:cNvGraphicFramePr>
          <p:nvPr/>
        </p:nvGraphicFramePr>
        <p:xfrm>
          <a:off x="2973388" y="5727700"/>
          <a:ext cx="1751012" cy="620713"/>
        </p:xfrm>
        <a:graphic>
          <a:graphicData uri="http://schemas.openxmlformats.org/presentationml/2006/ole">
            <mc:AlternateContent xmlns:mc="http://schemas.openxmlformats.org/markup-compatibility/2006">
              <mc:Choice xmlns:v="urn:schemas-microsoft-com:vml" Requires="v">
                <p:oleObj spid="_x0000_s24766" name="Equation" r:id="rId18" imgW="1219200" imgH="431800" progId="Equation.DSMT4">
                  <p:embed/>
                </p:oleObj>
              </mc:Choice>
              <mc:Fallback>
                <p:oleObj name="Equation" r:id="rId18" imgW="1219200" imgH="431800"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3388" y="5727700"/>
                        <a:ext cx="1751012"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601" name="Object 10"/>
          <p:cNvGraphicFramePr>
            <a:graphicFrameLocks noChangeAspect="1"/>
          </p:cNvGraphicFramePr>
          <p:nvPr/>
        </p:nvGraphicFramePr>
        <p:xfrm>
          <a:off x="2895600" y="4953000"/>
          <a:ext cx="2087563" cy="381000"/>
        </p:xfrm>
        <a:graphic>
          <a:graphicData uri="http://schemas.openxmlformats.org/presentationml/2006/ole">
            <mc:AlternateContent xmlns:mc="http://schemas.openxmlformats.org/markup-compatibility/2006">
              <mc:Choice xmlns:v="urn:schemas-microsoft-com:vml" Requires="v">
                <p:oleObj spid="_x0000_s24767" name="Equation" r:id="rId20" imgW="1600200" imgH="292100" progId="Equation.3">
                  <p:embed/>
                </p:oleObj>
              </mc:Choice>
              <mc:Fallback>
                <p:oleObj name="Equation" r:id="rId20" imgW="1600200" imgH="29210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95600" y="4953000"/>
                        <a:ext cx="208756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77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77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57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5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Partitioning the variance</a:t>
            </a:r>
          </a:p>
        </p:txBody>
      </p:sp>
      <p:sp>
        <p:nvSpPr>
          <p:cNvPr id="25603" name="Rectangle 4"/>
          <p:cNvSpPr>
            <a:spLocks noChangeArrowheads="1"/>
          </p:cNvSpPr>
          <p:nvPr/>
        </p:nvSpPr>
        <p:spPr bwMode="auto">
          <a:xfrm>
            <a:off x="2514600" y="1644650"/>
            <a:ext cx="426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800"/>
              <a:t>Mean Squares (Variance)</a:t>
            </a:r>
          </a:p>
        </p:txBody>
      </p:sp>
      <p:sp>
        <p:nvSpPr>
          <p:cNvPr id="25604" name="Rectangle 5"/>
          <p:cNvSpPr>
            <a:spLocks noChangeArrowheads="1"/>
          </p:cNvSpPr>
          <p:nvPr/>
        </p:nvSpPr>
        <p:spPr bwMode="auto">
          <a:xfrm>
            <a:off x="4157663" y="543083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5605" name="Rectangle 6"/>
          <p:cNvSpPr>
            <a:spLocks noChangeArrowheads="1"/>
          </p:cNvSpPr>
          <p:nvPr/>
        </p:nvSpPr>
        <p:spPr bwMode="auto">
          <a:xfrm>
            <a:off x="7208838" y="540226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aphicFrame>
        <p:nvGraphicFramePr>
          <p:cNvPr id="25606" name="Object 2"/>
          <p:cNvGraphicFramePr>
            <a:graphicFrameLocks noChangeAspect="1"/>
          </p:cNvGraphicFramePr>
          <p:nvPr/>
        </p:nvGraphicFramePr>
        <p:xfrm>
          <a:off x="2057400" y="3435350"/>
          <a:ext cx="1905000" cy="414338"/>
        </p:xfrm>
        <a:graphic>
          <a:graphicData uri="http://schemas.openxmlformats.org/presentationml/2006/ole">
            <mc:AlternateContent xmlns:mc="http://schemas.openxmlformats.org/markup-compatibility/2006">
              <mc:Choice xmlns:v="urn:schemas-microsoft-com:vml" Requires="v">
                <p:oleObj spid="_x0000_s25720" name="Equation" r:id="rId4" imgW="939800" imgH="203200" progId="Equation.DSMT4">
                  <p:embed/>
                </p:oleObj>
              </mc:Choice>
              <mc:Fallback>
                <p:oleObj name="Equation" r:id="rId4" imgW="939800" imgH="203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435350"/>
                        <a:ext cx="19050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07" name="Object 3"/>
          <p:cNvGraphicFramePr>
            <a:graphicFrameLocks noChangeAspect="1"/>
          </p:cNvGraphicFramePr>
          <p:nvPr/>
        </p:nvGraphicFramePr>
        <p:xfrm>
          <a:off x="2057400" y="3892550"/>
          <a:ext cx="1566863" cy="450850"/>
        </p:xfrm>
        <a:graphic>
          <a:graphicData uri="http://schemas.openxmlformats.org/presentationml/2006/ole">
            <mc:AlternateContent xmlns:mc="http://schemas.openxmlformats.org/markup-compatibility/2006">
              <mc:Choice xmlns:v="urn:schemas-microsoft-com:vml" Requires="v">
                <p:oleObj spid="_x0000_s25721" name="Equation" r:id="rId6" imgW="711200" imgH="203200" progId="Equation.DSMT4">
                  <p:embed/>
                </p:oleObj>
              </mc:Choice>
              <mc:Fallback>
                <p:oleObj name="Equation" r:id="rId6" imgW="711200" imgH="203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892550"/>
                        <a:ext cx="156686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08" name="Object 4"/>
          <p:cNvGraphicFramePr>
            <a:graphicFrameLocks noChangeAspect="1"/>
          </p:cNvGraphicFramePr>
          <p:nvPr/>
        </p:nvGraphicFramePr>
        <p:xfrm>
          <a:off x="5335588" y="3443288"/>
          <a:ext cx="1522412" cy="406400"/>
        </p:xfrm>
        <a:graphic>
          <a:graphicData uri="http://schemas.openxmlformats.org/presentationml/2006/ole">
            <mc:AlternateContent xmlns:mc="http://schemas.openxmlformats.org/markup-compatibility/2006">
              <mc:Choice xmlns:v="urn:schemas-microsoft-com:vml" Requires="v">
                <p:oleObj spid="_x0000_s25722" name="Equation" r:id="rId8" imgW="762000" imgH="203200" progId="Equation.DSMT4">
                  <p:embed/>
                </p:oleObj>
              </mc:Choice>
              <mc:Fallback>
                <p:oleObj name="Equation" r:id="rId8" imgW="762000" imgH="203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5588" y="3443288"/>
                        <a:ext cx="1522412"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09" name="Object 5"/>
          <p:cNvGraphicFramePr>
            <a:graphicFrameLocks noChangeAspect="1"/>
          </p:cNvGraphicFramePr>
          <p:nvPr/>
        </p:nvGraphicFramePr>
        <p:xfrm>
          <a:off x="5311775" y="3887788"/>
          <a:ext cx="1317625" cy="379412"/>
        </p:xfrm>
        <a:graphic>
          <a:graphicData uri="http://schemas.openxmlformats.org/presentationml/2006/ole">
            <mc:AlternateContent xmlns:mc="http://schemas.openxmlformats.org/markup-compatibility/2006">
              <mc:Choice xmlns:v="urn:schemas-microsoft-com:vml" Requires="v">
                <p:oleObj spid="_x0000_s25723" name="Equation" r:id="rId10" imgW="711200" imgH="203200" progId="Equation.DSMT4">
                  <p:embed/>
                </p:oleObj>
              </mc:Choice>
              <mc:Fallback>
                <p:oleObj name="Equation" r:id="rId10" imgW="711200" imgH="2032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1775" y="3887788"/>
                        <a:ext cx="1317625"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10" name="Object 6"/>
          <p:cNvGraphicFramePr>
            <a:graphicFrameLocks noChangeAspect="1"/>
          </p:cNvGraphicFramePr>
          <p:nvPr/>
        </p:nvGraphicFramePr>
        <p:xfrm>
          <a:off x="1406525" y="4419600"/>
          <a:ext cx="3089275" cy="803275"/>
        </p:xfrm>
        <a:graphic>
          <a:graphicData uri="http://schemas.openxmlformats.org/presentationml/2006/ole">
            <mc:AlternateContent xmlns:mc="http://schemas.openxmlformats.org/markup-compatibility/2006">
              <mc:Choice xmlns:v="urn:schemas-microsoft-com:vml" Requires="v">
                <p:oleObj spid="_x0000_s25724" name="Equation" r:id="rId12" imgW="1524000" imgH="393700" progId="Equation.DSMT4">
                  <p:embed/>
                </p:oleObj>
              </mc:Choice>
              <mc:Fallback>
                <p:oleObj name="Equation" r:id="rId12" imgW="1524000" imgH="3937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6525" y="4419600"/>
                        <a:ext cx="3089275"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11" name="Object 7"/>
          <p:cNvGraphicFramePr>
            <a:graphicFrameLocks noChangeAspect="1"/>
          </p:cNvGraphicFramePr>
          <p:nvPr/>
        </p:nvGraphicFramePr>
        <p:xfrm>
          <a:off x="4956175" y="4394200"/>
          <a:ext cx="2511425" cy="787400"/>
        </p:xfrm>
        <a:graphic>
          <a:graphicData uri="http://schemas.openxmlformats.org/presentationml/2006/ole">
            <mc:AlternateContent xmlns:mc="http://schemas.openxmlformats.org/markup-compatibility/2006">
              <mc:Choice xmlns:v="urn:schemas-microsoft-com:vml" Requires="v">
                <p:oleObj spid="_x0000_s25725" name="Equation" r:id="rId14" imgW="1257300" imgH="393700" progId="Equation.DSMT4">
                  <p:embed/>
                </p:oleObj>
              </mc:Choice>
              <mc:Fallback>
                <p:oleObj name="Equation" r:id="rId14" imgW="1257300" imgH="39370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6175" y="4394200"/>
                        <a:ext cx="251142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5612" name="Rectangle 62"/>
          <p:cNvSpPr>
            <a:spLocks noChangeArrowheads="1"/>
          </p:cNvSpPr>
          <p:nvPr/>
        </p:nvSpPr>
        <p:spPr bwMode="auto">
          <a:xfrm>
            <a:off x="4648200" y="2514600"/>
            <a:ext cx="3200400" cy="2743200"/>
          </a:xfrm>
          <a:prstGeom prst="rect">
            <a:avLst/>
          </a:prstGeom>
          <a:noFill/>
          <a:ln w="14351">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3" name="Rectangle 63"/>
          <p:cNvSpPr>
            <a:spLocks noChangeArrowheads="1"/>
          </p:cNvSpPr>
          <p:nvPr/>
        </p:nvSpPr>
        <p:spPr bwMode="auto">
          <a:xfrm>
            <a:off x="5487988" y="2590800"/>
            <a:ext cx="1520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chemeClr val="accent2"/>
                </a:solidFill>
              </a:rPr>
              <a:t>Within groups </a:t>
            </a:r>
          </a:p>
          <a:p>
            <a:pPr algn="ctr"/>
            <a:r>
              <a:rPr lang="en-US" sz="2000">
                <a:solidFill>
                  <a:schemeClr val="accent2"/>
                </a:solidFill>
              </a:rPr>
              <a:t>variance</a:t>
            </a:r>
          </a:p>
        </p:txBody>
      </p:sp>
      <p:sp>
        <p:nvSpPr>
          <p:cNvPr id="25614" name="Rectangle 64"/>
          <p:cNvSpPr>
            <a:spLocks noChangeArrowheads="1"/>
          </p:cNvSpPr>
          <p:nvPr/>
        </p:nvSpPr>
        <p:spPr bwMode="auto">
          <a:xfrm>
            <a:off x="1143000" y="2514600"/>
            <a:ext cx="3363913" cy="2743200"/>
          </a:xfrm>
          <a:prstGeom prst="rect">
            <a:avLst/>
          </a:prstGeom>
          <a:noFill/>
          <a:ln w="14351">
            <a:solidFill>
              <a:srgbClr val="25562C"/>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5" name="Rectangle 65"/>
          <p:cNvSpPr>
            <a:spLocks noChangeArrowheads="1"/>
          </p:cNvSpPr>
          <p:nvPr/>
        </p:nvSpPr>
        <p:spPr bwMode="auto">
          <a:xfrm>
            <a:off x="1981200" y="2590800"/>
            <a:ext cx="1706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rgbClr val="25562C"/>
                </a:solidFill>
              </a:rPr>
              <a:t>Between groups </a:t>
            </a:r>
          </a:p>
          <a:p>
            <a:pPr algn="ctr"/>
            <a:r>
              <a:rPr lang="en-US" sz="2000">
                <a:solidFill>
                  <a:srgbClr val="25562C"/>
                </a:solidFill>
              </a:rPr>
              <a:t>variance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5" name="Rectangle 5"/>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Step 4: Computing the F-ratio</a:t>
            </a:r>
          </a:p>
        </p:txBody>
      </p:sp>
      <p:sp>
        <p:nvSpPr>
          <p:cNvPr id="26627" name="Rectangle 3"/>
          <p:cNvSpPr>
            <a:spLocks noGrp="1" noChangeArrowheads="1"/>
          </p:cNvSpPr>
          <p:nvPr>
            <p:ph idx="1"/>
          </p:nvPr>
        </p:nvSpPr>
        <p:spPr>
          <a:xfrm>
            <a:off x="685800" y="1600200"/>
            <a:ext cx="7848600" cy="1447800"/>
          </a:xfrm>
        </p:spPr>
        <p:txBody>
          <a:bodyPr/>
          <a:lstStyle/>
          <a:p>
            <a:r>
              <a:rPr lang="en-US" sz="2800" smtClean="0"/>
              <a:t>The </a:t>
            </a:r>
            <a:r>
              <a:rPr lang="en-US" sz="2800" i="1" smtClean="0"/>
              <a:t>F</a:t>
            </a:r>
            <a:r>
              <a:rPr lang="en-US" sz="2800" smtClean="0"/>
              <a:t> ratio</a:t>
            </a:r>
          </a:p>
          <a:p>
            <a:pPr lvl="1"/>
            <a:r>
              <a:rPr lang="en-US" sz="2400" smtClean="0"/>
              <a:t>Ratio of the between-groups to the within-groups population variance estimate</a:t>
            </a:r>
            <a:endParaRPr lang="en-US" smtClean="0"/>
          </a:p>
        </p:txBody>
      </p:sp>
      <p:sp>
        <p:nvSpPr>
          <p:cNvPr id="378886" name="Rectangle 6"/>
          <p:cNvSpPr>
            <a:spLocks noChangeArrowheads="1"/>
          </p:cNvSpPr>
          <p:nvPr/>
        </p:nvSpPr>
        <p:spPr bwMode="auto">
          <a:xfrm>
            <a:off x="685800" y="4572000"/>
            <a:ext cx="784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a:t>The </a:t>
            </a:r>
            <a:r>
              <a:rPr lang="en-US" sz="2800" i="1"/>
              <a:t>F</a:t>
            </a:r>
            <a:r>
              <a:rPr lang="en-US" sz="2800"/>
              <a:t> distribution</a:t>
            </a:r>
          </a:p>
          <a:p>
            <a:pPr marL="342900" indent="-342900" eaLnBrk="1" hangingPunct="1">
              <a:spcBef>
                <a:spcPct val="20000"/>
              </a:spcBef>
              <a:buFontTx/>
              <a:buChar char="•"/>
            </a:pPr>
            <a:r>
              <a:rPr lang="en-US" sz="2800"/>
              <a:t>The </a:t>
            </a:r>
            <a:r>
              <a:rPr lang="en-US" sz="2800" i="1"/>
              <a:t>F</a:t>
            </a:r>
            <a:r>
              <a:rPr lang="en-US" sz="2800"/>
              <a:t> table</a:t>
            </a:r>
            <a:endParaRPr lang="en-US" sz="3200"/>
          </a:p>
        </p:txBody>
      </p:sp>
      <p:grpSp>
        <p:nvGrpSpPr>
          <p:cNvPr id="26629" name="Group 7"/>
          <p:cNvGrpSpPr>
            <a:grpSpLocks/>
          </p:cNvGrpSpPr>
          <p:nvPr/>
        </p:nvGrpSpPr>
        <p:grpSpPr bwMode="auto">
          <a:xfrm>
            <a:off x="457200" y="3429000"/>
            <a:ext cx="3962400" cy="854075"/>
            <a:chOff x="2736" y="1200"/>
            <a:chExt cx="2496" cy="538"/>
          </a:xfrm>
        </p:grpSpPr>
        <p:sp>
          <p:nvSpPr>
            <p:cNvPr id="26633" name="Text Box 8"/>
            <p:cNvSpPr txBox="1">
              <a:spLocks noChangeArrowheads="1"/>
            </p:cNvSpPr>
            <p:nvPr/>
          </p:nvSpPr>
          <p:spPr bwMode="auto">
            <a:xfrm>
              <a:off x="3600" y="1200"/>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Arial" pitchFamily="34" charset="0"/>
                </a:rPr>
                <a:t>Observed variance</a:t>
              </a:r>
            </a:p>
          </p:txBody>
        </p:sp>
        <p:sp>
          <p:nvSpPr>
            <p:cNvPr id="26634" name="Line 9"/>
            <p:cNvSpPr>
              <a:spLocks noChangeShapeType="1"/>
            </p:cNvSpPr>
            <p:nvPr/>
          </p:nvSpPr>
          <p:spPr bwMode="auto">
            <a:xfrm>
              <a:off x="3600" y="1488"/>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5" name="Text Box 10"/>
            <p:cNvSpPr txBox="1">
              <a:spLocks noChangeArrowheads="1"/>
            </p:cNvSpPr>
            <p:nvPr/>
          </p:nvSpPr>
          <p:spPr bwMode="auto">
            <a:xfrm>
              <a:off x="3552" y="1488"/>
              <a:ext cx="1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Arial" pitchFamily="34" charset="0"/>
                </a:rPr>
                <a:t>Variance from chance</a:t>
              </a:r>
            </a:p>
          </p:txBody>
        </p:sp>
        <p:sp>
          <p:nvSpPr>
            <p:cNvPr id="26636" name="Text Box 11"/>
            <p:cNvSpPr txBox="1">
              <a:spLocks noChangeArrowheads="1"/>
            </p:cNvSpPr>
            <p:nvPr/>
          </p:nvSpPr>
          <p:spPr bwMode="auto">
            <a:xfrm>
              <a:off x="2736" y="1344"/>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F-ratio =</a:t>
              </a:r>
            </a:p>
          </p:txBody>
        </p:sp>
      </p:grpSp>
      <p:graphicFrame>
        <p:nvGraphicFramePr>
          <p:cNvPr id="378892" name="Object 2"/>
          <p:cNvGraphicFramePr>
            <a:graphicFrameLocks noChangeAspect="1"/>
          </p:cNvGraphicFramePr>
          <p:nvPr/>
        </p:nvGraphicFramePr>
        <p:xfrm>
          <a:off x="4495800" y="3429000"/>
          <a:ext cx="1422400" cy="869950"/>
        </p:xfrm>
        <a:graphic>
          <a:graphicData uri="http://schemas.openxmlformats.org/presentationml/2006/ole">
            <mc:AlternateContent xmlns:mc="http://schemas.openxmlformats.org/markup-compatibility/2006">
              <mc:Choice xmlns:v="urn:schemas-microsoft-com:vml" Requires="v">
                <p:oleObj spid="_x0000_s26673" name="Equation" r:id="rId4" imgW="711200" imgH="431800" progId="Equation.DSMT4">
                  <p:embed/>
                </p:oleObj>
              </mc:Choice>
              <mc:Fallback>
                <p:oleObj name="Equation" r:id="rId4" imgW="711200" imgH="431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14224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78893" name="Object 3"/>
          <p:cNvGraphicFramePr>
            <a:graphicFrameLocks noChangeAspect="1"/>
          </p:cNvGraphicFramePr>
          <p:nvPr/>
        </p:nvGraphicFramePr>
        <p:xfrm>
          <a:off x="5969000" y="3397250"/>
          <a:ext cx="1955800" cy="793750"/>
        </p:xfrm>
        <a:graphic>
          <a:graphicData uri="http://schemas.openxmlformats.org/presentationml/2006/ole">
            <mc:AlternateContent xmlns:mc="http://schemas.openxmlformats.org/markup-compatibility/2006">
              <mc:Choice xmlns:v="urn:schemas-microsoft-com:vml" Requires="v">
                <p:oleObj spid="_x0000_s26674" name="Equation" r:id="rId6" imgW="977900" imgH="393700" progId="Equation.DSMT4">
                  <p:embed/>
                </p:oleObj>
              </mc:Choice>
              <mc:Fallback>
                <p:oleObj name="Equation" r:id="rId6" imgW="977900" imgH="3937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9000" y="3397250"/>
                        <a:ext cx="19558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78894" name="Rectangle 14"/>
          <p:cNvSpPr>
            <a:spLocks noChangeArrowheads="1"/>
          </p:cNvSpPr>
          <p:nvPr/>
        </p:nvSpPr>
        <p:spPr bwMode="auto">
          <a:xfrm>
            <a:off x="5334000" y="4572000"/>
            <a:ext cx="2667000" cy="990600"/>
          </a:xfrm>
          <a:prstGeom prst="rect">
            <a:avLst/>
          </a:prstGeom>
          <a:solidFill>
            <a:srgbClr val="FF0000"/>
          </a:solidFill>
          <a:ln w="9525">
            <a:noFill/>
            <a:miter lim="800000"/>
            <a:headEnd/>
            <a:tailEnd/>
          </a:ln>
          <a:effectLst>
            <a:outerShdw blurRad="63500" dist="107763" dir="2700000" algn="ctr" rotWithShape="0">
              <a:schemeClr val="bg2">
                <a:alpha val="74998"/>
              </a:schemeClr>
            </a:outerShdw>
          </a:effectLst>
        </p:spPr>
        <p:txBody>
          <a:bodyPr wrap="none"/>
          <a:lstStyle/>
          <a:p>
            <a:pPr>
              <a:defRPr/>
            </a:pPr>
            <a:r>
              <a:rPr lang="en-US">
                <a:solidFill>
                  <a:schemeClr val="bg1"/>
                </a:solidFill>
                <a:ea typeface="ＭＳ Ｐゴシック" charset="0"/>
                <a:cs typeface="ＭＳ Ｐゴシック" charset="0"/>
              </a:rPr>
              <a:t>Do we reject or fail</a:t>
            </a:r>
          </a:p>
          <a:p>
            <a:pPr>
              <a:defRPr/>
            </a:pPr>
            <a:r>
              <a:rPr lang="en-US">
                <a:solidFill>
                  <a:schemeClr val="bg1"/>
                </a:solidFill>
                <a:ea typeface="ＭＳ Ｐゴシック" charset="0"/>
                <a:cs typeface="ＭＳ Ｐゴシック" charset="0"/>
              </a:rPr>
              <a:t>to reject the H</a:t>
            </a:r>
            <a:r>
              <a:rPr lang="en-US" baseline="-25000">
                <a:solidFill>
                  <a:schemeClr val="bg1"/>
                </a:solidFill>
                <a:ea typeface="ＭＳ Ｐゴシック" charset="0"/>
                <a:cs typeface="ＭＳ Ｐゴシック" charset="0"/>
              </a:rPr>
              <a:t>0</a:t>
            </a:r>
            <a:r>
              <a:rPr lang="en-US">
                <a:solidFill>
                  <a:schemeClr val="bg1"/>
                </a:solidFill>
                <a:ea typeface="ＭＳ Ｐゴシック" charset="0"/>
                <a:cs typeface="ＭＳ Ｐゴシック" charset="0"/>
              </a:rPr>
              <a:t>?</a:t>
            </a:r>
            <a:endParaRPr lang="en-US">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8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788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8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88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8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6" grpId="0" build="p" autoUpdateAnimBg="0"/>
      <p:bldP spid="37889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rtlCol="0">
            <a:normAutofit/>
          </a:bodyPr>
          <a:lstStyle/>
          <a:p>
            <a:pPr fontAlgn="auto">
              <a:spcAft>
                <a:spcPts val="0"/>
              </a:spcAft>
              <a:defRPr/>
            </a:pPr>
            <a:r>
              <a:rPr lang="en-US" dirty="0" smtClean="0">
                <a:effectLst>
                  <a:outerShdw blurRad="38100" dist="38100" dir="2700000" algn="tl">
                    <a:srgbClr val="C0C0C0"/>
                  </a:outerShdw>
                </a:effectLst>
              </a:rPr>
              <a:t>Carrying out an ANOVA</a:t>
            </a:r>
          </a:p>
        </p:txBody>
      </p:sp>
      <p:sp>
        <p:nvSpPr>
          <p:cNvPr id="27651" name="Rectangle 3"/>
          <p:cNvSpPr>
            <a:spLocks noGrp="1" noChangeArrowheads="1"/>
          </p:cNvSpPr>
          <p:nvPr>
            <p:ph idx="1"/>
          </p:nvPr>
        </p:nvSpPr>
        <p:spPr>
          <a:xfrm>
            <a:off x="685800" y="1447800"/>
            <a:ext cx="3581400" cy="609600"/>
          </a:xfrm>
        </p:spPr>
        <p:txBody>
          <a:bodyPr/>
          <a:lstStyle/>
          <a:p>
            <a:r>
              <a:rPr lang="en-US" sz="2800" smtClean="0"/>
              <a:t>The </a:t>
            </a:r>
            <a:r>
              <a:rPr lang="en-US" sz="2800" i="1" smtClean="0"/>
              <a:t>F</a:t>
            </a:r>
            <a:r>
              <a:rPr lang="en-US" sz="2800" smtClean="0"/>
              <a:t> distribution</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41910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p:cNvSpPr>
            <a:spLocks noChangeArrowheads="1"/>
          </p:cNvSpPr>
          <p:nvPr/>
        </p:nvSpPr>
        <p:spPr bwMode="auto">
          <a:xfrm>
            <a:off x="5029200" y="14478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hlinkClick r:id="rId4"/>
              </a:rPr>
              <a:t>The </a:t>
            </a:r>
            <a:r>
              <a:rPr lang="en-US" sz="2800" i="1" dirty="0">
                <a:hlinkClick r:id="rId4"/>
              </a:rPr>
              <a:t>F</a:t>
            </a:r>
            <a:r>
              <a:rPr lang="en-US" sz="2800" dirty="0">
                <a:hlinkClick r:id="rId4"/>
              </a:rPr>
              <a:t> table</a:t>
            </a:r>
            <a:endParaRPr lang="en-US" sz="2800" dirty="0"/>
          </a:p>
        </p:txBody>
      </p:sp>
      <p:sp>
        <p:nvSpPr>
          <p:cNvPr id="27654" name="Rectangle 6"/>
          <p:cNvSpPr>
            <a:spLocks noChangeArrowheads="1"/>
          </p:cNvSpPr>
          <p:nvPr/>
        </p:nvSpPr>
        <p:spPr bwMode="auto">
          <a:xfrm>
            <a:off x="5029200" y="1828800"/>
            <a:ext cx="381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FontTx/>
              <a:buChar char="–"/>
            </a:pPr>
            <a:r>
              <a:rPr lang="en-US"/>
              <a:t>Need two df</a:t>
            </a:r>
            <a:r>
              <a:rPr lang="en-US" altLang="en-US"/>
              <a:t>’</a:t>
            </a:r>
            <a:r>
              <a:rPr lang="en-US" altLang="ja-JP"/>
              <a:t>s</a:t>
            </a:r>
          </a:p>
          <a:p>
            <a:pPr marL="1143000" lvl="2" indent="-228600" eaLnBrk="1" hangingPunct="1">
              <a:spcBef>
                <a:spcPct val="20000"/>
              </a:spcBef>
              <a:buFontTx/>
              <a:buChar char="•"/>
            </a:pPr>
            <a:r>
              <a:rPr lang="en-US" sz="2000"/>
              <a:t>df</a:t>
            </a:r>
            <a:r>
              <a:rPr lang="en-US" sz="2000" baseline="-25000"/>
              <a:t>between</a:t>
            </a:r>
            <a:r>
              <a:rPr lang="en-US" sz="2000"/>
              <a:t> (numerator)</a:t>
            </a:r>
          </a:p>
          <a:p>
            <a:pPr marL="1143000" lvl="2" indent="-228600" eaLnBrk="1" hangingPunct="1">
              <a:spcBef>
                <a:spcPct val="20000"/>
              </a:spcBef>
              <a:buFontTx/>
              <a:buChar char="•"/>
            </a:pPr>
            <a:r>
              <a:rPr lang="en-US" sz="2000"/>
              <a:t>df</a:t>
            </a:r>
            <a:r>
              <a:rPr lang="en-US" sz="2000" baseline="-25000"/>
              <a:t>within </a:t>
            </a:r>
            <a:r>
              <a:rPr lang="en-US" sz="2000"/>
              <a:t>(denominator)</a:t>
            </a:r>
          </a:p>
          <a:p>
            <a:pPr marL="742950" lvl="1" indent="-285750" eaLnBrk="1" hangingPunct="1">
              <a:spcBef>
                <a:spcPct val="20000"/>
              </a:spcBef>
              <a:buFontTx/>
              <a:buChar char="–"/>
            </a:pPr>
            <a:r>
              <a:rPr lang="en-US"/>
              <a:t>Values in the table correspond to critical F</a:t>
            </a:r>
            <a:r>
              <a:rPr lang="en-US" altLang="en-US"/>
              <a:t>’</a:t>
            </a:r>
            <a:r>
              <a:rPr lang="en-US" altLang="ja-JP"/>
              <a:t>s</a:t>
            </a:r>
          </a:p>
          <a:p>
            <a:pPr marL="1143000" lvl="2" indent="-228600" eaLnBrk="1" hangingPunct="1">
              <a:spcBef>
                <a:spcPct val="20000"/>
              </a:spcBef>
              <a:buFontTx/>
              <a:buChar char="•"/>
            </a:pPr>
            <a:r>
              <a:rPr lang="en-US" sz="2000"/>
              <a:t>Reject the H</a:t>
            </a:r>
            <a:r>
              <a:rPr lang="en-US" sz="2000" baseline="-25000"/>
              <a:t>0</a:t>
            </a:r>
            <a:r>
              <a:rPr lang="en-US" sz="2000"/>
              <a:t> if your computed value is greater than or equal to the critical F</a:t>
            </a:r>
          </a:p>
          <a:p>
            <a:pPr marL="742950" lvl="1" indent="-285750" eaLnBrk="1" hangingPunct="1">
              <a:spcBef>
                <a:spcPct val="20000"/>
              </a:spcBef>
              <a:buFontTx/>
              <a:buChar char="–"/>
            </a:pPr>
            <a:r>
              <a:rPr lang="en-US"/>
              <a:t>Separate tables for 0.05 &amp; 0.01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rtlCol="0">
            <a:normAutofit/>
          </a:bodyPr>
          <a:lstStyle/>
          <a:p>
            <a:pPr fontAlgn="auto">
              <a:spcAft>
                <a:spcPts val="0"/>
              </a:spcAft>
              <a:defRPr/>
            </a:pPr>
            <a:r>
              <a:rPr lang="en-US" dirty="0" smtClean="0">
                <a:effectLst>
                  <a:outerShdw blurRad="38100" dist="38100" dir="2700000" algn="tl">
                    <a:srgbClr val="C0C0C0"/>
                  </a:outerShdw>
                </a:effectLst>
              </a:rPr>
              <a:t>Carrying out an ANOVA</a:t>
            </a:r>
          </a:p>
        </p:txBody>
      </p:sp>
      <p:sp>
        <p:nvSpPr>
          <p:cNvPr id="28675" name="Rectangle 5"/>
          <p:cNvSpPr>
            <a:spLocks noChangeArrowheads="1"/>
          </p:cNvSpPr>
          <p:nvPr/>
        </p:nvSpPr>
        <p:spPr bwMode="auto">
          <a:xfrm>
            <a:off x="5029200" y="14478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hlinkClick r:id="rId4"/>
              </a:rPr>
              <a:t>The </a:t>
            </a:r>
            <a:r>
              <a:rPr lang="en-US" sz="2800" i="1" dirty="0">
                <a:hlinkClick r:id="rId4"/>
              </a:rPr>
              <a:t>F</a:t>
            </a:r>
            <a:r>
              <a:rPr lang="en-US" sz="2800" dirty="0">
                <a:hlinkClick r:id="rId4"/>
              </a:rPr>
              <a:t> table</a:t>
            </a:r>
            <a:endParaRPr lang="en-US" sz="2800" dirty="0"/>
          </a:p>
        </p:txBody>
      </p:sp>
      <p:sp>
        <p:nvSpPr>
          <p:cNvPr id="28676" name="Rectangle 6"/>
          <p:cNvSpPr>
            <a:spLocks noChangeArrowheads="1"/>
          </p:cNvSpPr>
          <p:nvPr/>
        </p:nvSpPr>
        <p:spPr bwMode="auto">
          <a:xfrm>
            <a:off x="5029200" y="1828800"/>
            <a:ext cx="381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FontTx/>
              <a:buChar char="–"/>
            </a:pPr>
            <a:r>
              <a:rPr lang="en-US"/>
              <a:t>Need two df</a:t>
            </a:r>
            <a:r>
              <a:rPr lang="en-US" altLang="en-US"/>
              <a:t>’</a:t>
            </a:r>
            <a:r>
              <a:rPr lang="en-US" altLang="ja-JP"/>
              <a:t>s</a:t>
            </a:r>
          </a:p>
          <a:p>
            <a:pPr marL="1143000" lvl="2" indent="-228600" eaLnBrk="1" hangingPunct="1">
              <a:spcBef>
                <a:spcPct val="20000"/>
              </a:spcBef>
              <a:buFontTx/>
              <a:buChar char="•"/>
            </a:pPr>
            <a:r>
              <a:rPr lang="en-US" sz="2000"/>
              <a:t>df</a:t>
            </a:r>
            <a:r>
              <a:rPr lang="en-US" sz="2000" baseline="-25000"/>
              <a:t>between</a:t>
            </a:r>
            <a:r>
              <a:rPr lang="en-US" sz="2000"/>
              <a:t> (numerator)</a:t>
            </a:r>
          </a:p>
          <a:p>
            <a:pPr marL="1143000" lvl="2" indent="-228600" eaLnBrk="1" hangingPunct="1">
              <a:spcBef>
                <a:spcPct val="20000"/>
              </a:spcBef>
              <a:buFontTx/>
              <a:buChar char="•"/>
            </a:pPr>
            <a:r>
              <a:rPr lang="en-US" sz="2000"/>
              <a:t>df</a:t>
            </a:r>
            <a:r>
              <a:rPr lang="en-US" sz="2000" baseline="-25000"/>
              <a:t>within </a:t>
            </a:r>
            <a:r>
              <a:rPr lang="en-US" sz="2000"/>
              <a:t>(denominator)</a:t>
            </a:r>
          </a:p>
          <a:p>
            <a:pPr marL="742950" lvl="1" indent="-285750" eaLnBrk="1" hangingPunct="1">
              <a:spcBef>
                <a:spcPct val="20000"/>
              </a:spcBef>
              <a:buFontTx/>
              <a:buChar char="–"/>
            </a:pPr>
            <a:r>
              <a:rPr lang="en-US"/>
              <a:t>Values in the table correspond to critical F</a:t>
            </a:r>
            <a:r>
              <a:rPr lang="en-US" altLang="en-US"/>
              <a:t>’</a:t>
            </a:r>
            <a:r>
              <a:rPr lang="en-US" altLang="ja-JP"/>
              <a:t>s</a:t>
            </a:r>
          </a:p>
          <a:p>
            <a:pPr marL="1143000" lvl="2" indent="-228600" eaLnBrk="1" hangingPunct="1">
              <a:spcBef>
                <a:spcPct val="20000"/>
              </a:spcBef>
              <a:buFontTx/>
              <a:buChar char="•"/>
            </a:pPr>
            <a:r>
              <a:rPr lang="en-US" sz="2000"/>
              <a:t>Reject the H</a:t>
            </a:r>
            <a:r>
              <a:rPr lang="en-US" sz="2000" baseline="-25000"/>
              <a:t>0</a:t>
            </a:r>
            <a:r>
              <a:rPr lang="en-US" sz="2000"/>
              <a:t> if your computed value is greater than or equal to the critical F</a:t>
            </a:r>
          </a:p>
          <a:p>
            <a:pPr marL="742950" lvl="1" indent="-285750" eaLnBrk="1" hangingPunct="1">
              <a:spcBef>
                <a:spcPct val="20000"/>
              </a:spcBef>
              <a:buFontTx/>
              <a:buChar char="–"/>
            </a:pPr>
            <a:r>
              <a:rPr lang="en-US"/>
              <a:t>Separate tables for 0.05 &amp; 0.01</a:t>
            </a:r>
          </a:p>
        </p:txBody>
      </p:sp>
      <p:graphicFrame>
        <p:nvGraphicFramePr>
          <p:cNvPr id="465928" name="Object 2"/>
          <p:cNvGraphicFramePr>
            <a:graphicFrameLocks noChangeAspect="1"/>
          </p:cNvGraphicFramePr>
          <p:nvPr/>
        </p:nvGraphicFramePr>
        <p:xfrm>
          <a:off x="914400" y="1676400"/>
          <a:ext cx="1701800" cy="869950"/>
        </p:xfrm>
        <a:graphic>
          <a:graphicData uri="http://schemas.openxmlformats.org/presentationml/2006/ole">
            <mc:AlternateContent xmlns:mc="http://schemas.openxmlformats.org/markup-compatibility/2006">
              <mc:Choice xmlns:v="urn:schemas-microsoft-com:vml" Requires="v">
                <p:oleObj spid="_x0000_s28718" name="Equation" r:id="rId5" imgW="850900" imgH="431800" progId="Equation.DSMT4">
                  <p:embed/>
                </p:oleObj>
              </mc:Choice>
              <mc:Fallback>
                <p:oleObj name="Equation" r:id="rId5" imgW="850900" imgH="4318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676400"/>
                        <a:ext cx="17018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5929" name="Object 3"/>
          <p:cNvGraphicFramePr>
            <a:graphicFrameLocks noChangeAspect="1"/>
          </p:cNvGraphicFramePr>
          <p:nvPr/>
        </p:nvGraphicFramePr>
        <p:xfrm>
          <a:off x="2692400" y="1676400"/>
          <a:ext cx="1955800" cy="793750"/>
        </p:xfrm>
        <a:graphic>
          <a:graphicData uri="http://schemas.openxmlformats.org/presentationml/2006/ole">
            <mc:AlternateContent xmlns:mc="http://schemas.openxmlformats.org/markup-compatibility/2006">
              <mc:Choice xmlns:v="urn:schemas-microsoft-com:vml" Requires="v">
                <p:oleObj spid="_x0000_s28719" name="Equation" r:id="rId7" imgW="977900" imgH="393700" progId="Equation.DSMT4">
                  <p:embed/>
                </p:oleObj>
              </mc:Choice>
              <mc:Fallback>
                <p:oleObj name="Equation" r:id="rId7" imgW="977900" imgH="3937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2400" y="1676400"/>
                        <a:ext cx="19558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5930" name="Rectangle 10"/>
          <p:cNvSpPr>
            <a:spLocks noChangeArrowheads="1"/>
          </p:cNvSpPr>
          <p:nvPr/>
        </p:nvSpPr>
        <p:spPr bwMode="auto">
          <a:xfrm>
            <a:off x="2057400" y="2590800"/>
            <a:ext cx="2667000" cy="990600"/>
          </a:xfrm>
          <a:prstGeom prst="rect">
            <a:avLst/>
          </a:prstGeom>
          <a:solidFill>
            <a:srgbClr val="FF0000"/>
          </a:solidFill>
          <a:ln w="9525">
            <a:noFill/>
            <a:miter lim="800000"/>
            <a:headEnd/>
            <a:tailEnd/>
          </a:ln>
          <a:effectLst>
            <a:outerShdw blurRad="63500" dist="107763" dir="2700000" algn="ctr" rotWithShape="0">
              <a:schemeClr val="bg2">
                <a:alpha val="74998"/>
              </a:schemeClr>
            </a:outerShdw>
          </a:effectLst>
        </p:spPr>
        <p:txBody>
          <a:bodyPr wrap="none"/>
          <a:lstStyle/>
          <a:p>
            <a:pPr>
              <a:defRPr/>
            </a:pPr>
            <a:r>
              <a:rPr lang="en-US">
                <a:solidFill>
                  <a:schemeClr val="bg1"/>
                </a:solidFill>
                <a:ea typeface="ＭＳ Ｐゴシック" charset="0"/>
                <a:cs typeface="ＭＳ Ｐゴシック" charset="0"/>
              </a:rPr>
              <a:t>Do we reject or fail</a:t>
            </a:r>
          </a:p>
          <a:p>
            <a:pPr>
              <a:defRPr/>
            </a:pPr>
            <a:r>
              <a:rPr lang="en-US">
                <a:solidFill>
                  <a:schemeClr val="bg1"/>
                </a:solidFill>
                <a:ea typeface="ＭＳ Ｐゴシック" charset="0"/>
                <a:cs typeface="ＭＳ Ｐゴシック" charset="0"/>
              </a:rPr>
              <a:t>to reject the H</a:t>
            </a:r>
            <a:r>
              <a:rPr lang="en-US" baseline="-25000">
                <a:solidFill>
                  <a:schemeClr val="bg1"/>
                </a:solidFill>
                <a:ea typeface="ＭＳ Ｐゴシック" charset="0"/>
                <a:cs typeface="ＭＳ Ｐゴシック" charset="0"/>
              </a:rPr>
              <a:t>0</a:t>
            </a:r>
            <a:r>
              <a:rPr lang="en-US">
                <a:solidFill>
                  <a:schemeClr val="bg1"/>
                </a:solidFill>
                <a:ea typeface="ＭＳ Ｐゴシック" charset="0"/>
                <a:cs typeface="ＭＳ Ｐゴシック" charset="0"/>
              </a:rPr>
              <a:t>?</a:t>
            </a:r>
            <a:endParaRPr lang="en-US">
              <a:ea typeface="ＭＳ Ｐゴシック" charset="0"/>
              <a:cs typeface="ＭＳ Ｐゴシック" charset="0"/>
            </a:endParaRPr>
          </a:p>
        </p:txBody>
      </p:sp>
      <p:sp>
        <p:nvSpPr>
          <p:cNvPr id="465931" name="Rectangle 11"/>
          <p:cNvSpPr>
            <a:spLocks noChangeArrowheads="1"/>
          </p:cNvSpPr>
          <p:nvPr/>
        </p:nvSpPr>
        <p:spPr bwMode="auto">
          <a:xfrm>
            <a:off x="228600" y="3657600"/>
            <a:ext cx="4648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FontTx/>
              <a:buChar char="–"/>
            </a:pPr>
            <a:r>
              <a:rPr lang="en-US"/>
              <a:t>From the table (assuming 0.05) with 2 and 12 degrees of freedom the critical F = 3.89. </a:t>
            </a:r>
          </a:p>
          <a:p>
            <a:pPr marL="742950" lvl="1" indent="-285750" eaLnBrk="1" hangingPunct="1">
              <a:spcBef>
                <a:spcPct val="20000"/>
              </a:spcBef>
              <a:buFontTx/>
              <a:buChar char="–"/>
            </a:pPr>
            <a:r>
              <a:rPr lang="en-US"/>
              <a:t>So we reject H</a:t>
            </a:r>
            <a:r>
              <a:rPr lang="en-US" baseline="-25000"/>
              <a:t>0 </a:t>
            </a:r>
            <a:r>
              <a:rPr lang="en-US"/>
              <a:t>and conclude that not all groups are the same</a:t>
            </a:r>
          </a:p>
        </p:txBody>
      </p:sp>
      <p:sp>
        <p:nvSpPr>
          <p:cNvPr id="28681" name="Rectangle 12"/>
          <p:cNvSpPr>
            <a:spLocks noChangeArrowheads="1"/>
          </p:cNvSpPr>
          <p:nvPr/>
        </p:nvSpPr>
        <p:spPr bwMode="auto">
          <a:xfrm>
            <a:off x="457200" y="1524000"/>
            <a:ext cx="4572000" cy="5029200"/>
          </a:xfrm>
          <a:prstGeom prst="rect">
            <a:avLst/>
          </a:prstGeom>
          <a:noFill/>
          <a:ln w="14351">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659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659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59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593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59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30" grpId="0" animBg="1" autoUpdateAnimBg="0"/>
      <p:bldP spid="465931"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Computational Formulas</a:t>
            </a:r>
          </a:p>
        </p:txBody>
      </p:sp>
      <p:graphicFrame>
        <p:nvGraphicFramePr>
          <p:cNvPr id="7" name="Group 7"/>
          <p:cNvGraphicFramePr>
            <a:graphicFrameLocks noGrp="1"/>
          </p:cNvGraphicFramePr>
          <p:nvPr/>
        </p:nvGraphicFramePr>
        <p:xfrm>
          <a:off x="1371600" y="2895600"/>
          <a:ext cx="5181600" cy="3306831"/>
        </p:xfrm>
        <a:graphic>
          <a:graphicData uri="http://schemas.openxmlformats.org/drawingml/2006/table">
            <a:tbl>
              <a:tblPr/>
              <a:tblGrid>
                <a:gridCol w="1727200"/>
                <a:gridCol w="1727200"/>
                <a:gridCol w="1727200"/>
              </a:tblGrid>
              <a:tr h="3809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Criminal record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Clean record</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No information</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6</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8</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A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40</a:t>
                      </a:r>
                    </a:p>
                  </a:txBody>
                  <a:tcPr marT="45710" marB="4571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B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20</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C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25</a:t>
                      </a:r>
                      <a:endParaRPr kumimoji="0" lang="en-US" sz="1800" b="0" i="1"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G=85</a:t>
                      </a: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9" name="TextBox 7"/>
          <p:cNvSpPr txBox="1">
            <a:spLocks noChangeArrowheads="1"/>
          </p:cNvSpPr>
          <p:nvPr/>
        </p:nvSpPr>
        <p:spPr bwMode="auto">
          <a:xfrm>
            <a:off x="2209800" y="1600200"/>
            <a:ext cx="2203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t>T = Group Total</a:t>
            </a:r>
          </a:p>
          <a:p>
            <a:r>
              <a:rPr lang="en-US"/>
              <a:t>G = Grand Total</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Computational Formulas</a:t>
            </a:r>
          </a:p>
        </p:txBody>
      </p:sp>
      <p:graphicFrame>
        <p:nvGraphicFramePr>
          <p:cNvPr id="7" name="Group 7"/>
          <p:cNvGraphicFramePr>
            <a:graphicFrameLocks noGrp="1"/>
          </p:cNvGraphicFramePr>
          <p:nvPr/>
        </p:nvGraphicFramePr>
        <p:xfrm>
          <a:off x="1371600" y="2895600"/>
          <a:ext cx="5181600" cy="3306831"/>
        </p:xfrm>
        <a:graphic>
          <a:graphicData uri="http://schemas.openxmlformats.org/drawingml/2006/table">
            <a:tbl>
              <a:tblPr/>
              <a:tblGrid>
                <a:gridCol w="1727200"/>
                <a:gridCol w="1727200"/>
                <a:gridCol w="1727200"/>
              </a:tblGrid>
              <a:tr h="3809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Criminal record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Clean record</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No information</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6</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8</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A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40</a:t>
                      </a:r>
                    </a:p>
                  </a:txBody>
                  <a:tcPr marT="45710" marB="4571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B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20</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C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25</a:t>
                      </a:r>
                      <a:endParaRPr kumimoji="0" lang="en-US" sz="1800" b="0" i="1"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G=85</a:t>
                      </a: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763" name="Object 2"/>
          <p:cNvGraphicFramePr>
            <a:graphicFrameLocks noChangeAspect="1"/>
          </p:cNvGraphicFramePr>
          <p:nvPr/>
        </p:nvGraphicFramePr>
        <p:xfrm>
          <a:off x="1524000" y="1676400"/>
          <a:ext cx="1668463" cy="533400"/>
        </p:xfrm>
        <a:graphic>
          <a:graphicData uri="http://schemas.openxmlformats.org/presentationml/2006/ole">
            <mc:AlternateContent xmlns:mc="http://schemas.openxmlformats.org/markup-compatibility/2006">
              <mc:Choice xmlns:v="urn:schemas-microsoft-com:vml" Requires="v">
                <p:oleObj spid="_x0000_s30819" name="Equation" r:id="rId3" imgW="1231900" imgH="393700" progId="Equation.3">
                  <p:embed/>
                </p:oleObj>
              </mc:Choice>
              <mc:Fallback>
                <p:oleObj name="Equation" r:id="rId3" imgW="12319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76400"/>
                        <a:ext cx="166846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64" name="Object 3"/>
          <p:cNvGraphicFramePr>
            <a:graphicFrameLocks noChangeAspect="1"/>
          </p:cNvGraphicFramePr>
          <p:nvPr/>
        </p:nvGraphicFramePr>
        <p:xfrm>
          <a:off x="3581400" y="1676400"/>
          <a:ext cx="1822450" cy="533400"/>
        </p:xfrm>
        <a:graphic>
          <a:graphicData uri="http://schemas.openxmlformats.org/presentationml/2006/ole">
            <mc:AlternateContent xmlns:mc="http://schemas.openxmlformats.org/markup-compatibility/2006">
              <mc:Choice xmlns:v="urn:schemas-microsoft-com:vml" Requires="v">
                <p:oleObj spid="_x0000_s30820" name="Equation" r:id="rId5" imgW="1346200" imgH="393700" progId="Equation.3">
                  <p:embed/>
                </p:oleObj>
              </mc:Choice>
              <mc:Fallback>
                <p:oleObj name="Equation" r:id="rId5" imgW="13462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676400"/>
                        <a:ext cx="18224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65" name="Object 4"/>
          <p:cNvGraphicFramePr>
            <a:graphicFrameLocks noChangeAspect="1"/>
          </p:cNvGraphicFramePr>
          <p:nvPr/>
        </p:nvGraphicFramePr>
        <p:xfrm>
          <a:off x="5943600" y="1828800"/>
          <a:ext cx="3008313" cy="346075"/>
        </p:xfrm>
        <a:graphic>
          <a:graphicData uri="http://schemas.openxmlformats.org/presentationml/2006/ole">
            <mc:AlternateContent xmlns:mc="http://schemas.openxmlformats.org/markup-compatibility/2006">
              <mc:Choice xmlns:v="urn:schemas-microsoft-com:vml" Requires="v">
                <p:oleObj spid="_x0000_s30821" name="Equation" r:id="rId7" imgW="1549400" imgH="177800" progId="Equation.3">
                  <p:embed/>
                </p:oleObj>
              </mc:Choice>
              <mc:Fallback>
                <p:oleObj name="Equation" r:id="rId7" imgW="1549400" imgH="1778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1828800"/>
                        <a:ext cx="3008313"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ffectLst>
                  <a:outerShdw blurRad="38100" dist="38100" dir="2700000" algn="tl">
                    <a:srgbClr val="C0C0C0"/>
                  </a:outerShdw>
                </a:effectLst>
              </a:rPr>
              <a:t>General Feedback</a:t>
            </a:r>
          </a:p>
        </p:txBody>
      </p:sp>
      <p:sp>
        <p:nvSpPr>
          <p:cNvPr id="13315" name="TextBox 3"/>
          <p:cNvSpPr txBox="1">
            <a:spLocks noChangeArrowheads="1"/>
          </p:cNvSpPr>
          <p:nvPr/>
        </p:nvSpPr>
        <p:spPr bwMode="auto">
          <a:xfrm>
            <a:off x="76200" y="1371600"/>
            <a:ext cx="90678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342900" indent="-342900">
              <a:buFont typeface="Arial" pitchFamily="34" charset="0"/>
              <a:buChar char="•"/>
              <a:defRPr/>
            </a:pPr>
            <a:r>
              <a:rPr lang="en-US" dirty="0" smtClean="0"/>
              <a:t>Most people did a good job knowing which test to do, and with following the four steps of hypothesis testing.</a:t>
            </a:r>
          </a:p>
          <a:p>
            <a:pPr marL="342900" indent="-342900">
              <a:buFont typeface="Arial" pitchFamily="34" charset="0"/>
              <a:buChar char="•"/>
              <a:defRPr/>
            </a:pPr>
            <a:r>
              <a:rPr lang="en-US" dirty="0" smtClean="0"/>
              <a:t>Great job with independent-samples t-test (by hand)</a:t>
            </a:r>
          </a:p>
          <a:p>
            <a:pPr marL="342900" indent="-342900">
              <a:buFont typeface="Arial" pitchFamily="34" charset="0"/>
              <a:buChar char="•"/>
              <a:defRPr/>
            </a:pPr>
            <a:r>
              <a:rPr lang="en-US" dirty="0" smtClean="0"/>
              <a:t>A few students who have come in for help did better on this test than the last test – Good Job! </a:t>
            </a:r>
          </a:p>
          <a:p>
            <a:pPr marL="342900" indent="-342900">
              <a:buFont typeface="Arial" pitchFamily="34" charset="0"/>
              <a:buChar char="•"/>
              <a:defRPr/>
            </a:pPr>
            <a:r>
              <a:rPr lang="en-US" dirty="0" smtClean="0"/>
              <a:t>Most people did better on Central Limit Theorem question, but several still lost points on this. Expect to see it again on future exams (as well as questions about why it is important).</a:t>
            </a:r>
          </a:p>
          <a:p>
            <a:pPr marL="342900" indent="-342900">
              <a:buFont typeface="Arial" pitchFamily="34" charset="0"/>
              <a:buChar char="•"/>
              <a:defRPr/>
            </a:pPr>
            <a:r>
              <a:rPr lang="en-US" dirty="0" smtClean="0"/>
              <a:t>Most people missed question about power on p. 3., and many missed question about Type I and Type II error and alpha and beta on p. 1. Expect to see more questions on these concepts.</a:t>
            </a:r>
          </a:p>
          <a:p>
            <a:pPr marL="342900" indent="-342900">
              <a:buFont typeface="Arial" pitchFamily="34" charset="0"/>
              <a:buChar char="•"/>
              <a:defRPr/>
            </a:pPr>
            <a:r>
              <a:rPr lang="en-US" dirty="0" smtClean="0"/>
              <a:t>Lots of confusion re: </a:t>
            </a:r>
            <a:r>
              <a:rPr lang="en-US" dirty="0" err="1" smtClean="0"/>
              <a:t>Levene’s</a:t>
            </a:r>
            <a:r>
              <a:rPr lang="en-US" dirty="0" smtClean="0"/>
              <a:t> Test. Expect to see more questions on this.</a:t>
            </a:r>
          </a:p>
          <a:p>
            <a:pPr>
              <a:defRPr/>
            </a:pPr>
            <a:endParaRPr lang="en-US" sz="2000" dirty="0" smtClean="0"/>
          </a:p>
          <a:p>
            <a:pPr>
              <a:defRPr/>
            </a:pPr>
            <a:endParaRPr lang="en-US" sz="2000" dirty="0" smtClean="0"/>
          </a:p>
          <a:p>
            <a:pPr>
              <a:defRPr/>
            </a:pPr>
            <a:endParaRPr lang="en-US" sz="2000" dirty="0" smtClean="0"/>
          </a:p>
          <a:p>
            <a:pPr>
              <a:defRPr/>
            </a:pPr>
            <a:endParaRPr lang="en-US" sz="2000" dirty="0" smtClean="0"/>
          </a:p>
          <a:p>
            <a:pPr>
              <a:defRPr/>
            </a:pP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Computational Formulas</a:t>
            </a:r>
          </a:p>
        </p:txBody>
      </p:sp>
      <p:graphicFrame>
        <p:nvGraphicFramePr>
          <p:cNvPr id="7" name="Group 7"/>
          <p:cNvGraphicFramePr>
            <a:graphicFrameLocks noGrp="1"/>
          </p:cNvGraphicFramePr>
          <p:nvPr/>
        </p:nvGraphicFramePr>
        <p:xfrm>
          <a:off x="1371600" y="2895600"/>
          <a:ext cx="5181600" cy="3306831"/>
        </p:xfrm>
        <a:graphic>
          <a:graphicData uri="http://schemas.openxmlformats.org/drawingml/2006/table">
            <a:tbl>
              <a:tblPr/>
              <a:tblGrid>
                <a:gridCol w="1727200"/>
                <a:gridCol w="1727200"/>
                <a:gridCol w="1727200"/>
              </a:tblGrid>
              <a:tr h="3809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Criminal record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Clean record</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No information</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6</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8</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A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40</a:t>
                      </a:r>
                    </a:p>
                  </a:txBody>
                  <a:tcPr marT="45710" marB="4571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B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20</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C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25</a:t>
                      </a:r>
                      <a:endParaRPr kumimoji="0" lang="en-US" sz="1800" b="0" i="1"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G=85</a:t>
                      </a: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787" name="Object 2"/>
          <p:cNvGraphicFramePr>
            <a:graphicFrameLocks noChangeAspect="1"/>
          </p:cNvGraphicFramePr>
          <p:nvPr/>
        </p:nvGraphicFramePr>
        <p:xfrm>
          <a:off x="1219200" y="1524000"/>
          <a:ext cx="7319963" cy="685800"/>
        </p:xfrm>
        <a:graphic>
          <a:graphicData uri="http://schemas.openxmlformats.org/presentationml/2006/ole">
            <mc:AlternateContent xmlns:mc="http://schemas.openxmlformats.org/markup-compatibility/2006">
              <mc:Choice xmlns:v="urn:schemas-microsoft-com:vml" Requires="v">
                <p:oleObj spid="_x0000_s31825" name="Equation" r:id="rId3" imgW="4203700" imgH="393700" progId="Equation.3">
                  <p:embed/>
                </p:oleObj>
              </mc:Choice>
              <mc:Fallback>
                <p:oleObj name="Equation" r:id="rId3" imgW="42037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24000"/>
                        <a:ext cx="731996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45503" name="Object 3"/>
          <p:cNvGraphicFramePr>
            <a:graphicFrameLocks noChangeAspect="1"/>
          </p:cNvGraphicFramePr>
          <p:nvPr/>
        </p:nvGraphicFramePr>
        <p:xfrm>
          <a:off x="1143000" y="6324600"/>
          <a:ext cx="5632450" cy="420688"/>
        </p:xfrm>
        <a:graphic>
          <a:graphicData uri="http://schemas.openxmlformats.org/presentationml/2006/ole">
            <mc:AlternateContent xmlns:mc="http://schemas.openxmlformats.org/markup-compatibility/2006">
              <mc:Choice xmlns:v="urn:schemas-microsoft-com:vml" Requires="v">
                <p:oleObj spid="_x0000_s31826" name="Equation" r:id="rId5" imgW="3924300" imgH="292100" progId="Equation.DSMT4">
                  <p:embed/>
                </p:oleObj>
              </mc:Choice>
              <mc:Fallback>
                <p:oleObj name="Equation" r:id="rId5" imgW="3924300" imgH="292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6324600"/>
                        <a:ext cx="563245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5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Computational Formulas</a:t>
            </a:r>
          </a:p>
        </p:txBody>
      </p:sp>
      <p:graphicFrame>
        <p:nvGraphicFramePr>
          <p:cNvPr id="7" name="Group 7"/>
          <p:cNvGraphicFramePr>
            <a:graphicFrameLocks noGrp="1"/>
          </p:cNvGraphicFramePr>
          <p:nvPr/>
        </p:nvGraphicFramePr>
        <p:xfrm>
          <a:off x="1371600" y="2895600"/>
          <a:ext cx="5181600" cy="3306831"/>
        </p:xfrm>
        <a:graphic>
          <a:graphicData uri="http://schemas.openxmlformats.org/drawingml/2006/table">
            <a:tbl>
              <a:tblPr/>
              <a:tblGrid>
                <a:gridCol w="1727200"/>
                <a:gridCol w="1727200"/>
                <a:gridCol w="1727200"/>
              </a:tblGrid>
              <a:tr h="3809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Criminal record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Clean record</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No information</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6</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8</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A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40</a:t>
                      </a:r>
                    </a:p>
                  </a:txBody>
                  <a:tcPr marT="45710" marB="4571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B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20</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C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25</a:t>
                      </a:r>
                      <a:endParaRPr kumimoji="0" lang="en-US" sz="1800" b="0" i="1"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G=85</a:t>
                      </a: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2811" name="Object 2"/>
          <p:cNvGraphicFramePr>
            <a:graphicFrameLocks noChangeAspect="1"/>
          </p:cNvGraphicFramePr>
          <p:nvPr/>
        </p:nvGraphicFramePr>
        <p:xfrm>
          <a:off x="1066800" y="1600200"/>
          <a:ext cx="7662863" cy="609600"/>
        </p:xfrm>
        <a:graphic>
          <a:graphicData uri="http://schemas.openxmlformats.org/presentationml/2006/ole">
            <mc:AlternateContent xmlns:mc="http://schemas.openxmlformats.org/markup-compatibility/2006">
              <mc:Choice xmlns:v="urn:schemas-microsoft-com:vml" Requires="v">
                <p:oleObj spid="_x0000_s32885" name="Equation" r:id="rId3" imgW="4953000" imgH="393700" progId="Equation.3">
                  <p:embed/>
                </p:oleObj>
              </mc:Choice>
              <mc:Fallback>
                <p:oleObj name="Equation" r:id="rId3" imgW="49530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00200"/>
                        <a:ext cx="766286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53688" name="Object 3"/>
          <p:cNvGraphicFramePr>
            <a:graphicFrameLocks noChangeAspect="1"/>
          </p:cNvGraphicFramePr>
          <p:nvPr/>
        </p:nvGraphicFramePr>
        <p:xfrm>
          <a:off x="3733800" y="6324600"/>
          <a:ext cx="3938588" cy="366713"/>
        </p:xfrm>
        <a:graphic>
          <a:graphicData uri="http://schemas.openxmlformats.org/presentationml/2006/ole">
            <mc:AlternateContent xmlns:mc="http://schemas.openxmlformats.org/markup-compatibility/2006">
              <mc:Choice xmlns:v="urn:schemas-microsoft-com:vml" Requires="v">
                <p:oleObj spid="_x0000_s32886" name="Equation" r:id="rId5" imgW="2743200" imgH="254000" progId="Equation.DSMT4">
                  <p:embed/>
                </p:oleObj>
              </mc:Choice>
              <mc:Fallback>
                <p:oleObj name="Equation" r:id="rId5" imgW="27432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6324600"/>
                        <a:ext cx="3938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3689" name="Object 4"/>
          <p:cNvGraphicFramePr>
            <a:graphicFrameLocks noChangeAspect="1"/>
          </p:cNvGraphicFramePr>
          <p:nvPr/>
        </p:nvGraphicFramePr>
        <p:xfrm>
          <a:off x="7924800" y="6400800"/>
          <a:ext cx="619125" cy="220663"/>
        </p:xfrm>
        <a:graphic>
          <a:graphicData uri="http://schemas.openxmlformats.org/presentationml/2006/ole">
            <mc:AlternateContent xmlns:mc="http://schemas.openxmlformats.org/markup-compatibility/2006">
              <mc:Choice xmlns:v="urn:schemas-microsoft-com:vml" Requires="v">
                <p:oleObj spid="_x0000_s32887" name="Equation" r:id="rId7" imgW="431800" imgH="152400" progId="Equation.DSMT4">
                  <p:embed/>
                </p:oleObj>
              </mc:Choice>
              <mc:Fallback>
                <p:oleObj name="Equation" r:id="rId7" imgW="431800" imgH="1524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6400800"/>
                        <a:ext cx="619125"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0" name="Object 5"/>
          <p:cNvGraphicFramePr>
            <a:graphicFrameLocks noChangeAspect="1"/>
          </p:cNvGraphicFramePr>
          <p:nvPr/>
        </p:nvGraphicFramePr>
        <p:xfrm>
          <a:off x="1524000" y="6324600"/>
          <a:ext cx="2087563" cy="381000"/>
        </p:xfrm>
        <a:graphic>
          <a:graphicData uri="http://schemas.openxmlformats.org/presentationml/2006/ole">
            <mc:AlternateContent xmlns:mc="http://schemas.openxmlformats.org/markup-compatibility/2006">
              <mc:Choice xmlns:v="urn:schemas-microsoft-com:vml" Requires="v">
                <p:oleObj spid="_x0000_s32888" name="Equation" r:id="rId9" imgW="1600200" imgH="292100" progId="Equation.3">
                  <p:embed/>
                </p:oleObj>
              </mc:Choice>
              <mc:Fallback>
                <p:oleObj name="Equation" r:id="rId9" imgW="1600200" imgH="292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6324600"/>
                        <a:ext cx="208756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36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53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Computational Formulas</a:t>
            </a:r>
          </a:p>
        </p:txBody>
      </p:sp>
      <p:graphicFrame>
        <p:nvGraphicFramePr>
          <p:cNvPr id="7" name="Group 7"/>
          <p:cNvGraphicFramePr>
            <a:graphicFrameLocks noGrp="1"/>
          </p:cNvGraphicFramePr>
          <p:nvPr/>
        </p:nvGraphicFramePr>
        <p:xfrm>
          <a:off x="1371600" y="2895600"/>
          <a:ext cx="5181600" cy="3306831"/>
        </p:xfrm>
        <a:graphic>
          <a:graphicData uri="http://schemas.openxmlformats.org/drawingml/2006/table">
            <a:tbl>
              <a:tblPr/>
              <a:tblGrid>
                <a:gridCol w="1727200"/>
                <a:gridCol w="1727200"/>
                <a:gridCol w="1727200"/>
              </a:tblGrid>
              <a:tr h="3809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Criminal record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Clean record</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No information</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6</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8</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A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40</a:t>
                      </a:r>
                    </a:p>
                  </a:txBody>
                  <a:tcPr marT="45710" marB="4571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B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20</a:t>
                      </a:r>
                    </a:p>
                  </a:txBody>
                  <a:tcPr marT="45710" marB="4571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T</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C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25</a:t>
                      </a:r>
                      <a:endParaRPr kumimoji="0" lang="en-US" sz="1800" b="0" i="1"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G=85</a:t>
                      </a: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10" marB="4571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3835" name="Object 2"/>
          <p:cNvGraphicFramePr>
            <a:graphicFrameLocks noChangeAspect="1"/>
          </p:cNvGraphicFramePr>
          <p:nvPr/>
        </p:nvGraphicFramePr>
        <p:xfrm>
          <a:off x="1295400" y="1676400"/>
          <a:ext cx="5621338" cy="346075"/>
        </p:xfrm>
        <a:graphic>
          <a:graphicData uri="http://schemas.openxmlformats.org/presentationml/2006/ole">
            <mc:AlternateContent xmlns:mc="http://schemas.openxmlformats.org/markup-compatibility/2006">
              <mc:Choice xmlns:v="urn:schemas-microsoft-com:vml" Requires="v">
                <p:oleObj spid="_x0000_s33873" name="Equation" r:id="rId3" imgW="2895600" imgH="177800" progId="Equation.3">
                  <p:embed/>
                </p:oleObj>
              </mc:Choice>
              <mc:Fallback>
                <p:oleObj name="Equation" r:id="rId3" imgW="2895600" imgH="177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76400"/>
                        <a:ext cx="56213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49584" name="Object 3"/>
          <p:cNvGraphicFramePr>
            <a:graphicFrameLocks noChangeAspect="1"/>
          </p:cNvGraphicFramePr>
          <p:nvPr/>
        </p:nvGraphicFramePr>
        <p:xfrm>
          <a:off x="1066800" y="6324600"/>
          <a:ext cx="3992563" cy="384175"/>
        </p:xfrm>
        <a:graphic>
          <a:graphicData uri="http://schemas.openxmlformats.org/presentationml/2006/ole">
            <mc:AlternateContent xmlns:mc="http://schemas.openxmlformats.org/markup-compatibility/2006">
              <mc:Choice xmlns:v="urn:schemas-microsoft-com:vml" Requires="v">
                <p:oleObj spid="_x0000_s33874" name="Equation" r:id="rId5" imgW="2781300" imgH="266700" progId="Equation.DSMT4">
                  <p:embed/>
                </p:oleObj>
              </mc:Choice>
              <mc:Fallback>
                <p:oleObj name="Equation" r:id="rId5" imgW="2781300" imgH="266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324600"/>
                        <a:ext cx="39925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49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Partitioning the variance</a:t>
            </a:r>
          </a:p>
        </p:txBody>
      </p:sp>
      <p:sp>
        <p:nvSpPr>
          <p:cNvPr id="24579" name="Rectangle 3"/>
          <p:cNvSpPr>
            <a:spLocks noChangeArrowheads="1"/>
          </p:cNvSpPr>
          <p:nvPr/>
        </p:nvSpPr>
        <p:spPr bwMode="auto">
          <a:xfrm>
            <a:off x="4087813" y="1981200"/>
            <a:ext cx="2160587" cy="1312863"/>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0" name="Rectangle 4"/>
          <p:cNvSpPr>
            <a:spLocks noChangeArrowheads="1"/>
          </p:cNvSpPr>
          <p:nvPr/>
        </p:nvSpPr>
        <p:spPr bwMode="auto">
          <a:xfrm>
            <a:off x="4189413" y="1981200"/>
            <a:ext cx="1830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000">
                <a:solidFill>
                  <a:srgbClr val="000000"/>
                </a:solidFill>
              </a:rPr>
              <a:t>Total variance</a:t>
            </a:r>
            <a:endParaRPr lang="en-US" sz="2000"/>
          </a:p>
        </p:txBody>
      </p:sp>
      <p:sp>
        <p:nvSpPr>
          <p:cNvPr id="24581" name="Rectangle 5"/>
          <p:cNvSpPr>
            <a:spLocks noChangeArrowheads="1"/>
          </p:cNvSpPr>
          <p:nvPr/>
        </p:nvSpPr>
        <p:spPr bwMode="auto">
          <a:xfrm>
            <a:off x="1603375" y="3403600"/>
            <a:ext cx="641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Stage 1</a:t>
            </a:r>
            <a:endParaRPr lang="en-US"/>
          </a:p>
        </p:txBody>
      </p:sp>
      <p:sp>
        <p:nvSpPr>
          <p:cNvPr id="24582" name="Rectangle 6"/>
          <p:cNvSpPr>
            <a:spLocks noChangeArrowheads="1"/>
          </p:cNvSpPr>
          <p:nvPr/>
        </p:nvSpPr>
        <p:spPr bwMode="auto">
          <a:xfrm>
            <a:off x="2808288" y="4198938"/>
            <a:ext cx="2525712" cy="2201862"/>
          </a:xfrm>
          <a:prstGeom prst="rect">
            <a:avLst/>
          </a:prstGeom>
          <a:noFill/>
          <a:ln w="14351">
            <a:solidFill>
              <a:srgbClr val="25562C"/>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Rectangle 7"/>
          <p:cNvSpPr>
            <a:spLocks noChangeArrowheads="1"/>
          </p:cNvSpPr>
          <p:nvPr/>
        </p:nvSpPr>
        <p:spPr bwMode="auto">
          <a:xfrm>
            <a:off x="3246438" y="4191000"/>
            <a:ext cx="1706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rgbClr val="25562C"/>
                </a:solidFill>
              </a:rPr>
              <a:t>Between groups </a:t>
            </a:r>
          </a:p>
          <a:p>
            <a:pPr algn="ctr"/>
            <a:r>
              <a:rPr lang="en-US" sz="2000">
                <a:solidFill>
                  <a:srgbClr val="25562C"/>
                </a:solidFill>
              </a:rPr>
              <a:t>variance</a:t>
            </a:r>
          </a:p>
        </p:txBody>
      </p:sp>
      <p:sp>
        <p:nvSpPr>
          <p:cNvPr id="24584" name="Rectangle 8"/>
          <p:cNvSpPr>
            <a:spLocks noChangeArrowheads="1"/>
          </p:cNvSpPr>
          <p:nvPr/>
        </p:nvSpPr>
        <p:spPr bwMode="auto">
          <a:xfrm>
            <a:off x="4157663" y="543083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4585" name="Rectangle 9"/>
          <p:cNvSpPr>
            <a:spLocks noChangeArrowheads="1"/>
          </p:cNvSpPr>
          <p:nvPr/>
        </p:nvSpPr>
        <p:spPr bwMode="auto">
          <a:xfrm>
            <a:off x="5729288" y="4170363"/>
            <a:ext cx="2576512" cy="2230437"/>
          </a:xfrm>
          <a:prstGeom prst="rect">
            <a:avLst/>
          </a:prstGeom>
          <a:noFill/>
          <a:ln w="14351">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6" name="Rectangle 10"/>
          <p:cNvSpPr>
            <a:spLocks noChangeArrowheads="1"/>
          </p:cNvSpPr>
          <p:nvPr/>
        </p:nvSpPr>
        <p:spPr bwMode="auto">
          <a:xfrm>
            <a:off x="6249988" y="4191000"/>
            <a:ext cx="1520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dirty="0">
                <a:solidFill>
                  <a:srgbClr val="0070C0"/>
                </a:solidFill>
              </a:rPr>
              <a:t>Within groups </a:t>
            </a:r>
          </a:p>
          <a:p>
            <a:pPr algn="ctr"/>
            <a:r>
              <a:rPr lang="en-US" sz="2000" dirty="0">
                <a:solidFill>
                  <a:srgbClr val="0070C0"/>
                </a:solidFill>
              </a:rPr>
              <a:t>variance</a:t>
            </a:r>
          </a:p>
        </p:txBody>
      </p:sp>
      <p:sp>
        <p:nvSpPr>
          <p:cNvPr id="24587" name="Rectangle 11"/>
          <p:cNvSpPr>
            <a:spLocks noChangeArrowheads="1"/>
          </p:cNvSpPr>
          <p:nvPr/>
        </p:nvSpPr>
        <p:spPr bwMode="auto">
          <a:xfrm>
            <a:off x="7208838" y="540226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nvGrpSpPr>
          <p:cNvPr id="24588" name="Group 12"/>
          <p:cNvGrpSpPr>
            <a:grpSpLocks/>
          </p:cNvGrpSpPr>
          <p:nvPr/>
        </p:nvGrpSpPr>
        <p:grpSpPr bwMode="auto">
          <a:xfrm>
            <a:off x="2346325" y="2370138"/>
            <a:ext cx="452438" cy="2582862"/>
            <a:chOff x="1478" y="1493"/>
            <a:chExt cx="285" cy="1627"/>
          </a:xfrm>
        </p:grpSpPr>
        <p:sp>
          <p:nvSpPr>
            <p:cNvPr id="24602" name="Freeform 13"/>
            <p:cNvSpPr>
              <a:spLocks/>
            </p:cNvSpPr>
            <p:nvPr/>
          </p:nvSpPr>
          <p:spPr bwMode="auto">
            <a:xfrm>
              <a:off x="1489" y="1493"/>
              <a:ext cx="239" cy="1627"/>
            </a:xfrm>
            <a:custGeom>
              <a:avLst/>
              <a:gdLst>
                <a:gd name="T0" fmla="*/ 239 w 239"/>
                <a:gd name="T1" fmla="*/ 0 h 1627"/>
                <a:gd name="T2" fmla="*/ 0 w 239"/>
                <a:gd name="T3" fmla="*/ 0 h 1627"/>
                <a:gd name="T4" fmla="*/ 0 w 239"/>
                <a:gd name="T5" fmla="*/ 1627 h 1627"/>
                <a:gd name="T6" fmla="*/ 0 60000 65536"/>
                <a:gd name="T7" fmla="*/ 0 60000 65536"/>
                <a:gd name="T8" fmla="*/ 0 60000 65536"/>
                <a:gd name="T9" fmla="*/ 0 w 239"/>
                <a:gd name="T10" fmla="*/ 0 h 1627"/>
                <a:gd name="T11" fmla="*/ 239 w 239"/>
                <a:gd name="T12" fmla="*/ 1627 h 1627"/>
              </a:gdLst>
              <a:ahLst/>
              <a:cxnLst>
                <a:cxn ang="T6">
                  <a:pos x="T0" y="T1"/>
                </a:cxn>
                <a:cxn ang="T7">
                  <a:pos x="T2" y="T3"/>
                </a:cxn>
                <a:cxn ang="T8">
                  <a:pos x="T4" y="T5"/>
                </a:cxn>
              </a:cxnLst>
              <a:rect l="T9" t="T10" r="T11" b="T12"/>
              <a:pathLst>
                <a:path w="239" h="1627">
                  <a:moveTo>
                    <a:pt x="239" y="0"/>
                  </a:moveTo>
                  <a:lnTo>
                    <a:pt x="0" y="0"/>
                  </a:lnTo>
                  <a:lnTo>
                    <a:pt x="0" y="162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Line 14"/>
            <p:cNvSpPr>
              <a:spLocks noChangeShapeType="1"/>
            </p:cNvSpPr>
            <p:nvPr/>
          </p:nvSpPr>
          <p:spPr bwMode="auto">
            <a:xfrm>
              <a:off x="1478" y="3110"/>
              <a:ext cx="28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24589" name="AutoShape 15"/>
          <p:cNvCxnSpPr>
            <a:cxnSpLocks noChangeShapeType="1"/>
            <a:stCxn id="24579" idx="2"/>
            <a:endCxn id="24582" idx="0"/>
          </p:cNvCxnSpPr>
          <p:nvPr/>
        </p:nvCxnSpPr>
        <p:spPr bwMode="auto">
          <a:xfrm flipH="1">
            <a:off x="4071938" y="3300413"/>
            <a:ext cx="1096962" cy="892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590" name="AutoShape 16"/>
          <p:cNvCxnSpPr>
            <a:cxnSpLocks noChangeShapeType="1"/>
            <a:stCxn id="24579" idx="2"/>
            <a:endCxn id="24585" idx="0"/>
          </p:cNvCxnSpPr>
          <p:nvPr/>
        </p:nvCxnSpPr>
        <p:spPr bwMode="auto">
          <a:xfrm>
            <a:off x="5168900" y="3300413"/>
            <a:ext cx="1849438" cy="863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24591" name="Object 2"/>
          <p:cNvGraphicFramePr>
            <a:graphicFrameLocks noChangeAspect="1"/>
          </p:cNvGraphicFramePr>
          <p:nvPr/>
        </p:nvGraphicFramePr>
        <p:xfrm>
          <a:off x="4191000" y="2362200"/>
          <a:ext cx="2024063" cy="420688"/>
        </p:xfrm>
        <a:graphic>
          <a:graphicData uri="http://schemas.openxmlformats.org/presentationml/2006/ole">
            <mc:AlternateContent xmlns:mc="http://schemas.openxmlformats.org/markup-compatibility/2006">
              <mc:Choice xmlns:v="urn:schemas-microsoft-com:vml" Requires="v">
                <p:oleObj spid="_x0000_s46180" name="Equation" r:id="rId4" imgW="1409700" imgH="292100" progId="Equation.DSMT4">
                  <p:embed/>
                </p:oleObj>
              </mc:Choice>
              <mc:Fallback>
                <p:oleObj name="Equation" r:id="rId4" imgW="1409700" imgH="292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362200"/>
                        <a:ext cx="20240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92" name="Object 3"/>
          <p:cNvGraphicFramePr>
            <a:graphicFrameLocks noChangeAspect="1"/>
          </p:cNvGraphicFramePr>
          <p:nvPr/>
        </p:nvGraphicFramePr>
        <p:xfrm>
          <a:off x="4495800" y="2819400"/>
          <a:ext cx="1222375" cy="293688"/>
        </p:xfrm>
        <a:graphic>
          <a:graphicData uri="http://schemas.openxmlformats.org/presentationml/2006/ole">
            <mc:AlternateContent xmlns:mc="http://schemas.openxmlformats.org/markup-compatibility/2006">
              <mc:Choice xmlns:v="urn:schemas-microsoft-com:vml" Requires="v">
                <p:oleObj spid="_x0000_s46181" name="Equation" r:id="rId6" imgW="850900" imgH="203200" progId="Equation.DSMT4">
                  <p:embed/>
                </p:oleObj>
              </mc:Choice>
              <mc:Fallback>
                <p:oleObj name="Equation" r:id="rId6" imgW="850900" imgH="203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819400"/>
                        <a:ext cx="12223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93" name="Object 4"/>
          <p:cNvGraphicFramePr>
            <a:graphicFrameLocks noChangeAspect="1"/>
          </p:cNvGraphicFramePr>
          <p:nvPr/>
        </p:nvGraphicFramePr>
        <p:xfrm>
          <a:off x="6096000" y="4953000"/>
          <a:ext cx="1914525" cy="384175"/>
        </p:xfrm>
        <a:graphic>
          <a:graphicData uri="http://schemas.openxmlformats.org/presentationml/2006/ole">
            <mc:AlternateContent xmlns:mc="http://schemas.openxmlformats.org/markup-compatibility/2006">
              <mc:Choice xmlns:v="urn:schemas-microsoft-com:vml" Requires="v">
                <p:oleObj spid="_x0000_s46182" name="Equation" r:id="rId8" imgW="1333500" imgH="266700" progId="Equation.DSMT4">
                  <p:embed/>
                </p:oleObj>
              </mc:Choice>
              <mc:Fallback>
                <p:oleObj name="Equation" r:id="rId8" imgW="1333500" imgH="266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953000"/>
                        <a:ext cx="19145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94" name="Object 5"/>
          <p:cNvGraphicFramePr>
            <a:graphicFrameLocks noChangeAspect="1"/>
          </p:cNvGraphicFramePr>
          <p:nvPr/>
        </p:nvGraphicFramePr>
        <p:xfrm>
          <a:off x="6096000" y="5334000"/>
          <a:ext cx="1822450" cy="385763"/>
        </p:xfrm>
        <a:graphic>
          <a:graphicData uri="http://schemas.openxmlformats.org/presentationml/2006/ole">
            <mc:AlternateContent xmlns:mc="http://schemas.openxmlformats.org/markup-compatibility/2006">
              <mc:Choice xmlns:v="urn:schemas-microsoft-com:vml" Requires="v">
                <p:oleObj spid="_x0000_s46183" name="Equation" r:id="rId10" imgW="1270000" imgH="266700" progId="Equation.DSMT4">
                  <p:embed/>
                </p:oleObj>
              </mc:Choice>
              <mc:Fallback>
                <p:oleObj name="Equation" r:id="rId10" imgW="1270000" imgH="266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5334000"/>
                        <a:ext cx="18224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595" name="Object 6"/>
          <p:cNvGraphicFramePr>
            <a:graphicFrameLocks noChangeAspect="1"/>
          </p:cNvGraphicFramePr>
          <p:nvPr/>
        </p:nvGraphicFramePr>
        <p:xfrm>
          <a:off x="3048000" y="5410200"/>
          <a:ext cx="1951038" cy="293688"/>
        </p:xfrm>
        <a:graphic>
          <a:graphicData uri="http://schemas.openxmlformats.org/presentationml/2006/ole">
            <mc:AlternateContent xmlns:mc="http://schemas.openxmlformats.org/markup-compatibility/2006">
              <mc:Choice xmlns:v="urn:schemas-microsoft-com:vml" Requires="v">
                <p:oleObj spid="_x0000_s46184" name="Equation" r:id="rId12" imgW="1358900" imgH="203200" progId="Equation.DSMT4">
                  <p:embed/>
                </p:oleObj>
              </mc:Choice>
              <mc:Fallback>
                <p:oleObj name="Equation" r:id="rId12" imgW="1358900" imgH="203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0" y="5410200"/>
                        <a:ext cx="19510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7754" name="Object 8"/>
          <p:cNvGraphicFramePr>
            <a:graphicFrameLocks noChangeAspect="1"/>
          </p:cNvGraphicFramePr>
          <p:nvPr/>
        </p:nvGraphicFramePr>
        <p:xfrm>
          <a:off x="6096000" y="5700713"/>
          <a:ext cx="1530350" cy="623887"/>
        </p:xfrm>
        <a:graphic>
          <a:graphicData uri="http://schemas.openxmlformats.org/presentationml/2006/ole">
            <mc:AlternateContent xmlns:mc="http://schemas.openxmlformats.org/markup-compatibility/2006">
              <mc:Choice xmlns:v="urn:schemas-microsoft-com:vml" Requires="v">
                <p:oleObj spid="_x0000_s46185" name="Equation" r:id="rId14" imgW="1066800" imgH="431800" progId="Equation.DSMT4">
                  <p:embed/>
                </p:oleObj>
              </mc:Choice>
              <mc:Fallback>
                <p:oleObj name="Equation" r:id="rId14" imgW="1066800" imgH="431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5700713"/>
                        <a:ext cx="153035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7755" name="Object 9"/>
          <p:cNvGraphicFramePr>
            <a:graphicFrameLocks noChangeAspect="1"/>
          </p:cNvGraphicFramePr>
          <p:nvPr/>
        </p:nvGraphicFramePr>
        <p:xfrm>
          <a:off x="2973388" y="5727700"/>
          <a:ext cx="1751012" cy="620713"/>
        </p:xfrm>
        <a:graphic>
          <a:graphicData uri="http://schemas.openxmlformats.org/presentationml/2006/ole">
            <mc:AlternateContent xmlns:mc="http://schemas.openxmlformats.org/markup-compatibility/2006">
              <mc:Choice xmlns:v="urn:schemas-microsoft-com:vml" Requires="v">
                <p:oleObj spid="_x0000_s46186" name="Equation" r:id="rId16" imgW="1219200" imgH="431800" progId="Equation.DSMT4">
                  <p:embed/>
                </p:oleObj>
              </mc:Choice>
              <mc:Fallback>
                <p:oleObj name="Equation" r:id="rId16" imgW="1219200" imgH="431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3388" y="5727700"/>
                        <a:ext cx="1751012"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601" name="Object 10"/>
          <p:cNvGraphicFramePr>
            <a:graphicFrameLocks noChangeAspect="1"/>
          </p:cNvGraphicFramePr>
          <p:nvPr/>
        </p:nvGraphicFramePr>
        <p:xfrm>
          <a:off x="2895600" y="4953000"/>
          <a:ext cx="2087563" cy="381000"/>
        </p:xfrm>
        <a:graphic>
          <a:graphicData uri="http://schemas.openxmlformats.org/presentationml/2006/ole">
            <mc:AlternateContent xmlns:mc="http://schemas.openxmlformats.org/markup-compatibility/2006">
              <mc:Choice xmlns:v="urn:schemas-microsoft-com:vml" Requires="v">
                <p:oleObj spid="_x0000_s46187" name="Equation" r:id="rId18" imgW="1600200" imgH="292100" progId="Equation.3">
                  <p:embed/>
                </p:oleObj>
              </mc:Choice>
              <mc:Fallback>
                <p:oleObj name="Equation" r:id="rId18" imgW="1600200" imgH="2921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95600" y="4953000"/>
                        <a:ext cx="208756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9091824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77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7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xmlns="">
                    <m:sSub>
                      <m:sSubPr>
                        <m:ctrlPr>
                          <a:rPr lang="en-US" b="0" i="1" smtClean="0">
                            <a:latin typeface="Cambria Math"/>
                          </a:rPr>
                        </m:ctrlPr>
                      </m:sSubPr>
                      <m:e>
                        <m:r>
                          <a:rPr lang="en-US" i="1">
                            <a:latin typeface="Cambria Math"/>
                          </a:rPr>
                          <m:t>𝐻</m:t>
                        </m: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𝐴</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𝐵</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𝐶</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𝐷𝐹</m:t>
                        </m:r>
                      </m:sub>
                    </m:sSub>
                  </m:oMath>
                </a14:m>
                <a:r>
                  <a:rPr lang="en-US" dirty="0" smtClean="0"/>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95" y="3816220"/>
            <a:ext cx="6996405" cy="201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1194" y="6027003"/>
            <a:ext cx="8596606" cy="830997"/>
          </a:xfrm>
          <a:prstGeom prst="rect">
            <a:avLst/>
          </a:prstGeom>
          <a:noFill/>
        </p:spPr>
        <p:txBody>
          <a:bodyPr wrap="square" rtlCol="0">
            <a:spAutoFit/>
          </a:bodyPr>
          <a:lstStyle/>
          <a:p>
            <a:r>
              <a:rPr lang="en-US" dirty="0" smtClean="0"/>
              <a:t>Conclusion: </a:t>
            </a:r>
            <a:r>
              <a:rPr lang="en-US" dirty="0" err="1" smtClean="0"/>
              <a:t>F</a:t>
            </a:r>
            <a:r>
              <a:rPr lang="en-US" baseline="-25000" dirty="0" err="1" smtClean="0"/>
              <a:t>Obs</a:t>
            </a:r>
            <a:r>
              <a:rPr lang="en-US" dirty="0" smtClean="0"/>
              <a:t>  &gt; </a:t>
            </a:r>
            <a:r>
              <a:rPr lang="en-US" dirty="0" err="1" smtClean="0"/>
              <a:t>F</a:t>
            </a:r>
            <a:r>
              <a:rPr lang="en-US" baseline="-25000" dirty="0" err="1" smtClean="0"/>
              <a:t>Critical</a:t>
            </a:r>
            <a:r>
              <a:rPr lang="en-US" dirty="0" smtClean="0"/>
              <a:t> (p &lt; .05) so Reject H</a:t>
            </a:r>
            <a:r>
              <a:rPr lang="en-US" baseline="-25000" dirty="0" smtClean="0"/>
              <a:t>0 </a:t>
            </a:r>
            <a:r>
              <a:rPr lang="en-US" dirty="0" smtClean="0"/>
              <a:t>and conclude that # of absences is not equal among people earning different grades. </a:t>
            </a:r>
            <a:endParaRPr lang="en-US" dirty="0"/>
          </a:p>
        </p:txBody>
      </p:sp>
      <p:pic>
        <p:nvPicPr>
          <p:cNvPr id="45060" name="Picture 4"/>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1" r="48624" b="2593"/>
          <a:stretch/>
        </p:blipFill>
        <p:spPr bwMode="auto">
          <a:xfrm>
            <a:off x="609600" y="1524000"/>
            <a:ext cx="3281265" cy="1881673"/>
          </a:xfrm>
          <a:prstGeom prst="rect">
            <a:avLst/>
          </a:prstGeom>
          <a:solidFill>
            <a:schemeClr val="accent2"/>
          </a:solidFill>
          <a:ln>
            <a:noFill/>
          </a:ln>
          <a:effectLst/>
        </p:spPr>
      </p:pic>
      <p:sp>
        <p:nvSpPr>
          <p:cNvPr id="13" name="TextBox 12"/>
          <p:cNvSpPr txBox="1"/>
          <p:nvPr/>
        </p:nvSpPr>
        <p:spPr>
          <a:xfrm>
            <a:off x="51317" y="1752600"/>
            <a:ext cx="466344" cy="461665"/>
          </a:xfrm>
          <a:prstGeom prst="rect">
            <a:avLst/>
          </a:prstGeom>
          <a:noFill/>
        </p:spPr>
        <p:txBody>
          <a:bodyPr wrap="square" rtlCol="0">
            <a:spAutoFit/>
          </a:bodyPr>
          <a:lstStyle/>
          <a:p>
            <a:r>
              <a:rPr lang="en-US" dirty="0" smtClean="0"/>
              <a:t>3:</a:t>
            </a:r>
            <a:endParaRPr lang="en-US" dirty="0"/>
          </a:p>
        </p:txBody>
      </p:sp>
      <p:sp>
        <p:nvSpPr>
          <p:cNvPr id="15" name="TextBox 14"/>
          <p:cNvSpPr txBox="1"/>
          <p:nvPr/>
        </p:nvSpPr>
        <p:spPr>
          <a:xfrm>
            <a:off x="9141" y="6039444"/>
            <a:ext cx="457200" cy="461665"/>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3610700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rtlCol="0">
            <a:normAutofit/>
          </a:bodyPr>
          <a:lstStyle/>
          <a:p>
            <a:pPr fontAlgn="auto">
              <a:spcAft>
                <a:spcPts val="0"/>
              </a:spcAft>
              <a:defRPr/>
            </a:pPr>
            <a:r>
              <a:rPr lang="en-US" sz="3200">
                <a:effectLst>
                  <a:outerShdw blurRad="38100" dist="38100" dir="2700000" algn="tl">
                    <a:srgbClr val="DDDDDD"/>
                  </a:outerShdw>
                </a:effectLst>
                <a:ea typeface="ＭＳ Ｐゴシック" charset="0"/>
                <a:cs typeface="ＭＳ Ｐゴシック" charset="0"/>
              </a:rPr>
              <a:t>Next time</a:t>
            </a:r>
            <a:endParaRPr lang="en-US">
              <a:effectLst>
                <a:outerShdw blurRad="38100" dist="38100" dir="2700000" algn="tl">
                  <a:srgbClr val="DDDDDD"/>
                </a:outerShdw>
              </a:effectLst>
              <a:ea typeface="ＭＳ Ｐゴシック" charset="0"/>
              <a:cs typeface="ＭＳ Ｐゴシック" charset="0"/>
            </a:endParaRPr>
          </a:p>
        </p:txBody>
      </p:sp>
      <p:sp>
        <p:nvSpPr>
          <p:cNvPr id="461827" name="Rectangle 3"/>
          <p:cNvSpPr>
            <a:spLocks noGrp="1" noChangeArrowheads="1"/>
          </p:cNvSpPr>
          <p:nvPr>
            <p:ph idx="1"/>
          </p:nvPr>
        </p:nvSpPr>
        <p:spPr>
          <a:xfrm>
            <a:off x="685800" y="1600200"/>
            <a:ext cx="7924800" cy="4572000"/>
          </a:xfrm>
        </p:spPr>
        <p:txBody>
          <a:bodyPr/>
          <a:lstStyle/>
          <a:p>
            <a:r>
              <a:rPr lang="en-US" sz="2800" smtClean="0">
                <a:solidFill>
                  <a:schemeClr val="bg2"/>
                </a:solidFill>
              </a:rPr>
              <a:t>Basics of ANOVA</a:t>
            </a:r>
          </a:p>
          <a:p>
            <a:r>
              <a:rPr lang="en-US" sz="2800" smtClean="0">
                <a:solidFill>
                  <a:schemeClr val="bg2"/>
                </a:solidFill>
              </a:rPr>
              <a:t>Why</a:t>
            </a:r>
          </a:p>
          <a:p>
            <a:r>
              <a:rPr lang="en-US" sz="2800" smtClean="0">
                <a:solidFill>
                  <a:schemeClr val="bg2"/>
                </a:solidFill>
              </a:rPr>
              <a:t>Computations</a:t>
            </a:r>
            <a:endParaRPr lang="en-US" sz="2800" smtClean="0"/>
          </a:p>
          <a:p>
            <a:r>
              <a:rPr lang="en-US" sz="2800" smtClean="0"/>
              <a:t>ANOVA in SPSS</a:t>
            </a:r>
          </a:p>
          <a:p>
            <a:r>
              <a:rPr lang="en-US" sz="2800" smtClean="0"/>
              <a:t>Post-hoc and planned comparisons</a:t>
            </a:r>
          </a:p>
          <a:p>
            <a:r>
              <a:rPr lang="en-US" sz="2800" smtClean="0"/>
              <a:t>Assumptions </a:t>
            </a:r>
          </a:p>
          <a:p>
            <a:r>
              <a:rPr lang="en-US" sz="2800" smtClean="0"/>
              <a:t>The structural model in ANOVA</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1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1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18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18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18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618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618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bldLvl="5"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Assumptions in ANOVA</a:t>
            </a:r>
          </a:p>
        </p:txBody>
      </p:sp>
      <p:sp>
        <p:nvSpPr>
          <p:cNvPr id="35843" name="Rectangle 3"/>
          <p:cNvSpPr>
            <a:spLocks noGrp="1" noChangeArrowheads="1"/>
          </p:cNvSpPr>
          <p:nvPr>
            <p:ph idx="1"/>
          </p:nvPr>
        </p:nvSpPr>
        <p:spPr/>
        <p:txBody>
          <a:bodyPr/>
          <a:lstStyle/>
          <a:p>
            <a:r>
              <a:rPr lang="en-US" smtClean="0"/>
              <a:t>Populations follow a normal curve</a:t>
            </a:r>
          </a:p>
          <a:p>
            <a:r>
              <a:rPr lang="en-US" smtClean="0"/>
              <a:t>Populations have equal variances</a:t>
            </a:r>
          </a:p>
        </p:txBody>
      </p:sp>
    </p:spTree>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Planned Comparisons</a:t>
            </a:r>
          </a:p>
        </p:txBody>
      </p:sp>
      <p:sp>
        <p:nvSpPr>
          <p:cNvPr id="36867" name="Rectangle 3"/>
          <p:cNvSpPr>
            <a:spLocks noGrp="1" noChangeArrowheads="1"/>
          </p:cNvSpPr>
          <p:nvPr>
            <p:ph idx="1"/>
          </p:nvPr>
        </p:nvSpPr>
        <p:spPr/>
        <p:txBody>
          <a:bodyPr/>
          <a:lstStyle/>
          <a:p>
            <a:r>
              <a:rPr lang="en-US" smtClean="0"/>
              <a:t>Reject null hypothesis</a:t>
            </a:r>
          </a:p>
          <a:p>
            <a:pPr lvl="1"/>
            <a:r>
              <a:rPr lang="en-US" smtClean="0"/>
              <a:t>Population means are not all the same</a:t>
            </a:r>
          </a:p>
          <a:p>
            <a:r>
              <a:rPr lang="en-US" smtClean="0"/>
              <a:t>Planned comparisons</a:t>
            </a:r>
          </a:p>
          <a:p>
            <a:pPr lvl="1"/>
            <a:r>
              <a:rPr lang="en-US" smtClean="0"/>
              <a:t>Within-groups population variance estimate</a:t>
            </a:r>
          </a:p>
          <a:p>
            <a:pPr lvl="1"/>
            <a:r>
              <a:rPr lang="en-US" smtClean="0"/>
              <a:t>Between-groups population variance estimate</a:t>
            </a:r>
          </a:p>
          <a:p>
            <a:pPr lvl="2"/>
            <a:r>
              <a:rPr lang="en-US" smtClean="0"/>
              <a:t>Use the two means of interest</a:t>
            </a:r>
          </a:p>
          <a:p>
            <a:pPr lvl="1"/>
            <a:r>
              <a:rPr lang="en-US" smtClean="0"/>
              <a:t>Figure </a:t>
            </a:r>
            <a:r>
              <a:rPr lang="en-US" i="1" smtClean="0"/>
              <a:t>F</a:t>
            </a:r>
            <a:r>
              <a:rPr lang="en-US" smtClean="0"/>
              <a:t> in usual way</a:t>
            </a:r>
          </a:p>
        </p:txBody>
      </p:sp>
    </p:spTree>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1 factor ANOVA</a:t>
            </a:r>
          </a:p>
        </p:txBody>
      </p:sp>
      <p:sp>
        <p:nvSpPr>
          <p:cNvPr id="397315" name="Rectangle 3"/>
          <p:cNvSpPr>
            <a:spLocks noGrp="1" noChangeArrowheads="1"/>
          </p:cNvSpPr>
          <p:nvPr>
            <p:ph idx="1"/>
          </p:nvPr>
        </p:nvSpPr>
        <p:spPr>
          <a:xfrm>
            <a:off x="1143000" y="3048000"/>
            <a:ext cx="4114800" cy="990600"/>
          </a:xfrm>
        </p:spPr>
        <p:txBody>
          <a:bodyPr/>
          <a:lstStyle/>
          <a:p>
            <a:pPr>
              <a:buFontTx/>
              <a:buNone/>
            </a:pPr>
            <a:r>
              <a:rPr lang="en-US" sz="2000" smtClean="0"/>
              <a:t>Null hypothesis: </a:t>
            </a:r>
          </a:p>
          <a:p>
            <a:pPr lvl="1">
              <a:buFontTx/>
              <a:buNone/>
            </a:pPr>
            <a:r>
              <a:rPr lang="en-US" sz="1800" smtClean="0"/>
              <a:t>H</a:t>
            </a:r>
            <a:r>
              <a:rPr lang="en-US" sz="1800" baseline="-25000" smtClean="0"/>
              <a:t>0</a:t>
            </a:r>
            <a:r>
              <a:rPr lang="en-US" sz="1800" smtClean="0"/>
              <a:t>: all the groups are equal</a:t>
            </a:r>
          </a:p>
        </p:txBody>
      </p:sp>
      <p:grpSp>
        <p:nvGrpSpPr>
          <p:cNvPr id="37892" name="Group 4"/>
          <p:cNvGrpSpPr>
            <a:grpSpLocks/>
          </p:cNvGrpSpPr>
          <p:nvPr/>
        </p:nvGrpSpPr>
        <p:grpSpPr bwMode="auto">
          <a:xfrm>
            <a:off x="2819400" y="1600200"/>
            <a:ext cx="3657600" cy="1524000"/>
            <a:chOff x="1920" y="2784"/>
            <a:chExt cx="2304" cy="960"/>
          </a:xfrm>
        </p:grpSpPr>
        <p:sp>
          <p:nvSpPr>
            <p:cNvPr id="37903" name="Line 5"/>
            <p:cNvSpPr>
              <a:spLocks noChangeShapeType="1"/>
            </p:cNvSpPr>
            <p:nvPr/>
          </p:nvSpPr>
          <p:spPr bwMode="auto">
            <a:xfrm>
              <a:off x="1920" y="3408"/>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4" name="Freeform 6"/>
            <p:cNvSpPr>
              <a:spLocks/>
            </p:cNvSpPr>
            <p:nvPr/>
          </p:nvSpPr>
          <p:spPr bwMode="auto">
            <a:xfrm>
              <a:off x="2064" y="2808"/>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5" name="Freeform 7"/>
            <p:cNvSpPr>
              <a:spLocks/>
            </p:cNvSpPr>
            <p:nvPr/>
          </p:nvSpPr>
          <p:spPr bwMode="auto">
            <a:xfrm>
              <a:off x="2544" y="2808"/>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7906" name="Group 8"/>
            <p:cNvGrpSpPr>
              <a:grpSpLocks/>
            </p:cNvGrpSpPr>
            <p:nvPr/>
          </p:nvGrpSpPr>
          <p:grpSpPr bwMode="auto">
            <a:xfrm>
              <a:off x="2448" y="2784"/>
              <a:ext cx="864" cy="914"/>
              <a:chOff x="1536" y="2784"/>
              <a:chExt cx="864" cy="914"/>
            </a:xfrm>
          </p:grpSpPr>
          <p:sp>
            <p:nvSpPr>
              <p:cNvPr id="37910" name="Line 9"/>
              <p:cNvSpPr>
                <a:spLocks noChangeShapeType="1"/>
              </p:cNvSpPr>
              <p:nvPr/>
            </p:nvSpPr>
            <p:spPr bwMode="auto">
              <a:xfrm flipV="1">
                <a:off x="1632" y="2784"/>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1" name="Line 10"/>
              <p:cNvSpPr>
                <a:spLocks noChangeShapeType="1"/>
              </p:cNvSpPr>
              <p:nvPr/>
            </p:nvSpPr>
            <p:spPr bwMode="auto">
              <a:xfrm flipV="1">
                <a:off x="2139" y="2784"/>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2" name="Text Box 12"/>
              <p:cNvSpPr txBox="1">
                <a:spLocks noChangeArrowheads="1"/>
              </p:cNvSpPr>
              <p:nvPr/>
            </p:nvSpPr>
            <p:spPr bwMode="auto">
              <a:xfrm>
                <a:off x="2064" y="3446"/>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B</a:t>
                </a:r>
                <a:endParaRPr lang="en-US" sz="2000">
                  <a:solidFill>
                    <a:srgbClr val="FF2E23"/>
                  </a:solidFill>
                </a:endParaRPr>
              </a:p>
            </p:txBody>
          </p:sp>
          <p:sp>
            <p:nvSpPr>
              <p:cNvPr id="37913" name="Text Box 15"/>
              <p:cNvSpPr txBox="1">
                <a:spLocks noChangeArrowheads="1"/>
              </p:cNvSpPr>
              <p:nvPr/>
            </p:nvSpPr>
            <p:spPr bwMode="auto">
              <a:xfrm>
                <a:off x="1536" y="3446"/>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A</a:t>
                </a:r>
                <a:endParaRPr lang="en-US" sz="2000">
                  <a:solidFill>
                    <a:srgbClr val="FF2E23"/>
                  </a:solidFill>
                </a:endParaRPr>
              </a:p>
            </p:txBody>
          </p:sp>
        </p:grpSp>
        <p:sp>
          <p:nvSpPr>
            <p:cNvPr id="37907" name="Freeform 17"/>
            <p:cNvSpPr>
              <a:spLocks/>
            </p:cNvSpPr>
            <p:nvPr/>
          </p:nvSpPr>
          <p:spPr bwMode="auto">
            <a:xfrm>
              <a:off x="3072" y="2814"/>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8" name="Line 18"/>
            <p:cNvSpPr>
              <a:spLocks noChangeShapeType="1"/>
            </p:cNvSpPr>
            <p:nvPr/>
          </p:nvSpPr>
          <p:spPr bwMode="auto">
            <a:xfrm flipV="1">
              <a:off x="3600" y="2832"/>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9" name="Text Box 20"/>
            <p:cNvSpPr txBox="1">
              <a:spLocks noChangeArrowheads="1"/>
            </p:cNvSpPr>
            <p:nvPr/>
          </p:nvSpPr>
          <p:spPr bwMode="auto">
            <a:xfrm>
              <a:off x="3504" y="3494"/>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C</a:t>
              </a:r>
              <a:endParaRPr lang="en-US" sz="2000">
                <a:solidFill>
                  <a:srgbClr val="FF2E23"/>
                </a:solidFill>
              </a:endParaRPr>
            </a:p>
          </p:txBody>
        </p:sp>
      </p:grpSp>
      <p:sp>
        <p:nvSpPr>
          <p:cNvPr id="37893" name="Text Box 23"/>
          <p:cNvSpPr txBox="1">
            <a:spLocks noChangeArrowheads="1"/>
          </p:cNvSpPr>
          <p:nvPr/>
        </p:nvSpPr>
        <p:spPr bwMode="auto">
          <a:xfrm>
            <a:off x="2209800" y="3810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M</a:t>
            </a:r>
            <a:r>
              <a:rPr lang="en-US" baseline="-25000"/>
              <a:t>A</a:t>
            </a:r>
            <a:r>
              <a:rPr lang="en-US"/>
              <a:t> = M</a:t>
            </a:r>
            <a:r>
              <a:rPr lang="en-US" baseline="-25000"/>
              <a:t>B</a:t>
            </a:r>
            <a:r>
              <a:rPr lang="en-US"/>
              <a:t> = M</a:t>
            </a:r>
            <a:r>
              <a:rPr lang="en-US" baseline="-25000"/>
              <a:t>C</a:t>
            </a:r>
            <a:endParaRPr lang="en-US"/>
          </a:p>
        </p:txBody>
      </p:sp>
      <p:sp>
        <p:nvSpPr>
          <p:cNvPr id="397339" name="Text Box 27"/>
          <p:cNvSpPr txBox="1">
            <a:spLocks noChangeArrowheads="1"/>
          </p:cNvSpPr>
          <p:nvPr/>
        </p:nvSpPr>
        <p:spPr bwMode="auto">
          <a:xfrm>
            <a:off x="1219200" y="41148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Alternative hypotheses</a:t>
            </a:r>
          </a:p>
        </p:txBody>
      </p:sp>
      <p:sp>
        <p:nvSpPr>
          <p:cNvPr id="397340" name="Text Box 28"/>
          <p:cNvSpPr txBox="1">
            <a:spLocks noChangeArrowheads="1"/>
          </p:cNvSpPr>
          <p:nvPr/>
        </p:nvSpPr>
        <p:spPr bwMode="auto">
          <a:xfrm>
            <a:off x="1143000" y="4572000"/>
            <a:ext cx="434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lvl="1" eaLnBrk="1" hangingPunct="1">
              <a:spcBef>
                <a:spcPct val="20000"/>
              </a:spcBef>
            </a:pPr>
            <a:r>
              <a:rPr lang="en-US" sz="2000">
                <a:latin typeface="Arial" pitchFamily="34" charset="0"/>
              </a:rPr>
              <a:t>H</a:t>
            </a:r>
            <a:r>
              <a:rPr lang="en-US" sz="2000" baseline="-25000">
                <a:latin typeface="Arial" pitchFamily="34" charset="0"/>
              </a:rPr>
              <a:t>A</a:t>
            </a:r>
            <a:r>
              <a:rPr lang="en-US" sz="2000">
                <a:latin typeface="Arial" pitchFamily="34" charset="0"/>
              </a:rPr>
              <a:t>: not all the groups are equal</a:t>
            </a:r>
            <a:endParaRPr lang="en-US"/>
          </a:p>
        </p:txBody>
      </p:sp>
      <p:sp>
        <p:nvSpPr>
          <p:cNvPr id="37896" name="Text Box 30"/>
          <p:cNvSpPr txBox="1">
            <a:spLocks noChangeArrowheads="1"/>
          </p:cNvSpPr>
          <p:nvPr/>
        </p:nvSpPr>
        <p:spPr bwMode="auto">
          <a:xfrm>
            <a:off x="2133600" y="5029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M</a:t>
            </a:r>
            <a:r>
              <a:rPr lang="en-US" baseline="-25000"/>
              <a:t>A</a:t>
            </a:r>
            <a:r>
              <a:rPr lang="en-US"/>
              <a:t> ≠ M</a:t>
            </a:r>
            <a:r>
              <a:rPr lang="en-US" baseline="-25000"/>
              <a:t>B</a:t>
            </a:r>
            <a:r>
              <a:rPr lang="en-US"/>
              <a:t> ≠ M</a:t>
            </a:r>
            <a:r>
              <a:rPr lang="en-US" baseline="-25000"/>
              <a:t>C</a:t>
            </a:r>
            <a:endParaRPr lang="en-US"/>
          </a:p>
        </p:txBody>
      </p:sp>
      <p:sp>
        <p:nvSpPr>
          <p:cNvPr id="37897" name="Text Box 35"/>
          <p:cNvSpPr txBox="1">
            <a:spLocks noChangeArrowheads="1"/>
          </p:cNvSpPr>
          <p:nvPr/>
        </p:nvSpPr>
        <p:spPr bwMode="auto">
          <a:xfrm>
            <a:off x="4953000" y="5029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M</a:t>
            </a:r>
            <a:r>
              <a:rPr lang="en-US" baseline="-25000"/>
              <a:t>A</a:t>
            </a:r>
            <a:r>
              <a:rPr lang="en-US"/>
              <a:t> ≠ M</a:t>
            </a:r>
            <a:r>
              <a:rPr lang="en-US" baseline="-25000"/>
              <a:t>B</a:t>
            </a:r>
            <a:r>
              <a:rPr lang="en-US"/>
              <a:t> = M</a:t>
            </a:r>
            <a:r>
              <a:rPr lang="en-US" baseline="-25000"/>
              <a:t>C</a:t>
            </a:r>
            <a:endParaRPr lang="en-US"/>
          </a:p>
        </p:txBody>
      </p:sp>
      <p:sp>
        <p:nvSpPr>
          <p:cNvPr id="37898" name="Text Box 40"/>
          <p:cNvSpPr txBox="1">
            <a:spLocks noChangeArrowheads="1"/>
          </p:cNvSpPr>
          <p:nvPr/>
        </p:nvSpPr>
        <p:spPr bwMode="auto">
          <a:xfrm>
            <a:off x="2133600" y="5486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M</a:t>
            </a:r>
            <a:r>
              <a:rPr lang="en-US" baseline="-25000"/>
              <a:t>A</a:t>
            </a:r>
            <a:r>
              <a:rPr lang="en-US"/>
              <a:t> = M</a:t>
            </a:r>
            <a:r>
              <a:rPr lang="en-US" baseline="-25000"/>
              <a:t>B</a:t>
            </a:r>
            <a:r>
              <a:rPr lang="en-US"/>
              <a:t> ≠ M</a:t>
            </a:r>
            <a:r>
              <a:rPr lang="en-US" baseline="-25000"/>
              <a:t>C</a:t>
            </a:r>
            <a:endParaRPr lang="en-US"/>
          </a:p>
        </p:txBody>
      </p:sp>
      <p:sp>
        <p:nvSpPr>
          <p:cNvPr id="37899" name="Text Box 45"/>
          <p:cNvSpPr txBox="1">
            <a:spLocks noChangeArrowheads="1"/>
          </p:cNvSpPr>
          <p:nvPr/>
        </p:nvSpPr>
        <p:spPr bwMode="auto">
          <a:xfrm>
            <a:off x="4953000" y="5486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M</a:t>
            </a:r>
            <a:r>
              <a:rPr lang="en-US" baseline="-25000"/>
              <a:t>A</a:t>
            </a:r>
            <a:r>
              <a:rPr lang="en-US"/>
              <a:t> = M</a:t>
            </a:r>
            <a:r>
              <a:rPr lang="en-US" baseline="-25000"/>
              <a:t>C</a:t>
            </a:r>
            <a:r>
              <a:rPr lang="en-US"/>
              <a:t> ≠ M</a:t>
            </a:r>
            <a:r>
              <a:rPr lang="en-US" baseline="-25000"/>
              <a:t>B</a:t>
            </a:r>
            <a:endParaRPr lang="en-US"/>
          </a:p>
        </p:txBody>
      </p:sp>
      <p:grpSp>
        <p:nvGrpSpPr>
          <p:cNvPr id="4" name="Group 49"/>
          <p:cNvGrpSpPr>
            <a:grpSpLocks/>
          </p:cNvGrpSpPr>
          <p:nvPr/>
        </p:nvGrpSpPr>
        <p:grpSpPr bwMode="auto">
          <a:xfrm>
            <a:off x="5029200" y="3352800"/>
            <a:ext cx="3581400" cy="822325"/>
            <a:chOff x="3168" y="2112"/>
            <a:chExt cx="2256" cy="518"/>
          </a:xfrm>
        </p:grpSpPr>
        <p:sp>
          <p:nvSpPr>
            <p:cNvPr id="37901" name="Text Box 50"/>
            <p:cNvSpPr txBox="1">
              <a:spLocks noChangeArrowheads="1"/>
            </p:cNvSpPr>
            <p:nvPr/>
          </p:nvSpPr>
          <p:spPr bwMode="auto">
            <a:xfrm>
              <a:off x="4032" y="2112"/>
              <a:ext cx="139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The ANOVA tests this one!!</a:t>
              </a:r>
            </a:p>
          </p:txBody>
        </p:sp>
        <p:sp>
          <p:nvSpPr>
            <p:cNvPr id="37902" name="AutoShape 51"/>
            <p:cNvSpPr>
              <a:spLocks noChangeArrowheads="1"/>
            </p:cNvSpPr>
            <p:nvPr/>
          </p:nvSpPr>
          <p:spPr bwMode="auto">
            <a:xfrm>
              <a:off x="3168" y="2256"/>
              <a:ext cx="864" cy="144"/>
            </a:xfrm>
            <a:prstGeom prst="leftArrow">
              <a:avLst>
                <a:gd name="adj1" fmla="val 50000"/>
                <a:gd name="adj2" fmla="val 150000"/>
              </a:avLst>
            </a:pr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 calcmode="lin" valueType="num">
                                      <p:cBhvr additive="base">
                                        <p:cTn id="7" dur="500" fill="hold"/>
                                        <p:tgtEl>
                                          <p:spTgt spid="397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7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7315">
                                            <p:txEl>
                                              <p:pRg st="1" end="1"/>
                                            </p:txEl>
                                          </p:spTgt>
                                        </p:tgtEl>
                                        <p:attrNameLst>
                                          <p:attrName>style.visibility</p:attrName>
                                        </p:attrNameLst>
                                      </p:cBhvr>
                                      <p:to>
                                        <p:strVal val="visible"/>
                                      </p:to>
                                    </p:set>
                                    <p:anim calcmode="lin" valueType="num">
                                      <p:cBhvr additive="base">
                                        <p:cTn id="13" dur="500" fill="hold"/>
                                        <p:tgtEl>
                                          <p:spTgt spid="397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7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7339"/>
                                        </p:tgtEl>
                                        <p:attrNameLst>
                                          <p:attrName>style.visibility</p:attrName>
                                        </p:attrNameLst>
                                      </p:cBhvr>
                                      <p:to>
                                        <p:strVal val="visible"/>
                                      </p:to>
                                    </p:set>
                                    <p:anim calcmode="lin" valueType="num">
                                      <p:cBhvr additive="base">
                                        <p:cTn id="19" dur="500" fill="hold"/>
                                        <p:tgtEl>
                                          <p:spTgt spid="397339"/>
                                        </p:tgtEl>
                                        <p:attrNameLst>
                                          <p:attrName>ppt_x</p:attrName>
                                        </p:attrNameLst>
                                      </p:cBhvr>
                                      <p:tavLst>
                                        <p:tav tm="0">
                                          <p:val>
                                            <p:strVal val="0-#ppt_w/2"/>
                                          </p:val>
                                        </p:tav>
                                        <p:tav tm="100000">
                                          <p:val>
                                            <p:strVal val="#ppt_x"/>
                                          </p:val>
                                        </p:tav>
                                      </p:tavLst>
                                    </p:anim>
                                    <p:anim calcmode="lin" valueType="num">
                                      <p:cBhvr additive="base">
                                        <p:cTn id="20" dur="500" fill="hold"/>
                                        <p:tgtEl>
                                          <p:spTgt spid="39733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7340"/>
                                        </p:tgtEl>
                                        <p:attrNameLst>
                                          <p:attrName>style.visibility</p:attrName>
                                        </p:attrNameLst>
                                      </p:cBhvr>
                                      <p:to>
                                        <p:strVal val="visible"/>
                                      </p:to>
                                    </p:set>
                                    <p:anim calcmode="lin" valueType="num">
                                      <p:cBhvr additive="base">
                                        <p:cTn id="25" dur="500" fill="hold"/>
                                        <p:tgtEl>
                                          <p:spTgt spid="397340"/>
                                        </p:tgtEl>
                                        <p:attrNameLst>
                                          <p:attrName>ppt_x</p:attrName>
                                        </p:attrNameLst>
                                      </p:cBhvr>
                                      <p:tavLst>
                                        <p:tav tm="0">
                                          <p:val>
                                            <p:strVal val="0-#ppt_w/2"/>
                                          </p:val>
                                        </p:tav>
                                        <p:tav tm="100000">
                                          <p:val>
                                            <p:strVal val="#ppt_x"/>
                                          </p:val>
                                        </p:tav>
                                      </p:tavLst>
                                    </p:anim>
                                    <p:anim calcmode="lin" valueType="num">
                                      <p:cBhvr additive="base">
                                        <p:cTn id="26" dur="500" fill="hold"/>
                                        <p:tgtEl>
                                          <p:spTgt spid="3973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bldLvl="2" autoUpdateAnimBg="0"/>
      <p:bldP spid="397339" grpId="0" autoUpdateAnimBg="0"/>
      <p:bldP spid="39734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1 factor ANOVA</a:t>
            </a:r>
          </a:p>
        </p:txBody>
      </p:sp>
      <p:sp>
        <p:nvSpPr>
          <p:cNvPr id="398339" name="Text Box 3"/>
          <p:cNvSpPr txBox="1">
            <a:spLocks noChangeArrowheads="1"/>
          </p:cNvSpPr>
          <p:nvPr/>
        </p:nvSpPr>
        <p:spPr bwMode="auto">
          <a:xfrm>
            <a:off x="1219200" y="1600200"/>
            <a:ext cx="66294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Planned contrasts and post-hoc tests:</a:t>
            </a:r>
          </a:p>
          <a:p>
            <a:pPr lvl="1">
              <a:spcBef>
                <a:spcPct val="50000"/>
              </a:spcBef>
            </a:pPr>
            <a:r>
              <a:rPr lang="en-US">
                <a:latin typeface="Arial" pitchFamily="34" charset="0"/>
              </a:rPr>
              <a:t>- Further tests used to rule out the different Alternative hypotheses</a:t>
            </a:r>
          </a:p>
        </p:txBody>
      </p:sp>
      <p:sp>
        <p:nvSpPr>
          <p:cNvPr id="38916" name="Text Box 5"/>
          <p:cNvSpPr txBox="1">
            <a:spLocks noChangeArrowheads="1"/>
          </p:cNvSpPr>
          <p:nvPr/>
        </p:nvSpPr>
        <p:spPr bwMode="auto">
          <a:xfrm>
            <a:off x="4953000" y="3124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M</a:t>
            </a:r>
            <a:r>
              <a:rPr lang="en-US" baseline="-25000"/>
              <a:t>A</a:t>
            </a:r>
            <a:r>
              <a:rPr lang="en-US"/>
              <a:t> ≠ M</a:t>
            </a:r>
            <a:r>
              <a:rPr lang="en-US" baseline="-25000"/>
              <a:t>B</a:t>
            </a:r>
            <a:r>
              <a:rPr lang="en-US"/>
              <a:t> ≠ M</a:t>
            </a:r>
            <a:r>
              <a:rPr lang="en-US" baseline="-25000"/>
              <a:t>C</a:t>
            </a:r>
            <a:endParaRPr lang="en-US"/>
          </a:p>
        </p:txBody>
      </p:sp>
      <p:sp>
        <p:nvSpPr>
          <p:cNvPr id="38917" name="Text Box 10"/>
          <p:cNvSpPr txBox="1">
            <a:spLocks noChangeArrowheads="1"/>
          </p:cNvSpPr>
          <p:nvPr/>
        </p:nvSpPr>
        <p:spPr bwMode="auto">
          <a:xfrm>
            <a:off x="4953000" y="4267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M</a:t>
            </a:r>
            <a:r>
              <a:rPr lang="en-US" baseline="-25000"/>
              <a:t>A</a:t>
            </a:r>
            <a:r>
              <a:rPr lang="en-US"/>
              <a:t> ≠ M</a:t>
            </a:r>
            <a:r>
              <a:rPr lang="en-US" baseline="-25000"/>
              <a:t>B</a:t>
            </a:r>
            <a:r>
              <a:rPr lang="en-US"/>
              <a:t> = M</a:t>
            </a:r>
            <a:r>
              <a:rPr lang="en-US" baseline="-25000"/>
              <a:t>C</a:t>
            </a:r>
            <a:endParaRPr lang="en-US"/>
          </a:p>
        </p:txBody>
      </p:sp>
      <p:sp>
        <p:nvSpPr>
          <p:cNvPr id="38918" name="Text Box 15"/>
          <p:cNvSpPr txBox="1">
            <a:spLocks noChangeArrowheads="1"/>
          </p:cNvSpPr>
          <p:nvPr/>
        </p:nvSpPr>
        <p:spPr bwMode="auto">
          <a:xfrm>
            <a:off x="4953000" y="3733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M</a:t>
            </a:r>
            <a:r>
              <a:rPr lang="en-US" baseline="-25000"/>
              <a:t>A</a:t>
            </a:r>
            <a:r>
              <a:rPr lang="en-US"/>
              <a:t> = M</a:t>
            </a:r>
            <a:r>
              <a:rPr lang="en-US" baseline="-25000"/>
              <a:t>B</a:t>
            </a:r>
            <a:r>
              <a:rPr lang="en-US"/>
              <a:t> ≠ M</a:t>
            </a:r>
            <a:r>
              <a:rPr lang="en-US" baseline="-25000"/>
              <a:t>C</a:t>
            </a:r>
            <a:endParaRPr lang="en-US"/>
          </a:p>
        </p:txBody>
      </p:sp>
      <p:sp>
        <p:nvSpPr>
          <p:cNvPr id="38919" name="Text Box 20"/>
          <p:cNvSpPr txBox="1">
            <a:spLocks noChangeArrowheads="1"/>
          </p:cNvSpPr>
          <p:nvPr/>
        </p:nvSpPr>
        <p:spPr bwMode="auto">
          <a:xfrm>
            <a:off x="4953000" y="4876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M</a:t>
            </a:r>
            <a:r>
              <a:rPr lang="en-US" baseline="-25000"/>
              <a:t>A</a:t>
            </a:r>
            <a:r>
              <a:rPr lang="en-US"/>
              <a:t> = M</a:t>
            </a:r>
            <a:r>
              <a:rPr lang="en-US" baseline="-25000"/>
              <a:t>C</a:t>
            </a:r>
            <a:r>
              <a:rPr lang="en-US"/>
              <a:t> ≠ M</a:t>
            </a:r>
            <a:r>
              <a:rPr lang="en-US" baseline="-25000"/>
              <a:t>B</a:t>
            </a:r>
            <a:endParaRPr lang="en-US"/>
          </a:p>
        </p:txBody>
      </p:sp>
      <p:sp>
        <p:nvSpPr>
          <p:cNvPr id="398360" name="Text Box 24"/>
          <p:cNvSpPr txBox="1">
            <a:spLocks noChangeArrowheads="1"/>
          </p:cNvSpPr>
          <p:nvPr/>
        </p:nvSpPr>
        <p:spPr bwMode="auto">
          <a:xfrm>
            <a:off x="1676400" y="3657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Test 1: A ≠ B</a:t>
            </a:r>
          </a:p>
        </p:txBody>
      </p:sp>
      <p:sp>
        <p:nvSpPr>
          <p:cNvPr id="398361" name="Text Box 25"/>
          <p:cNvSpPr txBox="1">
            <a:spLocks noChangeArrowheads="1"/>
          </p:cNvSpPr>
          <p:nvPr/>
        </p:nvSpPr>
        <p:spPr bwMode="auto">
          <a:xfrm>
            <a:off x="1676400" y="4114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Test 2: A ≠ C</a:t>
            </a:r>
          </a:p>
        </p:txBody>
      </p:sp>
      <p:sp>
        <p:nvSpPr>
          <p:cNvPr id="398362" name="Text Box 26"/>
          <p:cNvSpPr txBox="1">
            <a:spLocks noChangeArrowheads="1"/>
          </p:cNvSpPr>
          <p:nvPr/>
        </p:nvSpPr>
        <p:spPr bwMode="auto">
          <a:xfrm>
            <a:off x="1676400" y="4572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Test 3: B = C</a:t>
            </a:r>
          </a:p>
        </p:txBody>
      </p:sp>
      <p:sp>
        <p:nvSpPr>
          <p:cNvPr id="398363" name="AutoShape 27"/>
          <p:cNvSpPr>
            <a:spLocks noChangeArrowheads="1"/>
          </p:cNvSpPr>
          <p:nvPr/>
        </p:nvSpPr>
        <p:spPr bwMode="auto">
          <a:xfrm>
            <a:off x="4800600" y="3810000"/>
            <a:ext cx="22860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2E23">
              <a:alpha val="50195"/>
            </a:srgbClr>
          </a:solidFill>
          <a:ln w="9525">
            <a:solidFill>
              <a:schemeClr val="tx1"/>
            </a:solidFill>
            <a:miter lim="800000"/>
            <a:headEnd/>
            <a:tailEnd/>
          </a:ln>
        </p:spPr>
        <p:txBody>
          <a:bodyPr wrap="none" anchor="ctr"/>
          <a:lstStyle/>
          <a:p>
            <a:endParaRPr lang="en-US"/>
          </a:p>
        </p:txBody>
      </p:sp>
      <p:sp>
        <p:nvSpPr>
          <p:cNvPr id="398364" name="AutoShape 28"/>
          <p:cNvSpPr>
            <a:spLocks noChangeArrowheads="1"/>
          </p:cNvSpPr>
          <p:nvPr/>
        </p:nvSpPr>
        <p:spPr bwMode="auto">
          <a:xfrm>
            <a:off x="4800600" y="4876800"/>
            <a:ext cx="22860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2E23">
              <a:alpha val="50195"/>
            </a:srgbClr>
          </a:solidFill>
          <a:ln w="9525">
            <a:solidFill>
              <a:schemeClr val="tx1"/>
            </a:solidFill>
            <a:miter lim="800000"/>
            <a:headEnd/>
            <a:tailEnd/>
          </a:ln>
        </p:spPr>
        <p:txBody>
          <a:bodyPr wrap="none" anchor="ctr"/>
          <a:lstStyle/>
          <a:p>
            <a:endParaRPr lang="en-US"/>
          </a:p>
        </p:txBody>
      </p:sp>
      <p:sp>
        <p:nvSpPr>
          <p:cNvPr id="398365" name="AutoShape 29"/>
          <p:cNvSpPr>
            <a:spLocks noChangeArrowheads="1"/>
          </p:cNvSpPr>
          <p:nvPr/>
        </p:nvSpPr>
        <p:spPr bwMode="auto">
          <a:xfrm>
            <a:off x="4724400" y="3124200"/>
            <a:ext cx="22860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2E23">
              <a:alpha val="50195"/>
            </a:srgbClr>
          </a:solidFill>
          <a:ln w="9525">
            <a:solidFill>
              <a:schemeClr val="tx1"/>
            </a:solidFill>
            <a:miter lim="800000"/>
            <a:headEnd/>
            <a:tailEnd/>
          </a:ln>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 calcmode="lin" valueType="num">
                                      <p:cBhvr additive="base">
                                        <p:cTn id="7" dur="500" fill="hold"/>
                                        <p:tgtEl>
                                          <p:spTgt spid="398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8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8339">
                                            <p:txEl>
                                              <p:pRg st="1" end="1"/>
                                            </p:txEl>
                                          </p:spTgt>
                                        </p:tgtEl>
                                        <p:attrNameLst>
                                          <p:attrName>style.visibility</p:attrName>
                                        </p:attrNameLst>
                                      </p:cBhvr>
                                      <p:to>
                                        <p:strVal val="visible"/>
                                      </p:to>
                                    </p:set>
                                    <p:anim calcmode="lin" valueType="num">
                                      <p:cBhvr additive="base">
                                        <p:cTn id="13" dur="500" fill="hold"/>
                                        <p:tgtEl>
                                          <p:spTgt spid="398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8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8360"/>
                                        </p:tgtEl>
                                        <p:attrNameLst>
                                          <p:attrName>style.visibility</p:attrName>
                                        </p:attrNameLst>
                                      </p:cBhvr>
                                      <p:to>
                                        <p:strVal val="visible"/>
                                      </p:to>
                                    </p:set>
                                    <p:anim calcmode="lin" valueType="num">
                                      <p:cBhvr additive="base">
                                        <p:cTn id="19" dur="500" fill="hold"/>
                                        <p:tgtEl>
                                          <p:spTgt spid="398360"/>
                                        </p:tgtEl>
                                        <p:attrNameLst>
                                          <p:attrName>ppt_x</p:attrName>
                                        </p:attrNameLst>
                                      </p:cBhvr>
                                      <p:tavLst>
                                        <p:tav tm="0">
                                          <p:val>
                                            <p:strVal val="0-#ppt_w/2"/>
                                          </p:val>
                                        </p:tav>
                                        <p:tav tm="100000">
                                          <p:val>
                                            <p:strVal val="#ppt_x"/>
                                          </p:val>
                                        </p:tav>
                                      </p:tavLst>
                                    </p:anim>
                                    <p:anim calcmode="lin" valueType="num">
                                      <p:cBhvr additive="base">
                                        <p:cTn id="20" dur="500" fill="hold"/>
                                        <p:tgtEl>
                                          <p:spTgt spid="3983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98363"/>
                                        </p:tgtEl>
                                        <p:attrNameLst>
                                          <p:attrName>style.visibility</p:attrName>
                                        </p:attrNameLst>
                                      </p:cBhvr>
                                      <p:to>
                                        <p:strVal val="visible"/>
                                      </p:to>
                                    </p:set>
                                    <p:anim calcmode="lin" valueType="num">
                                      <p:cBhvr additive="base">
                                        <p:cTn id="25" dur="500" fill="hold"/>
                                        <p:tgtEl>
                                          <p:spTgt spid="398363"/>
                                        </p:tgtEl>
                                        <p:attrNameLst>
                                          <p:attrName>ppt_x</p:attrName>
                                        </p:attrNameLst>
                                      </p:cBhvr>
                                      <p:tavLst>
                                        <p:tav tm="0">
                                          <p:val>
                                            <p:strVal val="1+#ppt_w/2"/>
                                          </p:val>
                                        </p:tav>
                                        <p:tav tm="100000">
                                          <p:val>
                                            <p:strVal val="#ppt_x"/>
                                          </p:val>
                                        </p:tav>
                                      </p:tavLst>
                                    </p:anim>
                                    <p:anim calcmode="lin" valueType="num">
                                      <p:cBhvr additive="base">
                                        <p:cTn id="26" dur="500" fill="hold"/>
                                        <p:tgtEl>
                                          <p:spTgt spid="39836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8361"/>
                                        </p:tgtEl>
                                        <p:attrNameLst>
                                          <p:attrName>style.visibility</p:attrName>
                                        </p:attrNameLst>
                                      </p:cBhvr>
                                      <p:to>
                                        <p:strVal val="visible"/>
                                      </p:to>
                                    </p:set>
                                    <p:anim calcmode="lin" valueType="num">
                                      <p:cBhvr additive="base">
                                        <p:cTn id="31" dur="500" fill="hold"/>
                                        <p:tgtEl>
                                          <p:spTgt spid="398361"/>
                                        </p:tgtEl>
                                        <p:attrNameLst>
                                          <p:attrName>ppt_x</p:attrName>
                                        </p:attrNameLst>
                                      </p:cBhvr>
                                      <p:tavLst>
                                        <p:tav tm="0">
                                          <p:val>
                                            <p:strVal val="0-#ppt_w/2"/>
                                          </p:val>
                                        </p:tav>
                                        <p:tav tm="100000">
                                          <p:val>
                                            <p:strVal val="#ppt_x"/>
                                          </p:val>
                                        </p:tav>
                                      </p:tavLst>
                                    </p:anim>
                                    <p:anim calcmode="lin" valueType="num">
                                      <p:cBhvr additive="base">
                                        <p:cTn id="32" dur="500" fill="hold"/>
                                        <p:tgtEl>
                                          <p:spTgt spid="39836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98364"/>
                                        </p:tgtEl>
                                        <p:attrNameLst>
                                          <p:attrName>style.visibility</p:attrName>
                                        </p:attrNameLst>
                                      </p:cBhvr>
                                      <p:to>
                                        <p:strVal val="visible"/>
                                      </p:to>
                                    </p:set>
                                    <p:anim calcmode="lin" valueType="num">
                                      <p:cBhvr additive="base">
                                        <p:cTn id="37" dur="500" fill="hold"/>
                                        <p:tgtEl>
                                          <p:spTgt spid="398364"/>
                                        </p:tgtEl>
                                        <p:attrNameLst>
                                          <p:attrName>ppt_x</p:attrName>
                                        </p:attrNameLst>
                                      </p:cBhvr>
                                      <p:tavLst>
                                        <p:tav tm="0">
                                          <p:val>
                                            <p:strVal val="1+#ppt_w/2"/>
                                          </p:val>
                                        </p:tav>
                                        <p:tav tm="100000">
                                          <p:val>
                                            <p:strVal val="#ppt_x"/>
                                          </p:val>
                                        </p:tav>
                                      </p:tavLst>
                                    </p:anim>
                                    <p:anim calcmode="lin" valueType="num">
                                      <p:cBhvr additive="base">
                                        <p:cTn id="38" dur="500" fill="hold"/>
                                        <p:tgtEl>
                                          <p:spTgt spid="39836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8362"/>
                                        </p:tgtEl>
                                        <p:attrNameLst>
                                          <p:attrName>style.visibility</p:attrName>
                                        </p:attrNameLst>
                                      </p:cBhvr>
                                      <p:to>
                                        <p:strVal val="visible"/>
                                      </p:to>
                                    </p:set>
                                    <p:anim calcmode="lin" valueType="num">
                                      <p:cBhvr additive="base">
                                        <p:cTn id="43" dur="500" fill="hold"/>
                                        <p:tgtEl>
                                          <p:spTgt spid="398362"/>
                                        </p:tgtEl>
                                        <p:attrNameLst>
                                          <p:attrName>ppt_x</p:attrName>
                                        </p:attrNameLst>
                                      </p:cBhvr>
                                      <p:tavLst>
                                        <p:tav tm="0">
                                          <p:val>
                                            <p:strVal val="0-#ppt_w/2"/>
                                          </p:val>
                                        </p:tav>
                                        <p:tav tm="100000">
                                          <p:val>
                                            <p:strVal val="#ppt_x"/>
                                          </p:val>
                                        </p:tav>
                                      </p:tavLst>
                                    </p:anim>
                                    <p:anim calcmode="lin" valueType="num">
                                      <p:cBhvr additive="base">
                                        <p:cTn id="44" dur="500" fill="hold"/>
                                        <p:tgtEl>
                                          <p:spTgt spid="39836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98365"/>
                                        </p:tgtEl>
                                        <p:attrNameLst>
                                          <p:attrName>style.visibility</p:attrName>
                                        </p:attrNameLst>
                                      </p:cBhvr>
                                      <p:to>
                                        <p:strVal val="visible"/>
                                      </p:to>
                                    </p:set>
                                    <p:anim calcmode="lin" valueType="num">
                                      <p:cBhvr additive="base">
                                        <p:cTn id="49" dur="500" fill="hold"/>
                                        <p:tgtEl>
                                          <p:spTgt spid="398365"/>
                                        </p:tgtEl>
                                        <p:attrNameLst>
                                          <p:attrName>ppt_x</p:attrName>
                                        </p:attrNameLst>
                                      </p:cBhvr>
                                      <p:tavLst>
                                        <p:tav tm="0">
                                          <p:val>
                                            <p:strVal val="1+#ppt_w/2"/>
                                          </p:val>
                                        </p:tav>
                                        <p:tav tm="100000">
                                          <p:val>
                                            <p:strVal val="#ppt_x"/>
                                          </p:val>
                                        </p:tav>
                                      </p:tavLst>
                                    </p:anim>
                                    <p:anim calcmode="lin" valueType="num">
                                      <p:cBhvr additive="base">
                                        <p:cTn id="50" dur="500" fill="hold"/>
                                        <p:tgtEl>
                                          <p:spTgt spid="398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bldLvl="3" autoUpdateAnimBg="0"/>
      <p:bldP spid="398360" grpId="0" autoUpdateAnimBg="0"/>
      <p:bldP spid="398361" grpId="0" autoUpdateAnimBg="0"/>
      <p:bldP spid="398362" grpId="0" autoUpdateAnimBg="0"/>
      <p:bldP spid="398363" grpId="0" animBg="1"/>
      <p:bldP spid="398364" grpId="0" animBg="1"/>
      <p:bldP spid="3983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New Topic: ANOVA</a:t>
            </a:r>
          </a:p>
        </p:txBody>
      </p:sp>
      <p:sp>
        <p:nvSpPr>
          <p:cNvPr id="5123" name="TextBox 2"/>
          <p:cNvSpPr txBox="1">
            <a:spLocks noChangeArrowheads="1"/>
          </p:cNvSpPr>
          <p:nvPr/>
        </p:nvSpPr>
        <p:spPr bwMode="auto">
          <a:xfrm>
            <a:off x="1905000" y="2286000"/>
            <a:ext cx="5713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a:t>We will start to move a bit more slowly now.</a:t>
            </a:r>
          </a:p>
          <a:p>
            <a:r>
              <a:rPr lang="en-US" dirty="0"/>
              <a:t>Homework (due </a:t>
            </a:r>
            <a:r>
              <a:rPr lang="en-US" dirty="0" smtClean="0"/>
              <a:t>Tuesday)</a:t>
            </a:r>
            <a:r>
              <a:rPr lang="en-US" dirty="0"/>
              <a:t>: </a:t>
            </a:r>
          </a:p>
          <a:p>
            <a:r>
              <a:rPr lang="en-US" dirty="0"/>
              <a:t>Chapter 12, Questions: 1, 2, 7, 8, 9, 10, 12</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Planned Comparisons</a:t>
            </a:r>
          </a:p>
        </p:txBody>
      </p:sp>
      <p:sp>
        <p:nvSpPr>
          <p:cNvPr id="39939" name="Rectangle 3"/>
          <p:cNvSpPr>
            <a:spLocks noGrp="1" noChangeArrowheads="1"/>
          </p:cNvSpPr>
          <p:nvPr>
            <p:ph idx="1"/>
          </p:nvPr>
        </p:nvSpPr>
        <p:spPr/>
        <p:txBody>
          <a:bodyPr/>
          <a:lstStyle/>
          <a:p>
            <a:r>
              <a:rPr lang="en-US" smtClean="0"/>
              <a:t>Simple comparisons</a:t>
            </a:r>
          </a:p>
          <a:p>
            <a:r>
              <a:rPr lang="en-US" smtClean="0"/>
              <a:t>Complex comparisons</a:t>
            </a:r>
          </a:p>
          <a:p>
            <a:r>
              <a:rPr lang="en-US" smtClean="0"/>
              <a:t>Bonferroni procedure</a:t>
            </a:r>
          </a:p>
          <a:p>
            <a:pPr lvl="1"/>
            <a:r>
              <a:rPr lang="en-US" smtClean="0"/>
              <a:t>Use more stringent significance level for each comparison</a:t>
            </a:r>
          </a:p>
        </p:txBody>
      </p:sp>
    </p:spTree>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Controversies and Limitations</a:t>
            </a:r>
          </a:p>
        </p:txBody>
      </p:sp>
      <p:sp>
        <p:nvSpPr>
          <p:cNvPr id="40963" name="Rectangle 3"/>
          <p:cNvSpPr>
            <a:spLocks noGrp="1" noChangeArrowheads="1"/>
          </p:cNvSpPr>
          <p:nvPr>
            <p:ph idx="1"/>
          </p:nvPr>
        </p:nvSpPr>
        <p:spPr/>
        <p:txBody>
          <a:bodyPr/>
          <a:lstStyle/>
          <a:p>
            <a:r>
              <a:rPr lang="en-US" smtClean="0"/>
              <a:t>Omnibus test versus planned comparisons</a:t>
            </a:r>
          </a:p>
          <a:p>
            <a:pPr lvl="1"/>
            <a:r>
              <a:rPr lang="en-US" smtClean="0"/>
              <a:t>Conduct specific planned comparisons to examine</a:t>
            </a:r>
          </a:p>
          <a:p>
            <a:pPr lvl="2"/>
            <a:r>
              <a:rPr lang="en-US" smtClean="0"/>
              <a:t>Theoretical questions</a:t>
            </a:r>
          </a:p>
          <a:p>
            <a:pPr lvl="2"/>
            <a:r>
              <a:rPr lang="en-US" smtClean="0"/>
              <a:t>Practical questions</a:t>
            </a:r>
          </a:p>
          <a:p>
            <a:pPr lvl="1"/>
            <a:r>
              <a:rPr lang="en-US" smtClean="0"/>
              <a:t>Controversial approach</a:t>
            </a:r>
          </a:p>
        </p:txBody>
      </p:sp>
    </p:spTree>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ANOVA in Research Articles</a:t>
            </a:r>
          </a:p>
        </p:txBody>
      </p:sp>
      <p:sp>
        <p:nvSpPr>
          <p:cNvPr id="41987" name="Rectangle 3"/>
          <p:cNvSpPr>
            <a:spLocks noGrp="1" noChangeArrowheads="1"/>
          </p:cNvSpPr>
          <p:nvPr>
            <p:ph idx="1"/>
          </p:nvPr>
        </p:nvSpPr>
        <p:spPr/>
        <p:txBody>
          <a:bodyPr/>
          <a:lstStyle/>
          <a:p>
            <a:r>
              <a:rPr lang="en-US" i="1" smtClean="0"/>
              <a:t>F</a:t>
            </a:r>
            <a:r>
              <a:rPr lang="en-US" smtClean="0"/>
              <a:t>(3, 67) = 5.81, </a:t>
            </a:r>
            <a:r>
              <a:rPr lang="en-US" i="1" smtClean="0"/>
              <a:t>p</a:t>
            </a:r>
            <a:r>
              <a:rPr lang="en-US" smtClean="0"/>
              <a:t> &lt; .01</a:t>
            </a:r>
          </a:p>
          <a:p>
            <a:r>
              <a:rPr lang="en-US" smtClean="0"/>
              <a:t>Means given in a table or in the text</a:t>
            </a:r>
          </a:p>
          <a:p>
            <a:r>
              <a:rPr lang="en-US" smtClean="0"/>
              <a:t>Follow-up analyses</a:t>
            </a:r>
          </a:p>
          <a:p>
            <a:pPr lvl="1"/>
            <a:r>
              <a:rPr lang="en-US" smtClean="0"/>
              <a:t>Planned comparisons</a:t>
            </a:r>
          </a:p>
          <a:p>
            <a:pPr lvl="2"/>
            <a:r>
              <a:rPr lang="en-US" smtClean="0"/>
              <a:t>Using </a:t>
            </a:r>
            <a:r>
              <a:rPr lang="en-US" i="1" smtClean="0"/>
              <a:t>t</a:t>
            </a:r>
            <a:r>
              <a:rPr lang="en-US" smtClean="0"/>
              <a:t> tests</a:t>
            </a:r>
          </a:p>
        </p:txBody>
      </p:sp>
    </p:spTree>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1 factor ANOVA</a:t>
            </a:r>
          </a:p>
        </p:txBody>
      </p:sp>
      <p:sp>
        <p:nvSpPr>
          <p:cNvPr id="399363" name="Rectangle 3"/>
          <p:cNvSpPr>
            <a:spLocks noGrp="1" noChangeArrowheads="1"/>
          </p:cNvSpPr>
          <p:nvPr>
            <p:ph idx="1"/>
          </p:nvPr>
        </p:nvSpPr>
        <p:spPr>
          <a:xfrm>
            <a:off x="1143000" y="1447800"/>
            <a:ext cx="7772400" cy="4800600"/>
          </a:xfrm>
        </p:spPr>
        <p:txBody>
          <a:bodyPr/>
          <a:lstStyle/>
          <a:p>
            <a:pPr>
              <a:lnSpc>
                <a:spcPct val="90000"/>
              </a:lnSpc>
            </a:pPr>
            <a:r>
              <a:rPr lang="en-US" sz="2400" smtClean="0"/>
              <a:t>Reporting your results</a:t>
            </a:r>
          </a:p>
          <a:p>
            <a:pPr lvl="1">
              <a:lnSpc>
                <a:spcPct val="90000"/>
              </a:lnSpc>
            </a:pPr>
            <a:r>
              <a:rPr lang="en-US" sz="2000" smtClean="0">
                <a:solidFill>
                  <a:srgbClr val="FF2E23"/>
                </a:solidFill>
              </a:rPr>
              <a:t>The observed difference</a:t>
            </a:r>
          </a:p>
          <a:p>
            <a:pPr lvl="1">
              <a:lnSpc>
                <a:spcPct val="90000"/>
              </a:lnSpc>
            </a:pPr>
            <a:r>
              <a:rPr lang="en-US" sz="2000" smtClean="0">
                <a:solidFill>
                  <a:schemeClr val="accent1"/>
                </a:solidFill>
              </a:rPr>
              <a:t>Kind of test</a:t>
            </a:r>
            <a:r>
              <a:rPr lang="en-US" sz="2000" smtClean="0"/>
              <a:t> </a:t>
            </a:r>
          </a:p>
          <a:p>
            <a:pPr lvl="1">
              <a:lnSpc>
                <a:spcPct val="90000"/>
              </a:lnSpc>
            </a:pPr>
            <a:r>
              <a:rPr lang="en-US" sz="2000" smtClean="0">
                <a:solidFill>
                  <a:srgbClr val="BA25EB"/>
                </a:solidFill>
              </a:rPr>
              <a:t>Computed F-ratio</a:t>
            </a:r>
            <a:endParaRPr lang="en-US" sz="2000" smtClean="0"/>
          </a:p>
          <a:p>
            <a:pPr lvl="1">
              <a:lnSpc>
                <a:spcPct val="90000"/>
              </a:lnSpc>
            </a:pPr>
            <a:r>
              <a:rPr lang="en-US" sz="2000" smtClean="0">
                <a:solidFill>
                  <a:srgbClr val="53E14E"/>
                </a:solidFill>
              </a:rPr>
              <a:t>Degrees of freedom for the test</a:t>
            </a:r>
            <a:endParaRPr lang="en-US" sz="2000" smtClean="0"/>
          </a:p>
          <a:p>
            <a:pPr lvl="1">
              <a:lnSpc>
                <a:spcPct val="90000"/>
              </a:lnSpc>
            </a:pPr>
            <a:r>
              <a:rPr lang="en-US" sz="2000" smtClean="0">
                <a:solidFill>
                  <a:srgbClr val="FFC011"/>
                </a:solidFill>
              </a:rPr>
              <a:t>The </a:t>
            </a:r>
            <a:r>
              <a:rPr lang="ja-JP" altLang="en-US" sz="2000" smtClean="0">
                <a:solidFill>
                  <a:srgbClr val="FFC011"/>
                </a:solidFill>
              </a:rPr>
              <a:t>“</a:t>
            </a:r>
            <a:r>
              <a:rPr lang="en-US" altLang="ja-JP" sz="2000" smtClean="0">
                <a:solidFill>
                  <a:srgbClr val="FFC011"/>
                </a:solidFill>
              </a:rPr>
              <a:t>p-value</a:t>
            </a:r>
            <a:r>
              <a:rPr lang="ja-JP" altLang="en-US" sz="2000" smtClean="0">
                <a:solidFill>
                  <a:srgbClr val="FFC011"/>
                </a:solidFill>
              </a:rPr>
              <a:t>”</a:t>
            </a:r>
            <a:r>
              <a:rPr lang="en-US" altLang="ja-JP" sz="2000" smtClean="0">
                <a:solidFill>
                  <a:srgbClr val="FFC011"/>
                </a:solidFill>
              </a:rPr>
              <a:t> of the test</a:t>
            </a:r>
          </a:p>
          <a:p>
            <a:pPr lvl="1">
              <a:lnSpc>
                <a:spcPct val="90000"/>
              </a:lnSpc>
            </a:pPr>
            <a:r>
              <a:rPr lang="en-US" sz="2000" smtClean="0">
                <a:solidFill>
                  <a:srgbClr val="B88147"/>
                </a:solidFill>
              </a:rPr>
              <a:t>Any post-hoc or planned comparison results</a:t>
            </a:r>
            <a:endParaRPr lang="en-US" sz="2000" smtClean="0"/>
          </a:p>
          <a:p>
            <a:pPr lvl="1">
              <a:lnSpc>
                <a:spcPct val="90000"/>
              </a:lnSpc>
            </a:pPr>
            <a:endParaRPr lang="en-US" sz="2000" smtClean="0"/>
          </a:p>
          <a:p>
            <a:pPr>
              <a:lnSpc>
                <a:spcPct val="90000"/>
              </a:lnSpc>
            </a:pPr>
            <a:r>
              <a:rPr lang="ja-JP" altLang="en-US" sz="2000" smtClean="0"/>
              <a:t>“</a:t>
            </a:r>
            <a:r>
              <a:rPr lang="en-US" altLang="ja-JP" sz="2000" smtClean="0"/>
              <a:t>The mean score of </a:t>
            </a:r>
            <a:r>
              <a:rPr lang="en-US" altLang="ja-JP" sz="2000" smtClean="0">
                <a:solidFill>
                  <a:srgbClr val="FF2E23"/>
                </a:solidFill>
              </a:rPr>
              <a:t>Group A was 12, Group B was 25, and Group C was 27</a:t>
            </a:r>
            <a:r>
              <a:rPr lang="en-US" altLang="ja-JP" sz="2000" smtClean="0"/>
              <a:t>.  A </a:t>
            </a:r>
            <a:r>
              <a:rPr lang="en-US" altLang="ja-JP" sz="2000" smtClean="0">
                <a:solidFill>
                  <a:schemeClr val="accent1"/>
                </a:solidFill>
              </a:rPr>
              <a:t>1-way ANOVA was conducted</a:t>
            </a:r>
            <a:r>
              <a:rPr lang="en-US" altLang="ja-JP" sz="2000" smtClean="0"/>
              <a:t> and the results yielded a significant difference, F(</a:t>
            </a:r>
            <a:r>
              <a:rPr lang="en-US" altLang="ja-JP" sz="2000" smtClean="0">
                <a:solidFill>
                  <a:srgbClr val="53E14E"/>
                </a:solidFill>
              </a:rPr>
              <a:t>2</a:t>
            </a:r>
            <a:r>
              <a:rPr lang="en-US" altLang="ja-JP" sz="2000" smtClean="0"/>
              <a:t>,</a:t>
            </a:r>
            <a:r>
              <a:rPr lang="en-US" altLang="ja-JP" sz="2000" smtClean="0">
                <a:solidFill>
                  <a:srgbClr val="53E14E"/>
                </a:solidFill>
              </a:rPr>
              <a:t>25</a:t>
            </a:r>
            <a:r>
              <a:rPr lang="en-US" altLang="ja-JP" sz="2000" smtClean="0"/>
              <a:t>) = </a:t>
            </a:r>
            <a:r>
              <a:rPr lang="en-US" altLang="ja-JP" sz="2000" smtClean="0">
                <a:solidFill>
                  <a:srgbClr val="BA25EB"/>
                </a:solidFill>
              </a:rPr>
              <a:t>5.67</a:t>
            </a:r>
            <a:r>
              <a:rPr lang="en-US" altLang="ja-JP" sz="2000" smtClean="0"/>
              <a:t>, </a:t>
            </a:r>
            <a:r>
              <a:rPr lang="en-US" altLang="ja-JP" sz="2000" smtClean="0">
                <a:solidFill>
                  <a:srgbClr val="FFC011"/>
                </a:solidFill>
              </a:rPr>
              <a:t>p &lt; 0.05</a:t>
            </a:r>
            <a:r>
              <a:rPr lang="en-US" altLang="ja-JP" sz="2000" smtClean="0"/>
              <a:t>.  </a:t>
            </a:r>
            <a:r>
              <a:rPr lang="en-US" altLang="ja-JP" sz="2000" smtClean="0">
                <a:solidFill>
                  <a:srgbClr val="B88147"/>
                </a:solidFill>
              </a:rPr>
              <a:t>Post hoc tests revealed that the differences between groups A and B and A and C were statistically reliable (respectively t(1) = 5.67, p &lt; 0.05 &amp; t(1) = 6.02, p &lt;0.05).  Groups B and C did not differ significantly from one another</a:t>
            </a:r>
            <a:r>
              <a:rPr lang="ja-JP" altLang="en-US" sz="2000" smtClean="0"/>
              <a:t>”</a:t>
            </a:r>
            <a:endParaRPr lang="en-US" sz="280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 calcmode="lin" valueType="num">
                                      <p:cBhvr additive="base">
                                        <p:cTn id="7" dur="500" fill="hold"/>
                                        <p:tgtEl>
                                          <p:spTgt spid="399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63">
                                            <p:txEl>
                                              <p:pRg st="1" end="1"/>
                                            </p:txEl>
                                          </p:spTgt>
                                        </p:tgtEl>
                                        <p:attrNameLst>
                                          <p:attrName>style.visibility</p:attrName>
                                        </p:attrNameLst>
                                      </p:cBhvr>
                                      <p:to>
                                        <p:strVal val="visible"/>
                                      </p:to>
                                    </p:set>
                                    <p:anim calcmode="lin" valueType="num">
                                      <p:cBhvr additive="base">
                                        <p:cTn id="13" dur="500" fill="hold"/>
                                        <p:tgtEl>
                                          <p:spTgt spid="399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63">
                                            <p:txEl>
                                              <p:pRg st="2" end="2"/>
                                            </p:txEl>
                                          </p:spTgt>
                                        </p:tgtEl>
                                        <p:attrNameLst>
                                          <p:attrName>style.visibility</p:attrName>
                                        </p:attrNameLst>
                                      </p:cBhvr>
                                      <p:to>
                                        <p:strVal val="visible"/>
                                      </p:to>
                                    </p:set>
                                    <p:anim calcmode="lin" valueType="num">
                                      <p:cBhvr additive="base">
                                        <p:cTn id="19" dur="500" fill="hold"/>
                                        <p:tgtEl>
                                          <p:spTgt spid="399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63">
                                            <p:txEl>
                                              <p:pRg st="3" end="3"/>
                                            </p:txEl>
                                          </p:spTgt>
                                        </p:tgtEl>
                                        <p:attrNameLst>
                                          <p:attrName>style.visibility</p:attrName>
                                        </p:attrNameLst>
                                      </p:cBhvr>
                                      <p:to>
                                        <p:strVal val="visible"/>
                                      </p:to>
                                    </p:set>
                                    <p:anim calcmode="lin" valueType="num">
                                      <p:cBhvr additive="base">
                                        <p:cTn id="25" dur="500" fill="hold"/>
                                        <p:tgtEl>
                                          <p:spTgt spid="399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63">
                                            <p:txEl>
                                              <p:pRg st="4" end="4"/>
                                            </p:txEl>
                                          </p:spTgt>
                                        </p:tgtEl>
                                        <p:attrNameLst>
                                          <p:attrName>style.visibility</p:attrName>
                                        </p:attrNameLst>
                                      </p:cBhvr>
                                      <p:to>
                                        <p:strVal val="visible"/>
                                      </p:to>
                                    </p:set>
                                    <p:anim calcmode="lin" valueType="num">
                                      <p:cBhvr additive="base">
                                        <p:cTn id="31" dur="500" fill="hold"/>
                                        <p:tgtEl>
                                          <p:spTgt spid="3993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9363">
                                            <p:txEl>
                                              <p:pRg st="5" end="5"/>
                                            </p:txEl>
                                          </p:spTgt>
                                        </p:tgtEl>
                                        <p:attrNameLst>
                                          <p:attrName>style.visibility</p:attrName>
                                        </p:attrNameLst>
                                      </p:cBhvr>
                                      <p:to>
                                        <p:strVal val="visible"/>
                                      </p:to>
                                    </p:set>
                                    <p:anim calcmode="lin" valueType="num">
                                      <p:cBhvr additive="base">
                                        <p:cTn id="37" dur="500" fill="hold"/>
                                        <p:tgtEl>
                                          <p:spTgt spid="3993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9363">
                                            <p:txEl>
                                              <p:pRg st="6" end="6"/>
                                            </p:txEl>
                                          </p:spTgt>
                                        </p:tgtEl>
                                        <p:attrNameLst>
                                          <p:attrName>style.visibility</p:attrName>
                                        </p:attrNameLst>
                                      </p:cBhvr>
                                      <p:to>
                                        <p:strVal val="visible"/>
                                      </p:to>
                                    </p:set>
                                    <p:anim calcmode="lin" valueType="num">
                                      <p:cBhvr additive="base">
                                        <p:cTn id="43" dur="500" fill="hold"/>
                                        <p:tgtEl>
                                          <p:spTgt spid="3993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9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9363">
                                            <p:txEl>
                                              <p:pRg st="8" end="8"/>
                                            </p:txEl>
                                          </p:spTgt>
                                        </p:tgtEl>
                                        <p:attrNameLst>
                                          <p:attrName>style.visibility</p:attrName>
                                        </p:attrNameLst>
                                      </p:cBhvr>
                                      <p:to>
                                        <p:strVal val="visible"/>
                                      </p:to>
                                    </p:set>
                                    <p:anim calcmode="lin" valueType="num">
                                      <p:cBhvr additive="base">
                                        <p:cTn id="49" dur="500" fill="hold"/>
                                        <p:tgtEl>
                                          <p:spTgt spid="39936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936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bldLvl="4"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1447800" y="381000"/>
            <a:ext cx="7315200" cy="533400"/>
          </a:xfrm>
        </p:spPr>
        <p:txBody>
          <a:bodyPr rtlCol="0">
            <a:normAutofit fontScale="90000"/>
          </a:bodyPr>
          <a:lstStyle/>
          <a:p>
            <a:pPr fontAlgn="auto">
              <a:spcAft>
                <a:spcPts val="0"/>
              </a:spcAft>
              <a:defRPr/>
            </a:pPr>
            <a:r>
              <a:rPr lang="en-US" sz="3200" smtClean="0">
                <a:effectLst>
                  <a:outerShdw blurRad="38100" dist="38100" dir="2700000" algn="tl">
                    <a:srgbClr val="C0C0C0"/>
                  </a:outerShdw>
                </a:effectLst>
              </a:rPr>
              <a:t>The structural model and ANOVA</a:t>
            </a:r>
          </a:p>
        </p:txBody>
      </p:sp>
      <p:sp>
        <p:nvSpPr>
          <p:cNvPr id="44035" name="Rectangle 3"/>
          <p:cNvSpPr>
            <a:spLocks noGrp="1" noChangeArrowheads="1"/>
          </p:cNvSpPr>
          <p:nvPr>
            <p:ph idx="1"/>
          </p:nvPr>
        </p:nvSpPr>
        <p:spPr>
          <a:xfrm>
            <a:off x="685800" y="1371600"/>
            <a:ext cx="7848600" cy="685800"/>
          </a:xfrm>
        </p:spPr>
        <p:txBody>
          <a:bodyPr/>
          <a:lstStyle/>
          <a:p>
            <a:r>
              <a:rPr lang="en-US" sz="2800" smtClean="0"/>
              <a:t>The structural model is all about deviations</a:t>
            </a:r>
          </a:p>
        </p:txBody>
      </p:sp>
      <p:sp>
        <p:nvSpPr>
          <p:cNvPr id="401412" name="Rectangle 4"/>
          <p:cNvSpPr>
            <a:spLocks noChangeArrowheads="1"/>
          </p:cNvSpPr>
          <p:nvPr/>
        </p:nvSpPr>
        <p:spPr bwMode="auto">
          <a:xfrm>
            <a:off x="990600" y="3124200"/>
            <a:ext cx="7543800" cy="3429000"/>
          </a:xfrm>
          <a:prstGeom prst="rect">
            <a:avLst/>
          </a:prstGeom>
          <a:solidFill>
            <a:schemeClr val="accent1"/>
          </a:solidFill>
          <a:ln w="9525">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pitchFamily="27" charset="0"/>
              <a:ea typeface="+mn-ea"/>
            </a:endParaRPr>
          </a:p>
        </p:txBody>
      </p:sp>
      <p:sp>
        <p:nvSpPr>
          <p:cNvPr id="44037" name="Rectangle 5"/>
          <p:cNvSpPr>
            <a:spLocks noChangeArrowheads="1"/>
          </p:cNvSpPr>
          <p:nvPr/>
        </p:nvSpPr>
        <p:spPr bwMode="auto">
          <a:xfrm>
            <a:off x="1219200" y="3200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US"/>
              <a:t>Score</a:t>
            </a:r>
          </a:p>
          <a:p>
            <a:pPr marL="342900" indent="-342900" algn="ctr" eaLnBrk="1" hangingPunct="1">
              <a:spcBef>
                <a:spcPct val="20000"/>
              </a:spcBef>
            </a:pPr>
            <a:r>
              <a:rPr lang="en-US"/>
              <a:t> (X)</a:t>
            </a:r>
          </a:p>
        </p:txBody>
      </p:sp>
      <p:sp>
        <p:nvSpPr>
          <p:cNvPr id="44038" name="Rectangle 6"/>
          <p:cNvSpPr>
            <a:spLocks noChangeArrowheads="1"/>
          </p:cNvSpPr>
          <p:nvPr/>
        </p:nvSpPr>
        <p:spPr bwMode="auto">
          <a:xfrm>
            <a:off x="3657600" y="3200400"/>
            <a:ext cx="198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US"/>
              <a:t>Group mean</a:t>
            </a:r>
          </a:p>
          <a:p>
            <a:pPr marL="342900" indent="-342900" algn="ctr" eaLnBrk="1" hangingPunct="1">
              <a:spcBef>
                <a:spcPct val="20000"/>
              </a:spcBef>
            </a:pPr>
            <a:r>
              <a:rPr lang="en-US"/>
              <a:t> (M)</a:t>
            </a:r>
          </a:p>
        </p:txBody>
      </p:sp>
      <p:sp>
        <p:nvSpPr>
          <p:cNvPr id="44039" name="Rectangle 7"/>
          <p:cNvSpPr>
            <a:spLocks noChangeArrowheads="1"/>
          </p:cNvSpPr>
          <p:nvPr/>
        </p:nvSpPr>
        <p:spPr bwMode="auto">
          <a:xfrm>
            <a:off x="6553200" y="3200400"/>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US"/>
              <a:t>Grand  mean</a:t>
            </a:r>
          </a:p>
          <a:p>
            <a:pPr marL="342900" indent="-342900" algn="ctr" eaLnBrk="1" hangingPunct="1">
              <a:spcBef>
                <a:spcPct val="20000"/>
              </a:spcBef>
            </a:pPr>
            <a:r>
              <a:rPr lang="en-US"/>
              <a:t> (GM)</a:t>
            </a:r>
          </a:p>
        </p:txBody>
      </p:sp>
      <p:sp>
        <p:nvSpPr>
          <p:cNvPr id="44040" name="Line 8"/>
          <p:cNvSpPr>
            <a:spLocks noChangeShapeType="1"/>
          </p:cNvSpPr>
          <p:nvPr/>
        </p:nvSpPr>
        <p:spPr bwMode="auto">
          <a:xfrm>
            <a:off x="1981200" y="4114800"/>
            <a:ext cx="0" cy="22860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1" name="Line 9"/>
          <p:cNvSpPr>
            <a:spLocks noChangeShapeType="1"/>
          </p:cNvSpPr>
          <p:nvPr/>
        </p:nvSpPr>
        <p:spPr bwMode="auto">
          <a:xfrm>
            <a:off x="4648200" y="4114800"/>
            <a:ext cx="0" cy="16764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2" name="Line 10"/>
          <p:cNvSpPr>
            <a:spLocks noChangeShapeType="1"/>
          </p:cNvSpPr>
          <p:nvPr/>
        </p:nvSpPr>
        <p:spPr bwMode="auto">
          <a:xfrm>
            <a:off x="7620000" y="4114800"/>
            <a:ext cx="0" cy="22860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4043" name="Group 30"/>
          <p:cNvGrpSpPr>
            <a:grpSpLocks/>
          </p:cNvGrpSpPr>
          <p:nvPr/>
        </p:nvGrpSpPr>
        <p:grpSpPr bwMode="auto">
          <a:xfrm>
            <a:off x="1981200" y="4267200"/>
            <a:ext cx="2590800" cy="1143000"/>
            <a:chOff x="1248" y="2688"/>
            <a:chExt cx="1632" cy="720"/>
          </a:xfrm>
        </p:grpSpPr>
        <p:sp>
          <p:nvSpPr>
            <p:cNvPr id="44059" name="AutoShape 14"/>
            <p:cNvSpPr>
              <a:spLocks noChangeArrowheads="1"/>
            </p:cNvSpPr>
            <p:nvPr/>
          </p:nvSpPr>
          <p:spPr bwMode="auto">
            <a:xfrm>
              <a:off x="1488" y="2688"/>
              <a:ext cx="1200" cy="720"/>
            </a:xfrm>
            <a:prstGeom prst="roundRect">
              <a:avLst>
                <a:gd name="adj" fmla="val 16667"/>
              </a:avLst>
            </a:prstGeom>
            <a:solidFill>
              <a:srgbClr val="FF99CC"/>
            </a:solidFill>
            <a:ln w="9525">
              <a:solidFill>
                <a:schemeClr val="tx1"/>
              </a:solidFill>
              <a:round/>
              <a:headEnd/>
              <a:tailEnd/>
            </a:ln>
          </p:spPr>
          <p:txBody>
            <a:bodyPr wrap="none" anchor="ctr"/>
            <a:lstStyle/>
            <a:p>
              <a:pPr algn="ctr" eaLnBrk="1" hangingPunct="1">
                <a:spcBef>
                  <a:spcPct val="20000"/>
                </a:spcBef>
              </a:pPr>
              <a:r>
                <a:rPr lang="en-US" sz="1800"/>
                <a:t>Score</a:t>
              </a:r>
              <a:r>
                <a:rPr lang="ja-JP" altLang="en-US" sz="1800"/>
                <a:t>’</a:t>
              </a:r>
              <a:r>
                <a:rPr lang="en-US" altLang="ja-JP" sz="1800"/>
                <a:t>s deviation</a:t>
              </a:r>
            </a:p>
            <a:p>
              <a:pPr algn="ctr" eaLnBrk="1" hangingPunct="1">
                <a:spcBef>
                  <a:spcPct val="20000"/>
                </a:spcBef>
              </a:pPr>
              <a:r>
                <a:rPr lang="en-US" sz="1800"/>
                <a:t> from group mean</a:t>
              </a:r>
            </a:p>
            <a:p>
              <a:pPr algn="ctr" eaLnBrk="1" hangingPunct="1">
                <a:spcBef>
                  <a:spcPct val="20000"/>
                </a:spcBef>
              </a:pPr>
              <a:r>
                <a:rPr lang="en-US" sz="1800"/>
                <a:t> (X-M)</a:t>
              </a:r>
            </a:p>
          </p:txBody>
        </p:sp>
        <p:cxnSp>
          <p:nvCxnSpPr>
            <p:cNvPr id="44060" name="AutoShape 18"/>
            <p:cNvCxnSpPr>
              <a:cxnSpLocks noChangeShapeType="1"/>
              <a:stCxn id="44059" idx="1"/>
              <a:endCxn id="44046" idx="6"/>
            </p:cNvCxnSpPr>
            <p:nvPr/>
          </p:nvCxnSpPr>
          <p:spPr bwMode="auto">
            <a:xfrm flipH="1" flipV="1">
              <a:off x="1248" y="3044"/>
              <a:ext cx="240" cy="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061" name="AutoShape 19"/>
            <p:cNvCxnSpPr>
              <a:cxnSpLocks noChangeShapeType="1"/>
              <a:stCxn id="44059" idx="3"/>
              <a:endCxn id="44047" idx="2"/>
            </p:cNvCxnSpPr>
            <p:nvPr/>
          </p:nvCxnSpPr>
          <p:spPr bwMode="auto">
            <a:xfrm flipV="1">
              <a:off x="2688" y="3044"/>
              <a:ext cx="192" cy="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44044" name="Group 31"/>
          <p:cNvGrpSpPr>
            <a:grpSpLocks/>
          </p:cNvGrpSpPr>
          <p:nvPr/>
        </p:nvGrpSpPr>
        <p:grpSpPr bwMode="auto">
          <a:xfrm>
            <a:off x="4724400" y="4159250"/>
            <a:ext cx="2879725" cy="1371600"/>
            <a:chOff x="2976" y="2620"/>
            <a:chExt cx="1814" cy="864"/>
          </a:xfrm>
        </p:grpSpPr>
        <p:sp>
          <p:nvSpPr>
            <p:cNvPr id="44056" name="AutoShape 15"/>
            <p:cNvSpPr>
              <a:spLocks noChangeArrowheads="1"/>
            </p:cNvSpPr>
            <p:nvPr/>
          </p:nvSpPr>
          <p:spPr bwMode="auto">
            <a:xfrm>
              <a:off x="3264" y="2620"/>
              <a:ext cx="1200" cy="864"/>
            </a:xfrm>
            <a:prstGeom prst="roundRect">
              <a:avLst>
                <a:gd name="adj" fmla="val 16667"/>
              </a:avLst>
            </a:prstGeom>
            <a:solidFill>
              <a:srgbClr val="00CCFF"/>
            </a:solidFill>
            <a:ln w="9525">
              <a:solidFill>
                <a:schemeClr val="tx1"/>
              </a:solidFill>
              <a:round/>
              <a:headEnd/>
              <a:tailEnd/>
            </a:ln>
          </p:spPr>
          <p:txBody>
            <a:bodyPr wrap="none" anchor="ctr"/>
            <a:lstStyle/>
            <a:p>
              <a:pPr algn="ctr" eaLnBrk="1" hangingPunct="1">
                <a:spcBef>
                  <a:spcPct val="20000"/>
                </a:spcBef>
              </a:pPr>
              <a:r>
                <a:rPr lang="en-US" sz="1800"/>
                <a:t>Group</a:t>
              </a:r>
              <a:r>
                <a:rPr lang="ja-JP" altLang="en-US" sz="1800"/>
                <a:t>’</a:t>
              </a:r>
              <a:r>
                <a:rPr lang="en-US" altLang="ja-JP" sz="1800"/>
                <a:t>s mean</a:t>
              </a:r>
              <a:r>
                <a:rPr lang="ja-JP" altLang="en-US" sz="1800"/>
                <a:t>’</a:t>
              </a:r>
              <a:r>
                <a:rPr lang="en-US" altLang="ja-JP" sz="1800"/>
                <a:t>s</a:t>
              </a:r>
            </a:p>
            <a:p>
              <a:pPr algn="ctr" eaLnBrk="1" hangingPunct="1">
                <a:spcBef>
                  <a:spcPct val="20000"/>
                </a:spcBef>
              </a:pPr>
              <a:r>
                <a:rPr lang="en-US" sz="1800"/>
                <a:t> deviation from</a:t>
              </a:r>
            </a:p>
            <a:p>
              <a:pPr algn="ctr" eaLnBrk="1" hangingPunct="1">
                <a:spcBef>
                  <a:spcPct val="20000"/>
                </a:spcBef>
              </a:pPr>
              <a:r>
                <a:rPr lang="en-US" sz="1800"/>
                <a:t> grand mean</a:t>
              </a:r>
            </a:p>
            <a:p>
              <a:pPr algn="ctr" eaLnBrk="1" hangingPunct="1">
                <a:spcBef>
                  <a:spcPct val="20000"/>
                </a:spcBef>
              </a:pPr>
              <a:r>
                <a:rPr lang="en-US" sz="1800"/>
                <a:t> (M-GM)</a:t>
              </a:r>
            </a:p>
          </p:txBody>
        </p:sp>
        <p:cxnSp>
          <p:nvCxnSpPr>
            <p:cNvPr id="44057" name="AutoShape 20"/>
            <p:cNvCxnSpPr>
              <a:cxnSpLocks noChangeShapeType="1"/>
              <a:stCxn id="44056" idx="1"/>
              <a:endCxn id="44047" idx="6"/>
            </p:cNvCxnSpPr>
            <p:nvPr/>
          </p:nvCxnSpPr>
          <p:spPr bwMode="auto">
            <a:xfrm flipH="1" flipV="1">
              <a:off x="2976" y="3044"/>
              <a:ext cx="288" cy="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058" name="AutoShape 21"/>
            <p:cNvCxnSpPr>
              <a:cxnSpLocks noChangeShapeType="1"/>
              <a:stCxn id="44056" idx="3"/>
              <a:endCxn id="44048" idx="2"/>
            </p:cNvCxnSpPr>
            <p:nvPr/>
          </p:nvCxnSpPr>
          <p:spPr bwMode="auto">
            <a:xfrm>
              <a:off x="4464" y="3052"/>
              <a:ext cx="326"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44045" name="Group 32"/>
          <p:cNvGrpSpPr>
            <a:grpSpLocks/>
          </p:cNvGrpSpPr>
          <p:nvPr/>
        </p:nvGrpSpPr>
        <p:grpSpPr bwMode="auto">
          <a:xfrm>
            <a:off x="1981200" y="5867400"/>
            <a:ext cx="5562600" cy="609600"/>
            <a:chOff x="1248" y="3696"/>
            <a:chExt cx="3504" cy="384"/>
          </a:xfrm>
        </p:grpSpPr>
        <p:sp>
          <p:nvSpPr>
            <p:cNvPr id="44053" name="AutoShape 16"/>
            <p:cNvSpPr>
              <a:spLocks noChangeArrowheads="1"/>
            </p:cNvSpPr>
            <p:nvPr/>
          </p:nvSpPr>
          <p:spPr bwMode="auto">
            <a:xfrm>
              <a:off x="1776" y="3696"/>
              <a:ext cx="2304" cy="384"/>
            </a:xfrm>
            <a:prstGeom prst="roundRect">
              <a:avLst>
                <a:gd name="adj" fmla="val 16667"/>
              </a:avLst>
            </a:prstGeom>
            <a:solidFill>
              <a:srgbClr val="CCFFCC"/>
            </a:solidFill>
            <a:ln w="9525">
              <a:solidFill>
                <a:schemeClr val="tx1"/>
              </a:solidFill>
              <a:round/>
              <a:headEnd/>
              <a:tailEnd/>
            </a:ln>
          </p:spPr>
          <p:txBody>
            <a:bodyPr wrap="none" anchor="ctr"/>
            <a:lstStyle/>
            <a:p>
              <a:pPr algn="ctr" eaLnBrk="1" hangingPunct="1">
                <a:spcBef>
                  <a:spcPct val="20000"/>
                </a:spcBef>
              </a:pPr>
              <a:r>
                <a:rPr lang="en-US" sz="1800"/>
                <a:t>Score</a:t>
              </a:r>
              <a:r>
                <a:rPr lang="ja-JP" altLang="en-US" sz="1800"/>
                <a:t>’</a:t>
              </a:r>
              <a:r>
                <a:rPr lang="en-US" altLang="ja-JP" sz="1800"/>
                <a:t>s deviation from grand mean</a:t>
              </a:r>
            </a:p>
            <a:p>
              <a:pPr algn="ctr" eaLnBrk="1" hangingPunct="1">
                <a:spcBef>
                  <a:spcPct val="20000"/>
                </a:spcBef>
              </a:pPr>
              <a:r>
                <a:rPr lang="en-US" sz="1800"/>
                <a:t> (X-GM)</a:t>
              </a:r>
              <a:endParaRPr lang="en-US"/>
            </a:p>
          </p:txBody>
        </p:sp>
        <p:cxnSp>
          <p:nvCxnSpPr>
            <p:cNvPr id="44054" name="AutoShape 22"/>
            <p:cNvCxnSpPr>
              <a:cxnSpLocks noChangeShapeType="1"/>
              <a:stCxn id="44053" idx="3"/>
              <a:endCxn id="44049" idx="2"/>
            </p:cNvCxnSpPr>
            <p:nvPr/>
          </p:nvCxnSpPr>
          <p:spPr bwMode="auto">
            <a:xfrm>
              <a:off x="4080" y="3888"/>
              <a:ext cx="67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055" name="AutoShape 23"/>
            <p:cNvCxnSpPr>
              <a:cxnSpLocks noChangeShapeType="1"/>
              <a:stCxn id="44053" idx="1"/>
              <a:endCxn id="44050" idx="6"/>
            </p:cNvCxnSpPr>
            <p:nvPr/>
          </p:nvCxnSpPr>
          <p:spPr bwMode="auto">
            <a:xfrm flipH="1">
              <a:off x="1248" y="3888"/>
              <a:ext cx="52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44046" name="Oval 25"/>
          <p:cNvSpPr>
            <a:spLocks noChangeArrowheads="1"/>
          </p:cNvSpPr>
          <p:nvPr/>
        </p:nvSpPr>
        <p:spPr bwMode="auto">
          <a:xfrm>
            <a:off x="1828800" y="4756150"/>
            <a:ext cx="152400" cy="152400"/>
          </a:xfrm>
          <a:prstGeom prst="ellipse">
            <a:avLst/>
          </a:prstGeom>
          <a:solidFill>
            <a:schemeClr val="accent1">
              <a:alpha val="0"/>
            </a:schemeClr>
          </a:solidFill>
          <a:ln w="9525">
            <a:solidFill>
              <a:schemeClr val="tx1">
                <a:alpha val="0"/>
              </a:schemeClr>
            </a:solidFill>
            <a:round/>
            <a:headEnd/>
            <a:tailEnd/>
          </a:ln>
        </p:spPr>
        <p:txBody>
          <a:bodyPr wrap="none" anchor="ctr"/>
          <a:lstStyle/>
          <a:p>
            <a:endParaRPr lang="en-US"/>
          </a:p>
        </p:txBody>
      </p:sp>
      <p:sp>
        <p:nvSpPr>
          <p:cNvPr id="44047" name="Oval 26"/>
          <p:cNvSpPr>
            <a:spLocks noChangeArrowheads="1"/>
          </p:cNvSpPr>
          <p:nvPr/>
        </p:nvSpPr>
        <p:spPr bwMode="auto">
          <a:xfrm>
            <a:off x="4572000" y="4756150"/>
            <a:ext cx="152400" cy="152400"/>
          </a:xfrm>
          <a:prstGeom prst="ellipse">
            <a:avLst/>
          </a:prstGeom>
          <a:solidFill>
            <a:schemeClr val="accent1">
              <a:alpha val="0"/>
            </a:schemeClr>
          </a:solidFill>
          <a:ln w="9525">
            <a:solidFill>
              <a:schemeClr val="tx1">
                <a:alpha val="0"/>
              </a:schemeClr>
            </a:solidFill>
            <a:round/>
            <a:headEnd/>
            <a:tailEnd/>
          </a:ln>
        </p:spPr>
        <p:txBody>
          <a:bodyPr wrap="none" anchor="ctr"/>
          <a:lstStyle/>
          <a:p>
            <a:endParaRPr lang="en-US"/>
          </a:p>
        </p:txBody>
      </p:sp>
      <p:sp>
        <p:nvSpPr>
          <p:cNvPr id="44048" name="Oval 27"/>
          <p:cNvSpPr>
            <a:spLocks noChangeArrowheads="1"/>
          </p:cNvSpPr>
          <p:nvPr/>
        </p:nvSpPr>
        <p:spPr bwMode="auto">
          <a:xfrm>
            <a:off x="7604125" y="4768850"/>
            <a:ext cx="152400" cy="152400"/>
          </a:xfrm>
          <a:prstGeom prst="ellipse">
            <a:avLst/>
          </a:prstGeom>
          <a:solidFill>
            <a:schemeClr val="accent1">
              <a:alpha val="0"/>
            </a:schemeClr>
          </a:solidFill>
          <a:ln w="9525">
            <a:solidFill>
              <a:schemeClr val="tx1">
                <a:alpha val="0"/>
              </a:schemeClr>
            </a:solidFill>
            <a:round/>
            <a:headEnd/>
            <a:tailEnd/>
          </a:ln>
        </p:spPr>
        <p:txBody>
          <a:bodyPr wrap="none" anchor="ctr"/>
          <a:lstStyle/>
          <a:p>
            <a:endParaRPr lang="en-US"/>
          </a:p>
        </p:txBody>
      </p:sp>
      <p:sp>
        <p:nvSpPr>
          <p:cNvPr id="44049" name="Oval 28"/>
          <p:cNvSpPr>
            <a:spLocks noChangeArrowheads="1"/>
          </p:cNvSpPr>
          <p:nvPr/>
        </p:nvSpPr>
        <p:spPr bwMode="auto">
          <a:xfrm>
            <a:off x="7543800" y="6096000"/>
            <a:ext cx="152400" cy="152400"/>
          </a:xfrm>
          <a:prstGeom prst="ellipse">
            <a:avLst/>
          </a:prstGeom>
          <a:solidFill>
            <a:schemeClr val="accent1">
              <a:alpha val="0"/>
            </a:schemeClr>
          </a:solidFill>
          <a:ln w="9525">
            <a:solidFill>
              <a:schemeClr val="tx1">
                <a:alpha val="0"/>
              </a:schemeClr>
            </a:solidFill>
            <a:round/>
            <a:headEnd/>
            <a:tailEnd/>
          </a:ln>
        </p:spPr>
        <p:txBody>
          <a:bodyPr wrap="none" anchor="ctr"/>
          <a:lstStyle/>
          <a:p>
            <a:endParaRPr lang="en-US"/>
          </a:p>
        </p:txBody>
      </p:sp>
      <p:sp>
        <p:nvSpPr>
          <p:cNvPr id="44050" name="Oval 29"/>
          <p:cNvSpPr>
            <a:spLocks noChangeArrowheads="1"/>
          </p:cNvSpPr>
          <p:nvPr/>
        </p:nvSpPr>
        <p:spPr bwMode="auto">
          <a:xfrm>
            <a:off x="1828800" y="6096000"/>
            <a:ext cx="152400" cy="152400"/>
          </a:xfrm>
          <a:prstGeom prst="ellipse">
            <a:avLst/>
          </a:prstGeom>
          <a:solidFill>
            <a:schemeClr val="accent1">
              <a:alpha val="0"/>
            </a:schemeClr>
          </a:solidFill>
          <a:ln w="9525">
            <a:solidFill>
              <a:schemeClr val="tx1">
                <a:alpha val="0"/>
              </a:schemeClr>
            </a:solidFill>
            <a:round/>
            <a:headEnd/>
            <a:tailEnd/>
          </a:ln>
        </p:spPr>
        <p:txBody>
          <a:bodyPr wrap="none" anchor="ctr"/>
          <a:lstStyle/>
          <a:p>
            <a:endParaRPr lang="en-US"/>
          </a:p>
        </p:txBody>
      </p:sp>
      <p:graphicFrame>
        <p:nvGraphicFramePr>
          <p:cNvPr id="44051" name="Object 2"/>
          <p:cNvGraphicFramePr>
            <a:graphicFrameLocks noChangeAspect="1"/>
          </p:cNvGraphicFramePr>
          <p:nvPr/>
        </p:nvGraphicFramePr>
        <p:xfrm>
          <a:off x="2279650" y="1752600"/>
          <a:ext cx="4425950" cy="584200"/>
        </p:xfrm>
        <a:graphic>
          <a:graphicData uri="http://schemas.openxmlformats.org/presentationml/2006/ole">
            <mc:AlternateContent xmlns:mc="http://schemas.openxmlformats.org/markup-compatibility/2006">
              <mc:Choice xmlns:v="urn:schemas-microsoft-com:vml" Requires="v">
                <p:oleObj spid="_x0000_s44098" name="Equation" r:id="rId4" imgW="1536700" imgH="203200" progId="Equation.DSMT4">
                  <p:embed/>
                </p:oleObj>
              </mc:Choice>
              <mc:Fallback>
                <p:oleObj name="Equation" r:id="rId4" imgW="1536700" imgH="203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1752600"/>
                        <a:ext cx="4425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52" name="Object 3"/>
          <p:cNvGraphicFramePr>
            <a:graphicFrameLocks noChangeAspect="1"/>
          </p:cNvGraphicFramePr>
          <p:nvPr/>
        </p:nvGraphicFramePr>
        <p:xfrm>
          <a:off x="1371600" y="2374900"/>
          <a:ext cx="6400800" cy="649288"/>
        </p:xfrm>
        <a:graphic>
          <a:graphicData uri="http://schemas.openxmlformats.org/presentationml/2006/ole">
            <mc:AlternateContent xmlns:mc="http://schemas.openxmlformats.org/markup-compatibility/2006">
              <mc:Choice xmlns:v="urn:schemas-microsoft-com:vml" Requires="v">
                <p:oleObj spid="_x0000_s44099" name="Equation" r:id="rId6" imgW="2870200" imgH="292100" progId="Equation.DSMT4">
                  <p:embed/>
                </p:oleObj>
              </mc:Choice>
              <mc:Fallback>
                <p:oleObj name="Equation" r:id="rId6" imgW="2870200" imgH="2921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374900"/>
                        <a:ext cx="64008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rtlCol="0">
            <a:normAutofit/>
          </a:bodyPr>
          <a:lstStyle/>
          <a:p>
            <a:pPr fontAlgn="auto">
              <a:spcAft>
                <a:spcPts val="0"/>
              </a:spcAft>
              <a:defRPr/>
            </a:pPr>
            <a:r>
              <a:rPr lang="en-US" sz="3200" dirty="0">
                <a:effectLst>
                  <a:outerShdw blurRad="38100" dist="38100" dir="2700000" algn="tl">
                    <a:srgbClr val="DDDDDD"/>
                  </a:outerShdw>
                </a:effectLst>
                <a:ea typeface="ＭＳ Ｐゴシック" charset="0"/>
                <a:cs typeface="ＭＳ Ｐゴシック" charset="0"/>
              </a:rPr>
              <a:t>Outline (for </a:t>
            </a:r>
            <a:r>
              <a:rPr lang="en-US" sz="3200" dirty="0" smtClean="0">
                <a:effectLst>
                  <a:outerShdw blurRad="38100" dist="38100" dir="2700000" algn="tl">
                    <a:srgbClr val="DDDDDD"/>
                  </a:outerShdw>
                </a:effectLst>
                <a:ea typeface="ＭＳ Ｐゴシック" charset="0"/>
                <a:cs typeface="ＭＳ Ｐゴシック" charset="0"/>
              </a:rPr>
              <a:t>next two classes)</a:t>
            </a:r>
            <a:endParaRPr lang="en-US" dirty="0">
              <a:effectLst>
                <a:outerShdw blurRad="38100" dist="38100" dir="2700000" algn="tl">
                  <a:srgbClr val="DDDDDD"/>
                </a:outerShdw>
              </a:effectLst>
              <a:ea typeface="ＭＳ Ｐゴシック" charset="0"/>
              <a:cs typeface="ＭＳ Ｐゴシック" charset="0"/>
            </a:endParaRPr>
          </a:p>
        </p:txBody>
      </p:sp>
      <p:sp>
        <p:nvSpPr>
          <p:cNvPr id="6147" name="Rectangle 3"/>
          <p:cNvSpPr>
            <a:spLocks noGrp="1" noChangeArrowheads="1"/>
          </p:cNvSpPr>
          <p:nvPr>
            <p:ph idx="1"/>
          </p:nvPr>
        </p:nvSpPr>
        <p:spPr>
          <a:xfrm>
            <a:off x="1066800" y="1600200"/>
            <a:ext cx="7924800" cy="4572000"/>
          </a:xfrm>
        </p:spPr>
        <p:txBody>
          <a:bodyPr/>
          <a:lstStyle/>
          <a:p>
            <a:r>
              <a:rPr lang="en-US" sz="2800" smtClean="0"/>
              <a:t>Basics of ANOVA</a:t>
            </a:r>
          </a:p>
          <a:p>
            <a:r>
              <a:rPr lang="en-US" sz="2800" smtClean="0"/>
              <a:t>Why</a:t>
            </a:r>
          </a:p>
          <a:p>
            <a:r>
              <a:rPr lang="en-US" sz="2800" smtClean="0"/>
              <a:t>Computations</a:t>
            </a:r>
          </a:p>
          <a:p>
            <a:r>
              <a:rPr lang="en-US" sz="2800" smtClean="0"/>
              <a:t>ANOVA in SPSS</a:t>
            </a:r>
          </a:p>
          <a:p>
            <a:r>
              <a:rPr lang="en-US" sz="2800" smtClean="0"/>
              <a:t>Post-hoc and planned comparisons</a:t>
            </a:r>
          </a:p>
          <a:p>
            <a:r>
              <a:rPr lang="en-US" sz="2800" smtClean="0"/>
              <a:t>Assumptions </a:t>
            </a:r>
          </a:p>
          <a:p>
            <a:r>
              <a:rPr lang="en-US" sz="2800" smtClean="0"/>
              <a:t>The structural model in ANOVA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rtlCol="0">
            <a:normAutofit/>
          </a:bodyPr>
          <a:lstStyle/>
          <a:p>
            <a:pPr fontAlgn="auto">
              <a:spcAft>
                <a:spcPts val="0"/>
              </a:spcAft>
              <a:defRPr/>
            </a:pPr>
            <a:r>
              <a:rPr lang="en-US" sz="3200" dirty="0">
                <a:effectLst>
                  <a:outerShdw blurRad="38100" dist="38100" dir="2700000" algn="tl">
                    <a:srgbClr val="DDDDDD"/>
                  </a:outerShdw>
                </a:effectLst>
                <a:ea typeface="ＭＳ Ｐゴシック" charset="0"/>
                <a:cs typeface="ＭＳ Ｐゴシック" charset="0"/>
              </a:rPr>
              <a:t>Outline </a:t>
            </a:r>
            <a:r>
              <a:rPr lang="en-US" sz="3200" dirty="0" smtClean="0">
                <a:effectLst>
                  <a:outerShdw blurRad="38100" dist="38100" dir="2700000" algn="tl">
                    <a:srgbClr val="DDDDDD"/>
                  </a:outerShdw>
                </a:effectLst>
                <a:ea typeface="ＭＳ Ｐゴシック" charset="0"/>
                <a:cs typeface="ＭＳ Ｐゴシック" charset="0"/>
              </a:rPr>
              <a:t>(today)</a:t>
            </a:r>
            <a:endParaRPr lang="en-US" dirty="0">
              <a:effectLst>
                <a:outerShdw blurRad="38100" dist="38100" dir="2700000" algn="tl">
                  <a:srgbClr val="DDDDDD"/>
                </a:outerShdw>
              </a:effectLst>
              <a:ea typeface="ＭＳ Ｐゴシック" charset="0"/>
              <a:cs typeface="ＭＳ Ｐゴシック" charset="0"/>
            </a:endParaRPr>
          </a:p>
        </p:txBody>
      </p:sp>
      <p:sp>
        <p:nvSpPr>
          <p:cNvPr id="7171" name="Rectangle 3"/>
          <p:cNvSpPr>
            <a:spLocks noGrp="1" noChangeArrowheads="1"/>
          </p:cNvSpPr>
          <p:nvPr>
            <p:ph idx="1"/>
          </p:nvPr>
        </p:nvSpPr>
        <p:spPr>
          <a:xfrm>
            <a:off x="990600" y="1600200"/>
            <a:ext cx="7924800" cy="4572000"/>
          </a:xfrm>
        </p:spPr>
        <p:txBody>
          <a:bodyPr/>
          <a:lstStyle/>
          <a:p>
            <a:r>
              <a:rPr lang="en-US" sz="2800" smtClean="0"/>
              <a:t>Basics of ANOVA</a:t>
            </a:r>
          </a:p>
          <a:p>
            <a:r>
              <a:rPr lang="en-US" sz="2800" smtClean="0"/>
              <a:t>Why</a:t>
            </a:r>
          </a:p>
          <a:p>
            <a:r>
              <a:rPr lang="en-US" sz="2800" smtClean="0"/>
              <a:t>Computations</a:t>
            </a:r>
          </a:p>
          <a:p>
            <a:r>
              <a:rPr lang="en-US" sz="2800" smtClean="0">
                <a:solidFill>
                  <a:schemeClr val="bg2"/>
                </a:solidFill>
              </a:rPr>
              <a:t>ANOVA in SPSS</a:t>
            </a:r>
          </a:p>
          <a:p>
            <a:r>
              <a:rPr lang="en-US" sz="2800" smtClean="0">
                <a:solidFill>
                  <a:schemeClr val="bg2"/>
                </a:solidFill>
              </a:rPr>
              <a:t>Post-hoc and planned comparisons</a:t>
            </a:r>
          </a:p>
          <a:p>
            <a:r>
              <a:rPr lang="en-US" sz="2800" smtClean="0">
                <a:solidFill>
                  <a:schemeClr val="bg2"/>
                </a:solidFill>
              </a:rPr>
              <a:t>Assumptions </a:t>
            </a:r>
          </a:p>
          <a:p>
            <a:r>
              <a:rPr lang="en-US" sz="2800" smtClean="0">
                <a:solidFill>
                  <a:schemeClr val="bg2"/>
                </a:solidFill>
              </a:rPr>
              <a:t>The structural model in ANOVA</a:t>
            </a:r>
            <a:endParaRPr lang="en-US" sz="280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rtlCol="0">
            <a:normAutofit/>
          </a:bodyPr>
          <a:lstStyle/>
          <a:p>
            <a:pPr fontAlgn="auto">
              <a:spcAft>
                <a:spcPts val="0"/>
              </a:spcAft>
              <a:defRPr/>
            </a:pPr>
            <a:r>
              <a:rPr lang="en-US" sz="3200">
                <a:effectLst>
                  <a:outerShdw blurRad="38100" dist="38100" dir="2700000" algn="tl">
                    <a:srgbClr val="DDDDDD"/>
                  </a:outerShdw>
                </a:effectLst>
                <a:ea typeface="ＭＳ Ｐゴシック" charset="0"/>
                <a:cs typeface="ＭＳ Ｐゴシック" charset="0"/>
              </a:rPr>
              <a:t>Example</a:t>
            </a:r>
            <a:endParaRPr lang="en-US">
              <a:effectLst>
                <a:outerShdw blurRad="38100" dist="38100" dir="2700000" algn="tl">
                  <a:srgbClr val="DDDDDD"/>
                </a:outerShdw>
              </a:effectLst>
              <a:ea typeface="ＭＳ Ｐゴシック" charset="0"/>
              <a:cs typeface="ＭＳ Ｐゴシック" charset="0"/>
            </a:endParaRPr>
          </a:p>
        </p:txBody>
      </p:sp>
      <p:sp>
        <p:nvSpPr>
          <p:cNvPr id="433155" name="Rectangle 3"/>
          <p:cNvSpPr>
            <a:spLocks noGrp="1" noChangeArrowheads="1"/>
          </p:cNvSpPr>
          <p:nvPr>
            <p:ph idx="1"/>
          </p:nvPr>
        </p:nvSpPr>
        <p:spPr>
          <a:xfrm>
            <a:off x="990600" y="1600200"/>
            <a:ext cx="7924800" cy="4572000"/>
          </a:xfrm>
        </p:spPr>
        <p:txBody>
          <a:bodyPr/>
          <a:lstStyle/>
          <a:p>
            <a:r>
              <a:rPr lang="en-US" sz="2800" smtClean="0"/>
              <a:t>Effect of knowledge of prior behavior on jury decisions</a:t>
            </a:r>
          </a:p>
          <a:p>
            <a:pPr lvl="1"/>
            <a:r>
              <a:rPr lang="en-US" sz="2400" i="1" smtClean="0"/>
              <a:t>Dependent variable</a:t>
            </a:r>
            <a:r>
              <a:rPr lang="en-US" sz="2400" smtClean="0"/>
              <a:t>: rate how innocent/guilty</a:t>
            </a:r>
          </a:p>
          <a:p>
            <a:pPr lvl="1"/>
            <a:r>
              <a:rPr lang="en-US" sz="2400" i="1" smtClean="0"/>
              <a:t>Independent variable</a:t>
            </a:r>
            <a:r>
              <a:rPr lang="en-US" sz="2400" smtClean="0"/>
              <a:t>: 3 levels</a:t>
            </a:r>
          </a:p>
          <a:p>
            <a:pPr lvl="2"/>
            <a:r>
              <a:rPr lang="en-US" sz="2000" smtClean="0"/>
              <a:t>Criminal record</a:t>
            </a:r>
          </a:p>
          <a:p>
            <a:pPr lvl="2"/>
            <a:r>
              <a:rPr lang="en-US" sz="2000" smtClean="0"/>
              <a:t>Clean record</a:t>
            </a:r>
          </a:p>
          <a:p>
            <a:pPr lvl="2"/>
            <a:r>
              <a:rPr lang="en-US" sz="2000" smtClean="0"/>
              <a:t>No information (no mention of a record)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3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3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31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31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31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3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ecision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338" y="93663"/>
            <a:ext cx="5326062"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idx="1"/>
          </p:nvPr>
        </p:nvSpPr>
        <p:spPr>
          <a:xfrm>
            <a:off x="1066800" y="228600"/>
            <a:ext cx="3352800" cy="990600"/>
          </a:xfrm>
        </p:spPr>
        <p:txBody>
          <a:bodyPr/>
          <a:lstStyle/>
          <a:p>
            <a:pPr>
              <a:buFontTx/>
              <a:buNone/>
            </a:pPr>
            <a:r>
              <a:rPr lang="en-US" sz="2800" smtClean="0">
                <a:solidFill>
                  <a:schemeClr val="accent2"/>
                </a:solidFill>
              </a:rPr>
              <a:t>Statistical analysis follows design</a:t>
            </a:r>
            <a:endParaRPr lang="en-US" sz="2400" smtClean="0"/>
          </a:p>
        </p:txBody>
      </p:sp>
      <p:sp>
        <p:nvSpPr>
          <p:cNvPr id="9220" name="Rectangle 4"/>
          <p:cNvSpPr>
            <a:spLocks noChangeArrowheads="1"/>
          </p:cNvSpPr>
          <p:nvPr/>
        </p:nvSpPr>
        <p:spPr bwMode="auto">
          <a:xfrm>
            <a:off x="228600" y="1600200"/>
            <a:ext cx="350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FontTx/>
              <a:buChar char="•"/>
            </a:pPr>
            <a:r>
              <a:rPr lang="en-US"/>
              <a:t>The </a:t>
            </a:r>
            <a:r>
              <a:rPr lang="en-US" u="sng"/>
              <a:t>1 factor between groups ANOVA</a:t>
            </a:r>
            <a:r>
              <a:rPr lang="en-US"/>
              <a:t>:</a:t>
            </a:r>
          </a:p>
        </p:txBody>
      </p:sp>
      <p:grpSp>
        <p:nvGrpSpPr>
          <p:cNvPr id="2" name="Group 16"/>
          <p:cNvGrpSpPr>
            <a:grpSpLocks/>
          </p:cNvGrpSpPr>
          <p:nvPr/>
        </p:nvGrpSpPr>
        <p:grpSpPr bwMode="auto">
          <a:xfrm>
            <a:off x="152400" y="2286000"/>
            <a:ext cx="5486400" cy="501650"/>
            <a:chOff x="96" y="1440"/>
            <a:chExt cx="3456" cy="316"/>
          </a:xfrm>
        </p:grpSpPr>
        <p:sp>
          <p:nvSpPr>
            <p:cNvPr id="9229" name="Rectangle 6"/>
            <p:cNvSpPr>
              <a:spLocks noChangeArrowheads="1"/>
            </p:cNvSpPr>
            <p:nvPr/>
          </p:nvSpPr>
          <p:spPr bwMode="auto">
            <a:xfrm>
              <a:off x="96" y="1440"/>
              <a:ext cx="201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lnSpc>
                  <a:spcPct val="90000"/>
                </a:lnSpc>
                <a:spcBef>
                  <a:spcPct val="20000"/>
                </a:spcBef>
                <a:buFontTx/>
                <a:buChar char="–"/>
              </a:pPr>
              <a:r>
                <a:rPr lang="en-US" sz="2000"/>
                <a:t>More than two</a:t>
              </a:r>
            </a:p>
          </p:txBody>
        </p:sp>
        <p:sp>
          <p:nvSpPr>
            <p:cNvPr id="9230" name="Line 7"/>
            <p:cNvSpPr>
              <a:spLocks noChangeShapeType="1"/>
            </p:cNvSpPr>
            <p:nvPr/>
          </p:nvSpPr>
          <p:spPr bwMode="auto">
            <a:xfrm>
              <a:off x="2986" y="1468"/>
              <a:ext cx="566" cy="288"/>
            </a:xfrm>
            <a:prstGeom prst="line">
              <a:avLst/>
            </a:prstGeom>
            <a:noFill/>
            <a:ln w="19050">
              <a:solidFill>
                <a:srgbClr val="FF182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7"/>
          <p:cNvGrpSpPr>
            <a:grpSpLocks/>
          </p:cNvGrpSpPr>
          <p:nvPr/>
        </p:nvGrpSpPr>
        <p:grpSpPr bwMode="auto">
          <a:xfrm>
            <a:off x="152400" y="2667000"/>
            <a:ext cx="6629400" cy="914400"/>
            <a:chOff x="96" y="1680"/>
            <a:chExt cx="4176" cy="576"/>
          </a:xfrm>
        </p:grpSpPr>
        <p:sp>
          <p:nvSpPr>
            <p:cNvPr id="9227" name="Rectangle 10"/>
            <p:cNvSpPr>
              <a:spLocks noChangeArrowheads="1"/>
            </p:cNvSpPr>
            <p:nvPr/>
          </p:nvSpPr>
          <p:spPr bwMode="auto">
            <a:xfrm>
              <a:off x="96" y="1680"/>
              <a:ext cx="201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lnSpc>
                  <a:spcPct val="90000"/>
                </a:lnSpc>
                <a:spcBef>
                  <a:spcPct val="20000"/>
                </a:spcBef>
                <a:buFontTx/>
                <a:buChar char="–"/>
              </a:pPr>
              <a:r>
                <a:rPr lang="en-US" sz="2000"/>
                <a:t>Independent &amp; One score per subject</a:t>
              </a:r>
            </a:p>
          </p:txBody>
        </p:sp>
        <p:sp>
          <p:nvSpPr>
            <p:cNvPr id="9228" name="Line 11"/>
            <p:cNvSpPr>
              <a:spLocks noChangeShapeType="1"/>
            </p:cNvSpPr>
            <p:nvPr/>
          </p:nvSpPr>
          <p:spPr bwMode="auto">
            <a:xfrm>
              <a:off x="3984" y="1872"/>
              <a:ext cx="288" cy="384"/>
            </a:xfrm>
            <a:prstGeom prst="line">
              <a:avLst/>
            </a:prstGeom>
            <a:noFill/>
            <a:ln w="19050">
              <a:solidFill>
                <a:srgbClr val="FF182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23" name="Group 19"/>
          <p:cNvGrpSpPr>
            <a:grpSpLocks/>
          </p:cNvGrpSpPr>
          <p:nvPr/>
        </p:nvGrpSpPr>
        <p:grpSpPr bwMode="auto">
          <a:xfrm>
            <a:off x="152400" y="3276600"/>
            <a:ext cx="7696200" cy="1143000"/>
            <a:chOff x="96" y="2064"/>
            <a:chExt cx="4848" cy="720"/>
          </a:xfrm>
        </p:grpSpPr>
        <p:sp>
          <p:nvSpPr>
            <p:cNvPr id="9225" name="Rectangle 13"/>
            <p:cNvSpPr>
              <a:spLocks noChangeArrowheads="1"/>
            </p:cNvSpPr>
            <p:nvPr/>
          </p:nvSpPr>
          <p:spPr bwMode="auto">
            <a:xfrm>
              <a:off x="96" y="2064"/>
              <a:ext cx="201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lnSpc>
                  <a:spcPct val="90000"/>
                </a:lnSpc>
                <a:spcBef>
                  <a:spcPct val="20000"/>
                </a:spcBef>
                <a:buFontTx/>
                <a:buChar char="–"/>
              </a:pPr>
              <a:r>
                <a:rPr lang="en-US" sz="2000"/>
                <a:t>1 independent variable</a:t>
              </a:r>
            </a:p>
          </p:txBody>
        </p:sp>
        <p:sp>
          <p:nvSpPr>
            <p:cNvPr id="9226" name="Line 14"/>
            <p:cNvSpPr>
              <a:spLocks noChangeShapeType="1"/>
            </p:cNvSpPr>
            <p:nvPr/>
          </p:nvSpPr>
          <p:spPr bwMode="auto">
            <a:xfrm>
              <a:off x="4656" y="2400"/>
              <a:ext cx="288" cy="0"/>
            </a:xfrm>
            <a:prstGeom prst="line">
              <a:avLst/>
            </a:prstGeom>
            <a:noFill/>
            <a:ln w="28575">
              <a:solidFill>
                <a:srgbClr val="FF182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31119" name="AutoShape 15"/>
          <p:cNvSpPr>
            <a:spLocks noChangeArrowheads="1"/>
          </p:cNvSpPr>
          <p:nvPr/>
        </p:nvSpPr>
        <p:spPr bwMode="auto">
          <a:xfrm>
            <a:off x="8686800" y="3733800"/>
            <a:ext cx="304800" cy="152400"/>
          </a:xfrm>
          <a:prstGeom prst="leftArrow">
            <a:avLst>
              <a:gd name="adj1" fmla="val 50000"/>
              <a:gd name="adj2" fmla="val 50000"/>
            </a:avLst>
          </a:prstGeom>
          <a:solidFill>
            <a:srgbClr val="339966">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1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rtlCol="0">
            <a:normAutofit/>
          </a:bodyPr>
          <a:lstStyle/>
          <a:p>
            <a:pPr fontAlgn="auto">
              <a:spcAft>
                <a:spcPts val="0"/>
              </a:spcAft>
              <a:defRPr/>
            </a:pPr>
            <a:r>
              <a:rPr lang="en-US" smtClean="0">
                <a:effectLst>
                  <a:outerShdw blurRad="38100" dist="38100" dir="2700000" algn="tl">
                    <a:srgbClr val="C0C0C0"/>
                  </a:outerShdw>
                </a:effectLst>
              </a:rPr>
              <a:t>Analysis of Variance</a:t>
            </a:r>
          </a:p>
        </p:txBody>
      </p:sp>
      <p:sp>
        <p:nvSpPr>
          <p:cNvPr id="390242" name="Rectangle 98"/>
          <p:cNvSpPr>
            <a:spLocks noGrp="1" noChangeArrowheads="1"/>
          </p:cNvSpPr>
          <p:nvPr>
            <p:ph idx="1"/>
          </p:nvPr>
        </p:nvSpPr>
        <p:spPr>
          <a:xfrm>
            <a:off x="5638800" y="3200400"/>
            <a:ext cx="3276600" cy="2590800"/>
          </a:xfrm>
        </p:spPr>
        <p:txBody>
          <a:bodyPr/>
          <a:lstStyle/>
          <a:p>
            <a:pPr>
              <a:lnSpc>
                <a:spcPct val="90000"/>
              </a:lnSpc>
            </a:pPr>
            <a:r>
              <a:rPr lang="en-US" sz="2400" smtClean="0"/>
              <a:t>More than two groups</a:t>
            </a:r>
          </a:p>
          <a:p>
            <a:pPr lvl="1">
              <a:lnSpc>
                <a:spcPct val="90000"/>
              </a:lnSpc>
            </a:pPr>
            <a:r>
              <a:rPr lang="en-US" sz="2000" smtClean="0"/>
              <a:t>Now we can’</a:t>
            </a:r>
            <a:r>
              <a:rPr lang="en-US" altLang="ja-JP" sz="2000" smtClean="0"/>
              <a:t>t just compute a simple difference score since there are more than one difference</a:t>
            </a:r>
            <a:endParaRPr lang="en-US" sz="2000" smtClean="0"/>
          </a:p>
        </p:txBody>
      </p:sp>
      <p:grpSp>
        <p:nvGrpSpPr>
          <p:cNvPr id="2" name="Group 92"/>
          <p:cNvGrpSpPr>
            <a:grpSpLocks/>
          </p:cNvGrpSpPr>
          <p:nvPr/>
        </p:nvGrpSpPr>
        <p:grpSpPr bwMode="auto">
          <a:xfrm>
            <a:off x="457200" y="1600200"/>
            <a:ext cx="3657600" cy="1463675"/>
            <a:chOff x="1776" y="1008"/>
            <a:chExt cx="2304" cy="922"/>
          </a:xfrm>
        </p:grpSpPr>
        <p:sp>
          <p:nvSpPr>
            <p:cNvPr id="10290" name="Line 5"/>
            <p:cNvSpPr>
              <a:spLocks noChangeShapeType="1"/>
            </p:cNvSpPr>
            <p:nvPr/>
          </p:nvSpPr>
          <p:spPr bwMode="auto">
            <a:xfrm>
              <a:off x="1776" y="1632"/>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291" name="Group 23"/>
            <p:cNvGrpSpPr>
              <a:grpSpLocks/>
            </p:cNvGrpSpPr>
            <p:nvPr/>
          </p:nvGrpSpPr>
          <p:grpSpPr bwMode="auto">
            <a:xfrm>
              <a:off x="1824" y="1008"/>
              <a:ext cx="1008" cy="912"/>
              <a:chOff x="2400" y="1008"/>
              <a:chExt cx="1008" cy="912"/>
            </a:xfrm>
          </p:grpSpPr>
          <p:sp>
            <p:nvSpPr>
              <p:cNvPr id="10300" name="Freeform 7"/>
              <p:cNvSpPr>
                <a:spLocks/>
              </p:cNvSpPr>
              <p:nvPr/>
            </p:nvSpPr>
            <p:spPr bwMode="auto">
              <a:xfrm>
                <a:off x="2400" y="1032"/>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1" name="Line 10"/>
              <p:cNvSpPr>
                <a:spLocks noChangeShapeType="1"/>
              </p:cNvSpPr>
              <p:nvPr/>
            </p:nvSpPr>
            <p:spPr bwMode="auto">
              <a:xfrm flipV="1">
                <a:off x="2907"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2" name="Text Box 12"/>
              <p:cNvSpPr txBox="1">
                <a:spLocks noChangeArrowheads="1"/>
              </p:cNvSpPr>
              <p:nvPr/>
            </p:nvSpPr>
            <p:spPr bwMode="auto">
              <a:xfrm>
                <a:off x="2832" y="167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B</a:t>
                </a:r>
                <a:endParaRPr lang="en-US" sz="2000">
                  <a:solidFill>
                    <a:srgbClr val="FF2E23"/>
                  </a:solidFill>
                </a:endParaRPr>
              </a:p>
            </p:txBody>
          </p:sp>
        </p:grpSp>
        <p:grpSp>
          <p:nvGrpSpPr>
            <p:cNvPr id="10292" name="Group 24"/>
            <p:cNvGrpSpPr>
              <a:grpSpLocks/>
            </p:cNvGrpSpPr>
            <p:nvPr/>
          </p:nvGrpSpPr>
          <p:grpSpPr bwMode="auto">
            <a:xfrm>
              <a:off x="3024" y="1008"/>
              <a:ext cx="1008" cy="912"/>
              <a:chOff x="1920" y="1008"/>
              <a:chExt cx="1008" cy="912"/>
            </a:xfrm>
          </p:grpSpPr>
          <p:sp>
            <p:nvSpPr>
              <p:cNvPr id="10297" name="Freeform 6"/>
              <p:cNvSpPr>
                <a:spLocks/>
              </p:cNvSpPr>
              <p:nvPr/>
            </p:nvSpPr>
            <p:spPr bwMode="auto">
              <a:xfrm>
                <a:off x="1920" y="1032"/>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98" name="Line 9"/>
              <p:cNvSpPr>
                <a:spLocks noChangeShapeType="1"/>
              </p:cNvSpPr>
              <p:nvPr/>
            </p:nvSpPr>
            <p:spPr bwMode="auto">
              <a:xfrm flipV="1">
                <a:off x="2400"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9" name="Text Box 15"/>
              <p:cNvSpPr txBox="1">
                <a:spLocks noChangeArrowheads="1"/>
              </p:cNvSpPr>
              <p:nvPr/>
            </p:nvSpPr>
            <p:spPr bwMode="auto">
              <a:xfrm>
                <a:off x="2304" y="167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A</a:t>
                </a:r>
                <a:endParaRPr lang="en-US" sz="2000">
                  <a:solidFill>
                    <a:srgbClr val="FF2E23"/>
                  </a:solidFill>
                </a:endParaRPr>
              </a:p>
            </p:txBody>
          </p:sp>
        </p:grpSp>
        <p:grpSp>
          <p:nvGrpSpPr>
            <p:cNvPr id="10293" name="Group 91"/>
            <p:cNvGrpSpPr>
              <a:grpSpLocks/>
            </p:cNvGrpSpPr>
            <p:nvPr/>
          </p:nvGrpSpPr>
          <p:grpSpPr bwMode="auto">
            <a:xfrm>
              <a:off x="2112" y="1008"/>
              <a:ext cx="1008" cy="922"/>
              <a:chOff x="2112" y="1008"/>
              <a:chExt cx="1008" cy="922"/>
            </a:xfrm>
          </p:grpSpPr>
          <p:sp>
            <p:nvSpPr>
              <p:cNvPr id="10294" name="Freeform 17"/>
              <p:cNvSpPr>
                <a:spLocks/>
              </p:cNvSpPr>
              <p:nvPr/>
            </p:nvSpPr>
            <p:spPr bwMode="auto">
              <a:xfrm>
                <a:off x="2112" y="1038"/>
                <a:ext cx="1008" cy="576"/>
              </a:xfrm>
              <a:custGeom>
                <a:avLst/>
                <a:gdLst>
                  <a:gd name="T0" fmla="*/ 0 w 2976"/>
                  <a:gd name="T1" fmla="*/ 0 h 1320"/>
                  <a:gd name="T2" fmla="*/ 0 w 2976"/>
                  <a:gd name="T3" fmla="*/ 0 h 1320"/>
                  <a:gd name="T4" fmla="*/ 0 w 2976"/>
                  <a:gd name="T5" fmla="*/ 0 h 1320"/>
                  <a:gd name="T6" fmla="*/ 0 w 2976"/>
                  <a:gd name="T7" fmla="*/ 0 h 1320"/>
                  <a:gd name="T8" fmla="*/ 0 w 2976"/>
                  <a:gd name="T9" fmla="*/ 0 h 1320"/>
                  <a:gd name="T10" fmla="*/ 0 w 2976"/>
                  <a:gd name="T11" fmla="*/ 0 h 1320"/>
                  <a:gd name="T12" fmla="*/ 0 w 2976"/>
                  <a:gd name="T13" fmla="*/ 0 h 1320"/>
                  <a:gd name="T14" fmla="*/ 0 w 2976"/>
                  <a:gd name="T15" fmla="*/ 0 h 1320"/>
                  <a:gd name="T16" fmla="*/ 0 w 2976"/>
                  <a:gd name="T17" fmla="*/ 0 h 1320"/>
                  <a:gd name="T18" fmla="*/ 0 w 2976"/>
                  <a:gd name="T19" fmla="*/ 0 h 1320"/>
                  <a:gd name="T20" fmla="*/ 0 w 2976"/>
                  <a:gd name="T21" fmla="*/ 0 h 1320"/>
                  <a:gd name="T22" fmla="*/ 0 w 2976"/>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76"/>
                  <a:gd name="T37" fmla="*/ 0 h 1320"/>
                  <a:gd name="T38" fmla="*/ 2976 w 2976"/>
                  <a:gd name="T39" fmla="*/ 1320 h 1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76" h="1320">
                    <a:moveTo>
                      <a:pt x="0" y="1320"/>
                    </a:moveTo>
                    <a:cubicBezTo>
                      <a:pt x="96" y="1316"/>
                      <a:pt x="192" y="1312"/>
                      <a:pt x="288" y="1272"/>
                    </a:cubicBezTo>
                    <a:cubicBezTo>
                      <a:pt x="384" y="1232"/>
                      <a:pt x="480" y="1176"/>
                      <a:pt x="576" y="1080"/>
                    </a:cubicBezTo>
                    <a:cubicBezTo>
                      <a:pt x="672" y="984"/>
                      <a:pt x="776" y="824"/>
                      <a:pt x="864" y="696"/>
                    </a:cubicBezTo>
                    <a:cubicBezTo>
                      <a:pt x="952" y="568"/>
                      <a:pt x="1008" y="424"/>
                      <a:pt x="1104" y="312"/>
                    </a:cubicBezTo>
                    <a:cubicBezTo>
                      <a:pt x="1200" y="200"/>
                      <a:pt x="1336" y="48"/>
                      <a:pt x="1440" y="24"/>
                    </a:cubicBezTo>
                    <a:cubicBezTo>
                      <a:pt x="1544" y="0"/>
                      <a:pt x="1640" y="104"/>
                      <a:pt x="1728" y="168"/>
                    </a:cubicBezTo>
                    <a:cubicBezTo>
                      <a:pt x="1816" y="232"/>
                      <a:pt x="1912" y="336"/>
                      <a:pt x="1968" y="408"/>
                    </a:cubicBezTo>
                    <a:cubicBezTo>
                      <a:pt x="2024" y="480"/>
                      <a:pt x="2016" y="520"/>
                      <a:pt x="2064" y="600"/>
                    </a:cubicBezTo>
                    <a:cubicBezTo>
                      <a:pt x="2112" y="680"/>
                      <a:pt x="2176" y="792"/>
                      <a:pt x="2256" y="888"/>
                    </a:cubicBezTo>
                    <a:cubicBezTo>
                      <a:pt x="2336" y="984"/>
                      <a:pt x="2424" y="1104"/>
                      <a:pt x="2544" y="1176"/>
                    </a:cubicBezTo>
                    <a:cubicBezTo>
                      <a:pt x="2664" y="1248"/>
                      <a:pt x="2820" y="1284"/>
                      <a:pt x="2976" y="1320"/>
                    </a:cubicBezTo>
                  </a:path>
                </a:pathLst>
              </a:custGeom>
              <a:noFill/>
              <a:ln w="22225">
                <a:solidFill>
                  <a:srgbClr val="FF11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95" name="Line 18"/>
              <p:cNvSpPr>
                <a:spLocks noChangeShapeType="1"/>
              </p:cNvSpPr>
              <p:nvPr/>
            </p:nvSpPr>
            <p:spPr bwMode="auto">
              <a:xfrm flipV="1">
                <a:off x="2612" y="1008"/>
                <a:ext cx="0" cy="624"/>
              </a:xfrm>
              <a:prstGeom prst="line">
                <a:avLst/>
              </a:prstGeom>
              <a:noFill/>
              <a:ln w="9525">
                <a:solidFill>
                  <a:srgbClr val="FF2E2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6" name="Text Box 20"/>
              <p:cNvSpPr txBox="1">
                <a:spLocks noChangeArrowheads="1"/>
              </p:cNvSpPr>
              <p:nvPr/>
            </p:nvSpPr>
            <p:spPr bwMode="auto">
              <a:xfrm>
                <a:off x="2544" y="168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FF2E23"/>
                    </a:solidFill>
                  </a:rPr>
                  <a:t>M</a:t>
                </a:r>
                <a:r>
                  <a:rPr lang="en-US" sz="2000" baseline="-25000">
                    <a:solidFill>
                      <a:srgbClr val="FF2E23"/>
                    </a:solidFill>
                  </a:rPr>
                  <a:t>C</a:t>
                </a:r>
                <a:endParaRPr lang="en-US" sz="2000">
                  <a:solidFill>
                    <a:srgbClr val="FF2E23"/>
                  </a:solidFill>
                </a:endParaRPr>
              </a:p>
            </p:txBody>
          </p:sp>
        </p:grpSp>
      </p:grpSp>
      <p:graphicFrame>
        <p:nvGraphicFramePr>
          <p:cNvPr id="390238" name="Group 94"/>
          <p:cNvGraphicFramePr>
            <a:graphicFrameLocks noGrp="1"/>
          </p:cNvGraphicFramePr>
          <p:nvPr/>
        </p:nvGraphicFramePr>
        <p:xfrm>
          <a:off x="228600" y="3251200"/>
          <a:ext cx="5181600" cy="3292479"/>
        </p:xfrm>
        <a:graphic>
          <a:graphicData uri="http://schemas.openxmlformats.org/drawingml/2006/table">
            <a:tbl>
              <a:tblPr/>
              <a:tblGrid>
                <a:gridCol w="1727200"/>
                <a:gridCol w="1727200"/>
                <a:gridCol w="1727200"/>
              </a:tblGrid>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Criminal record</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Clean record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No information</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6</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5</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9</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8</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M</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A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8.0</a:t>
                      </a:r>
                    </a:p>
                  </a:txBody>
                  <a:tcPr marT="45729" marB="4572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M</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B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4.0</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charset="0"/>
                          <a:ea typeface="ＭＳ Ｐゴシック" charset="0"/>
                          <a:cs typeface="ＭＳ Ｐゴシック" charset="0"/>
                        </a:rPr>
                        <a:t>M</a:t>
                      </a:r>
                      <a:r>
                        <a:rPr kumimoji="0" lang="en-US" sz="1800" b="0" i="1" u="none" strike="noStrike" cap="none" normalizeH="0" baseline="-25000">
                          <a:ln>
                            <a:noFill/>
                          </a:ln>
                          <a:solidFill>
                            <a:schemeClr val="tx1"/>
                          </a:solidFill>
                          <a:effectLst/>
                          <a:latin typeface="Times" charset="0"/>
                          <a:ea typeface="ＭＳ Ｐゴシック" charset="0"/>
                          <a:cs typeface="ＭＳ Ｐゴシック" charset="0"/>
                        </a:rPr>
                        <a:t>C </a:t>
                      </a:r>
                      <a:r>
                        <a:rPr kumimoji="0" lang="en-US" sz="1800" b="0" i="0" u="none" strike="noStrike" cap="none" normalizeH="0" baseline="0">
                          <a:ln>
                            <a:noFill/>
                          </a:ln>
                          <a:solidFill>
                            <a:schemeClr val="tx1"/>
                          </a:solidFill>
                          <a:effectLst/>
                          <a:latin typeface="Times" charset="0"/>
                          <a:ea typeface="ＭＳ Ｐゴシック" charset="0"/>
                          <a:cs typeface="ＭＳ Ｐゴシック" charset="0"/>
                        </a:rPr>
                        <a:t>= 5.0</a:t>
                      </a:r>
                      <a:endParaRPr kumimoji="0" lang="en-US" sz="1800" b="0" i="1"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29" marB="45729"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285" name="Object 2"/>
          <p:cNvGraphicFramePr>
            <a:graphicFrameLocks noChangeAspect="1"/>
          </p:cNvGraphicFramePr>
          <p:nvPr/>
        </p:nvGraphicFramePr>
        <p:xfrm>
          <a:off x="384175" y="5919788"/>
          <a:ext cx="984250" cy="292100"/>
        </p:xfrm>
        <a:graphic>
          <a:graphicData uri="http://schemas.openxmlformats.org/presentationml/2006/ole">
            <mc:AlternateContent xmlns:mc="http://schemas.openxmlformats.org/markup-compatibility/2006">
              <mc:Choice xmlns:v="urn:schemas-microsoft-com:vml" Requires="v">
                <p:oleObj spid="_x0000_s10373" name="Equation" r:id="rId4" imgW="685800" imgH="203200" progId="Equation.DSMT4">
                  <p:embed/>
                </p:oleObj>
              </mc:Choice>
              <mc:Fallback>
                <p:oleObj name="Equation" r:id="rId4" imgW="685800" imgH="203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 y="5919788"/>
                        <a:ext cx="9842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0286" name="Object 3"/>
          <p:cNvGraphicFramePr>
            <a:graphicFrameLocks noChangeAspect="1"/>
          </p:cNvGraphicFramePr>
          <p:nvPr/>
        </p:nvGraphicFramePr>
        <p:xfrm>
          <a:off x="2281238" y="5937250"/>
          <a:ext cx="1001712" cy="292100"/>
        </p:xfrm>
        <a:graphic>
          <a:graphicData uri="http://schemas.openxmlformats.org/presentationml/2006/ole">
            <mc:AlternateContent xmlns:mc="http://schemas.openxmlformats.org/markup-compatibility/2006">
              <mc:Choice xmlns:v="urn:schemas-microsoft-com:vml" Requires="v">
                <p:oleObj spid="_x0000_s10374" name="Equation" r:id="rId6" imgW="698500" imgH="203200" progId="Equation.DSMT4">
                  <p:embed/>
                </p:oleObj>
              </mc:Choice>
              <mc:Fallback>
                <p:oleObj name="Equation" r:id="rId6" imgW="698500" imgH="203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1238" y="5937250"/>
                        <a:ext cx="100171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0287" name="Object 4"/>
          <p:cNvGraphicFramePr>
            <a:graphicFrameLocks noChangeAspect="1"/>
          </p:cNvGraphicFramePr>
          <p:nvPr/>
        </p:nvGraphicFramePr>
        <p:xfrm>
          <a:off x="4176713" y="5937250"/>
          <a:ext cx="1020762" cy="292100"/>
        </p:xfrm>
        <a:graphic>
          <a:graphicData uri="http://schemas.openxmlformats.org/presentationml/2006/ole">
            <mc:AlternateContent xmlns:mc="http://schemas.openxmlformats.org/markup-compatibility/2006">
              <mc:Choice xmlns:v="urn:schemas-microsoft-com:vml" Requires="v">
                <p:oleObj spid="_x0000_s10375" name="Equation" r:id="rId8" imgW="711200" imgH="203200" progId="Equation.DSMT4">
                  <p:embed/>
                </p:oleObj>
              </mc:Choice>
              <mc:Fallback>
                <p:oleObj name="Equation" r:id="rId8" imgW="711200" imgH="203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6713" y="5937250"/>
                        <a:ext cx="10207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90243" name="Rectangle 99"/>
          <p:cNvSpPr>
            <a:spLocks noChangeArrowheads="1"/>
          </p:cNvSpPr>
          <p:nvPr/>
        </p:nvSpPr>
        <p:spPr bwMode="auto">
          <a:xfrm>
            <a:off x="5181600" y="1524000"/>
            <a:ext cx="2971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pPr>
            <a:r>
              <a:rPr lang="en-US" u="sng"/>
              <a:t>Generic test statistic</a:t>
            </a:r>
          </a:p>
        </p:txBody>
      </p:sp>
      <p:graphicFrame>
        <p:nvGraphicFramePr>
          <p:cNvPr id="390244" name="Object 5"/>
          <p:cNvGraphicFramePr>
            <a:graphicFrameLocks noChangeAspect="1"/>
          </p:cNvGraphicFramePr>
          <p:nvPr/>
        </p:nvGraphicFramePr>
        <p:xfrm>
          <a:off x="5410200" y="2133600"/>
          <a:ext cx="3132138" cy="688975"/>
        </p:xfrm>
        <a:graphic>
          <a:graphicData uri="http://schemas.openxmlformats.org/presentationml/2006/ole">
            <mc:AlternateContent xmlns:mc="http://schemas.openxmlformats.org/markup-compatibility/2006">
              <mc:Choice xmlns:v="urn:schemas-microsoft-com:vml" Requires="v">
                <p:oleObj spid="_x0000_s10376" name="Equation" r:id="rId10" imgW="1905000" imgH="419100" progId="Equation.DSMT4">
                  <p:embed/>
                </p:oleObj>
              </mc:Choice>
              <mc:Fallback>
                <p:oleObj name="Equation" r:id="rId10" imgW="1905000" imgH="4191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2133600"/>
                        <a:ext cx="3132138"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02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902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024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902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242" grpId="0" build="p" autoUpdateAnimBg="0"/>
      <p:bldP spid="39024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4829</TotalTime>
  <Words>1966</Words>
  <Application>Microsoft Macintosh PowerPoint</Application>
  <PresentationFormat>On-screen Show (4:3)</PresentationFormat>
  <Paragraphs>577</Paragraphs>
  <Slides>44</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Equation</vt:lpstr>
      <vt:lpstr>Statistics for the Social Sciences</vt:lpstr>
      <vt:lpstr>Exam Results (with 5 point curve)</vt:lpstr>
      <vt:lpstr>General Feedback</vt:lpstr>
      <vt:lpstr>New Topic: ANOVA</vt:lpstr>
      <vt:lpstr>Outline (for next two classes)</vt:lpstr>
      <vt:lpstr>Outline (today)</vt:lpstr>
      <vt:lpstr>Example</vt:lpstr>
      <vt:lpstr>PowerPoint Presentation</vt:lpstr>
      <vt:lpstr>Analysis of Variance</vt:lpstr>
      <vt:lpstr>Analysis of Variance</vt:lpstr>
      <vt:lpstr>Testing Hypotheses with ANOVA</vt:lpstr>
      <vt:lpstr>Testing Hypotheses with ANOVA</vt:lpstr>
      <vt:lpstr>Step 3: Computing the F-ratio</vt:lpstr>
      <vt:lpstr>Step 3: Computing the F-ratio</vt:lpstr>
      <vt:lpstr>Step 3: Computing the F-ratio</vt:lpstr>
      <vt:lpstr>Partitioning the variance</vt:lpstr>
      <vt:lpstr>Partitioning the variance</vt:lpstr>
      <vt:lpstr>Partitioning the variance</vt:lpstr>
      <vt:lpstr>Partitioning the variance</vt:lpstr>
      <vt:lpstr>Partitioning the variance</vt:lpstr>
      <vt:lpstr>Partitioning the variance</vt:lpstr>
      <vt:lpstr>Partitioning the variance</vt:lpstr>
      <vt:lpstr>Partitioning the variance</vt:lpstr>
      <vt:lpstr>Partitioning the variance</vt:lpstr>
      <vt:lpstr>Step 4: Computing the F-ratio</vt:lpstr>
      <vt:lpstr>Carrying out an ANOVA</vt:lpstr>
      <vt:lpstr>Carrying out an ANOVA</vt:lpstr>
      <vt:lpstr>Computational Formulas</vt:lpstr>
      <vt:lpstr>Computational Formulas</vt:lpstr>
      <vt:lpstr>Computational Formulas</vt:lpstr>
      <vt:lpstr>Computational Formulas</vt:lpstr>
      <vt:lpstr>Computational Formulas</vt:lpstr>
      <vt:lpstr>Partitioning the variance</vt:lpstr>
      <vt:lpstr>H_0:μ_A=μ_B=μ_C=μ_DF </vt:lpstr>
      <vt:lpstr>Next time</vt:lpstr>
      <vt:lpstr>Assumptions in ANOVA</vt:lpstr>
      <vt:lpstr>Planned Comparisons</vt:lpstr>
      <vt:lpstr>1 factor ANOVA</vt:lpstr>
      <vt:lpstr>1 factor ANOVA</vt:lpstr>
      <vt:lpstr>Planned Comparisons</vt:lpstr>
      <vt:lpstr>Controversies and Limitations</vt:lpstr>
      <vt:lpstr>ANOVA in Research Articles</vt:lpstr>
      <vt:lpstr>1 factor ANOVA</vt:lpstr>
      <vt:lpstr>The structural model and ANOVA</vt:lpstr>
    </vt:vector>
  </TitlesOfParts>
  <Company>Illinois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Science Reasoning Using Statistics</dc:title>
  <dc:creator>Psychology Department</dc:creator>
  <cp:lastModifiedBy>Adena Meyers</cp:lastModifiedBy>
  <cp:revision>372</cp:revision>
  <dcterms:created xsi:type="dcterms:W3CDTF">2009-10-06T22:30:53Z</dcterms:created>
  <dcterms:modified xsi:type="dcterms:W3CDTF">2013-10-15T02:36:09Z</dcterms:modified>
</cp:coreProperties>
</file>