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notesSlides/notesSlide21.xml" ContentType="application/vnd.openxmlformats-officedocument.presentationml.notesSlide+xml"/>
  <Override PartName="/ppt/charts/chart2.xml" ContentType="application/vnd.openxmlformats-officedocument.drawingml.chart+xml"/>
  <Override PartName="/ppt/notesSlides/notesSlide22.xml" ContentType="application/vnd.openxmlformats-officedocument.presentationml.notesSlide+xml"/>
  <Override PartName="/ppt/charts/chart3.xml" ContentType="application/vnd.openxmlformats-officedocument.drawingml.chart+xml"/>
  <Override PartName="/ppt/notesSlides/notesSlide23.xml" ContentType="application/vnd.openxmlformats-officedocument.presentationml.notesSlide+xml"/>
  <Override PartName="/ppt/charts/chart4.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27" r:id="rId1"/>
  </p:sldMasterIdLst>
  <p:notesMasterIdLst>
    <p:notesMasterId r:id="rId65"/>
  </p:notesMasterIdLst>
  <p:sldIdLst>
    <p:sldId id="369" r:id="rId2"/>
    <p:sldId id="310" r:id="rId3"/>
    <p:sldId id="378" r:id="rId4"/>
    <p:sldId id="258" r:id="rId5"/>
    <p:sldId id="313" r:id="rId6"/>
    <p:sldId id="314" r:id="rId7"/>
    <p:sldId id="315" r:id="rId8"/>
    <p:sldId id="316" r:id="rId9"/>
    <p:sldId id="317" r:id="rId10"/>
    <p:sldId id="318" r:id="rId11"/>
    <p:sldId id="319" r:id="rId12"/>
    <p:sldId id="320" r:id="rId13"/>
    <p:sldId id="321" r:id="rId14"/>
    <p:sldId id="322" r:id="rId15"/>
    <p:sldId id="323" r:id="rId16"/>
    <p:sldId id="330" r:id="rId17"/>
    <p:sldId id="324" r:id="rId18"/>
    <p:sldId id="325" r:id="rId19"/>
    <p:sldId id="326" r:id="rId20"/>
    <p:sldId id="372" r:id="rId21"/>
    <p:sldId id="373" r:id="rId22"/>
    <p:sldId id="375" r:id="rId23"/>
    <p:sldId id="376" r:id="rId24"/>
    <p:sldId id="377" r:id="rId25"/>
    <p:sldId id="331" r:id="rId26"/>
    <p:sldId id="332" r:id="rId27"/>
    <p:sldId id="333" r:id="rId28"/>
    <p:sldId id="334" r:id="rId29"/>
    <p:sldId id="335" r:id="rId30"/>
    <p:sldId id="336" r:id="rId31"/>
    <p:sldId id="337" r:id="rId32"/>
    <p:sldId id="370" r:id="rId33"/>
    <p:sldId id="338" r:id="rId34"/>
    <p:sldId id="371" r:id="rId35"/>
    <p:sldId id="339" r:id="rId36"/>
    <p:sldId id="340" r:id="rId37"/>
    <p:sldId id="341" r:id="rId38"/>
    <p:sldId id="342" r:id="rId39"/>
    <p:sldId id="343" r:id="rId40"/>
    <p:sldId id="344" r:id="rId41"/>
    <p:sldId id="345" r:id="rId42"/>
    <p:sldId id="346" r:id="rId43"/>
    <p:sldId id="347" r:id="rId44"/>
    <p:sldId id="348" r:id="rId45"/>
    <p:sldId id="349" r:id="rId46"/>
    <p:sldId id="350" r:id="rId47"/>
    <p:sldId id="351" r:id="rId48"/>
    <p:sldId id="352" r:id="rId49"/>
    <p:sldId id="353" r:id="rId50"/>
    <p:sldId id="354" r:id="rId51"/>
    <p:sldId id="355" r:id="rId52"/>
    <p:sldId id="356" r:id="rId53"/>
    <p:sldId id="357" r:id="rId54"/>
    <p:sldId id="358" r:id="rId55"/>
    <p:sldId id="359" r:id="rId56"/>
    <p:sldId id="360" r:id="rId57"/>
    <p:sldId id="361" r:id="rId58"/>
    <p:sldId id="367" r:id="rId59"/>
    <p:sldId id="362" r:id="rId60"/>
    <p:sldId id="363" r:id="rId61"/>
    <p:sldId id="364" r:id="rId62"/>
    <p:sldId id="365" r:id="rId63"/>
    <p:sldId id="368" r:id="rId6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itchFamily="1"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pitchFamily="1"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pitchFamily="1"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pitchFamily="1"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pitchFamily="1" charset="0"/>
        <a:ea typeface="MS PGothic" pitchFamily="34" charset="-128"/>
        <a:cs typeface="+mn-cs"/>
      </a:defRPr>
    </a:lvl5pPr>
    <a:lvl6pPr marL="2286000" algn="l" defTabSz="914400" rtl="0" eaLnBrk="1" latinLnBrk="0" hangingPunct="1">
      <a:defRPr sz="2400" kern="1200">
        <a:solidFill>
          <a:schemeClr val="tx1"/>
        </a:solidFill>
        <a:latin typeface="Times" pitchFamily="1" charset="0"/>
        <a:ea typeface="MS PGothic" pitchFamily="34" charset="-128"/>
        <a:cs typeface="+mn-cs"/>
      </a:defRPr>
    </a:lvl6pPr>
    <a:lvl7pPr marL="2743200" algn="l" defTabSz="914400" rtl="0" eaLnBrk="1" latinLnBrk="0" hangingPunct="1">
      <a:defRPr sz="2400" kern="1200">
        <a:solidFill>
          <a:schemeClr val="tx1"/>
        </a:solidFill>
        <a:latin typeface="Times" pitchFamily="1" charset="0"/>
        <a:ea typeface="MS PGothic" pitchFamily="34" charset="-128"/>
        <a:cs typeface="+mn-cs"/>
      </a:defRPr>
    </a:lvl7pPr>
    <a:lvl8pPr marL="3200400" algn="l" defTabSz="914400" rtl="0" eaLnBrk="1" latinLnBrk="0" hangingPunct="1">
      <a:defRPr sz="2400" kern="1200">
        <a:solidFill>
          <a:schemeClr val="tx1"/>
        </a:solidFill>
        <a:latin typeface="Times" pitchFamily="1" charset="0"/>
        <a:ea typeface="MS PGothic" pitchFamily="34" charset="-128"/>
        <a:cs typeface="+mn-cs"/>
      </a:defRPr>
    </a:lvl8pPr>
    <a:lvl9pPr marL="3657600" algn="l" defTabSz="914400" rtl="0" eaLnBrk="1" latinLnBrk="0" hangingPunct="1">
      <a:defRPr sz="2400" kern="1200">
        <a:solidFill>
          <a:schemeClr val="tx1"/>
        </a:solidFill>
        <a:latin typeface="Times" pitchFamily="1"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85D7"/>
    <a:srgbClr val="034814"/>
    <a:srgbClr val="056A1D"/>
    <a:srgbClr val="089528"/>
    <a:srgbClr val="FF0027"/>
    <a:srgbClr val="0AC76F"/>
    <a:srgbClr val="D1DEE3"/>
    <a:srgbClr val="D4E3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4"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0140845070423E-2"/>
          <c:y val="9.5923261390887304E-2"/>
          <c:w val="0.916901408450704"/>
          <c:h val="0.70023980815347697"/>
        </c:manualLayout>
      </c:layout>
      <c:barChart>
        <c:barDir val="col"/>
        <c:grouping val="clustered"/>
        <c:varyColors val="0"/>
        <c:ser>
          <c:idx val="1"/>
          <c:order val="0"/>
          <c:tx>
            <c:strRef>
              <c:f>Sheet1!$A$2</c:f>
              <c:strCache>
                <c:ptCount val="1"/>
                <c:pt idx="0">
                  <c:v>3 Heads</c:v>
                </c:pt>
              </c:strCache>
            </c:strRef>
          </c:tx>
          <c:spPr>
            <a:solidFill>
              <a:srgbClr val="FF0000"/>
            </a:solidFill>
            <a:ln w="12690">
              <a:solidFill>
                <a:schemeClr val="tx1"/>
              </a:solidFill>
              <a:prstDash val="solid"/>
            </a:ln>
            <a:effectLst>
              <a:outerShdw dist="35921" dir="2700000" algn="br">
                <a:srgbClr val="000000"/>
              </a:outerShdw>
            </a:effectLst>
          </c:spPr>
          <c:invertIfNegative val="0"/>
          <c:dLbls>
            <c:spPr>
              <a:noFill/>
              <a:ln w="25380">
                <a:noFill/>
              </a:ln>
            </c:spPr>
            <c:txPr>
              <a:bodyPr/>
              <a:lstStyle/>
              <a:p>
                <a:pPr algn="ctr" rtl="0">
                  <a:defRPr sz="1799" b="1" i="0" u="none" strike="noStrike" baseline="0">
                    <a:solidFill>
                      <a:schemeClr val="tx1"/>
                    </a:solidFill>
                    <a:latin typeface="Gill Sans MT"/>
                    <a:ea typeface="Gill Sans MT"/>
                    <a:cs typeface="Gill Sans MT"/>
                  </a:defRPr>
                </a:pPr>
                <a:endParaRPr lang="en-US"/>
              </a:p>
            </c:txPr>
            <c:showLegendKey val="0"/>
            <c:showVal val="1"/>
            <c:showCatName val="0"/>
            <c:showSerName val="0"/>
            <c:showPercent val="0"/>
            <c:showBubbleSize val="0"/>
            <c:showLeaderLines val="0"/>
          </c:dLbls>
          <c:cat>
            <c:numRef>
              <c:f>Sheet1!$B$1</c:f>
              <c:numCache>
                <c:formatCode>General</c:formatCode>
                <c:ptCount val="1"/>
              </c:numCache>
            </c:numRef>
          </c:cat>
          <c:val>
            <c:numRef>
              <c:f>Sheet1!$B$2</c:f>
              <c:numCache>
                <c:formatCode>General</c:formatCode>
                <c:ptCount val="1"/>
                <c:pt idx="0">
                  <c:v>5</c:v>
                </c:pt>
              </c:numCache>
            </c:numRef>
          </c:val>
        </c:ser>
        <c:ser>
          <c:idx val="2"/>
          <c:order val="1"/>
          <c:tx>
            <c:strRef>
              <c:f>Sheet1!$A$3</c:f>
              <c:strCache>
                <c:ptCount val="1"/>
                <c:pt idx="0">
                  <c:v>2 Heads</c:v>
                </c:pt>
              </c:strCache>
            </c:strRef>
          </c:tx>
          <c:spPr>
            <a:solidFill>
              <a:srgbClr val="00B050"/>
            </a:solidFill>
            <a:ln w="12690">
              <a:solidFill>
                <a:schemeClr val="tx1"/>
              </a:solidFill>
              <a:prstDash val="solid"/>
            </a:ln>
            <a:effectLst>
              <a:outerShdw dist="35921" dir="2700000" algn="br">
                <a:srgbClr val="000000"/>
              </a:outerShdw>
            </a:effectLst>
          </c:spPr>
          <c:invertIfNegative val="0"/>
          <c:dLbls>
            <c:spPr>
              <a:noFill/>
              <a:ln w="25380">
                <a:noFill/>
              </a:ln>
            </c:spPr>
            <c:txPr>
              <a:bodyPr/>
              <a:lstStyle/>
              <a:p>
                <a:pPr algn="ctr" rtl="0">
                  <a:defRPr sz="1799" b="1" i="0" u="none" strike="noStrike" baseline="0">
                    <a:solidFill>
                      <a:schemeClr val="tx1"/>
                    </a:solidFill>
                    <a:latin typeface="Gill Sans MT"/>
                    <a:ea typeface="Gill Sans MT"/>
                    <a:cs typeface="Gill Sans MT"/>
                  </a:defRPr>
                </a:pPr>
                <a:endParaRPr lang="en-US"/>
              </a:p>
            </c:txPr>
            <c:showLegendKey val="0"/>
            <c:showVal val="1"/>
            <c:showCatName val="0"/>
            <c:showSerName val="0"/>
            <c:showPercent val="0"/>
            <c:showBubbleSize val="0"/>
            <c:showLeaderLines val="0"/>
          </c:dLbls>
          <c:cat>
            <c:numRef>
              <c:f>Sheet1!$B$1</c:f>
              <c:numCache>
                <c:formatCode>General</c:formatCode>
                <c:ptCount val="1"/>
              </c:numCache>
            </c:numRef>
          </c:cat>
          <c:val>
            <c:numRef>
              <c:f>Sheet1!$B$3</c:f>
              <c:numCache>
                <c:formatCode>General</c:formatCode>
                <c:ptCount val="1"/>
                <c:pt idx="0">
                  <c:v>11</c:v>
                </c:pt>
              </c:numCache>
            </c:numRef>
          </c:val>
        </c:ser>
        <c:ser>
          <c:idx val="3"/>
          <c:order val="2"/>
          <c:tx>
            <c:strRef>
              <c:f>Sheet1!$A$4</c:f>
              <c:strCache>
                <c:ptCount val="1"/>
                <c:pt idx="0">
                  <c:v>1 Heads</c:v>
                </c:pt>
              </c:strCache>
            </c:strRef>
          </c:tx>
          <c:spPr>
            <a:solidFill>
              <a:srgbClr val="0070C0"/>
            </a:solidFill>
            <a:ln w="12690">
              <a:solidFill>
                <a:schemeClr val="tx1"/>
              </a:solidFill>
              <a:prstDash val="solid"/>
            </a:ln>
            <a:effectLst>
              <a:outerShdw dist="35921" dir="2700000" algn="br">
                <a:srgbClr val="000000"/>
              </a:outerShdw>
            </a:effectLst>
          </c:spPr>
          <c:invertIfNegative val="0"/>
          <c:dLbls>
            <c:spPr>
              <a:noFill/>
              <a:ln w="25380">
                <a:noFill/>
              </a:ln>
            </c:spPr>
            <c:txPr>
              <a:bodyPr/>
              <a:lstStyle/>
              <a:p>
                <a:pPr algn="ctr" rtl="0">
                  <a:defRPr sz="1799" b="1" i="0" u="none" strike="noStrike" baseline="0">
                    <a:solidFill>
                      <a:schemeClr val="tx1"/>
                    </a:solidFill>
                    <a:latin typeface="Gill Sans MT"/>
                    <a:ea typeface="Gill Sans MT"/>
                    <a:cs typeface="Gill Sans MT"/>
                  </a:defRPr>
                </a:pPr>
                <a:endParaRPr lang="en-US"/>
              </a:p>
            </c:txPr>
            <c:showLegendKey val="0"/>
            <c:showVal val="1"/>
            <c:showCatName val="0"/>
            <c:showSerName val="0"/>
            <c:showPercent val="0"/>
            <c:showBubbleSize val="0"/>
            <c:showLeaderLines val="0"/>
          </c:dLbls>
          <c:cat>
            <c:numRef>
              <c:f>Sheet1!$B$1</c:f>
              <c:numCache>
                <c:formatCode>General</c:formatCode>
                <c:ptCount val="1"/>
              </c:numCache>
            </c:numRef>
          </c:cat>
          <c:val>
            <c:numRef>
              <c:f>Sheet1!$B$4</c:f>
              <c:numCache>
                <c:formatCode>General</c:formatCode>
                <c:ptCount val="1"/>
                <c:pt idx="0">
                  <c:v>4</c:v>
                </c:pt>
              </c:numCache>
            </c:numRef>
          </c:val>
        </c:ser>
        <c:ser>
          <c:idx val="4"/>
          <c:order val="3"/>
          <c:tx>
            <c:strRef>
              <c:f>Sheet1!$A$5</c:f>
              <c:strCache>
                <c:ptCount val="1"/>
                <c:pt idx="0">
                  <c:v>0 Heads</c:v>
                </c:pt>
              </c:strCache>
            </c:strRef>
          </c:tx>
          <c:spPr>
            <a:solidFill>
              <a:srgbClr val="ED85D7"/>
            </a:solidFill>
            <a:ln w="12690">
              <a:solidFill>
                <a:schemeClr val="tx1"/>
              </a:solidFill>
              <a:prstDash val="solid"/>
            </a:ln>
            <a:effectLst>
              <a:outerShdw dist="35921" dir="2700000" algn="br">
                <a:srgbClr val="000000"/>
              </a:outerShdw>
            </a:effectLst>
          </c:spPr>
          <c:invertIfNegative val="0"/>
          <c:dLbls>
            <c:spPr>
              <a:noFill/>
              <a:ln w="25380">
                <a:noFill/>
              </a:ln>
            </c:spPr>
            <c:txPr>
              <a:bodyPr/>
              <a:lstStyle/>
              <a:p>
                <a:pPr algn="ctr" rtl="0">
                  <a:defRPr sz="1799" b="1" i="0" u="none" strike="noStrike" baseline="0">
                    <a:solidFill>
                      <a:schemeClr val="tx1"/>
                    </a:solidFill>
                    <a:latin typeface="Gill Sans MT"/>
                    <a:ea typeface="Gill Sans MT"/>
                    <a:cs typeface="Gill Sans MT"/>
                  </a:defRPr>
                </a:pPr>
                <a:endParaRPr lang="en-US"/>
              </a:p>
            </c:txPr>
            <c:showLegendKey val="0"/>
            <c:showVal val="1"/>
            <c:showCatName val="0"/>
            <c:showSerName val="0"/>
            <c:showPercent val="0"/>
            <c:showBubbleSize val="0"/>
            <c:showLeaderLines val="0"/>
          </c:dLbls>
          <c:cat>
            <c:numRef>
              <c:f>Sheet1!$B$1</c:f>
              <c:numCache>
                <c:formatCode>General</c:formatCode>
                <c:ptCount val="1"/>
              </c:numCache>
            </c:numRef>
          </c:cat>
          <c:val>
            <c:numRef>
              <c:f>Sheet1!$B$5</c:f>
              <c:numCache>
                <c:formatCode>General</c:formatCode>
                <c:ptCount val="1"/>
                <c:pt idx="0">
                  <c:v>6</c:v>
                </c:pt>
              </c:numCache>
            </c:numRef>
          </c:val>
        </c:ser>
        <c:dLbls>
          <c:showLegendKey val="0"/>
          <c:showVal val="0"/>
          <c:showCatName val="0"/>
          <c:showSerName val="0"/>
          <c:showPercent val="0"/>
          <c:showBubbleSize val="0"/>
        </c:dLbls>
        <c:gapWidth val="150"/>
        <c:axId val="40871424"/>
        <c:axId val="40872960"/>
      </c:barChart>
      <c:catAx>
        <c:axId val="40871424"/>
        <c:scaling>
          <c:orientation val="minMax"/>
        </c:scaling>
        <c:delete val="0"/>
        <c:axPos val="b"/>
        <c:majorGridlines>
          <c:spPr>
            <a:ln w="3173">
              <a:solidFill>
                <a:schemeClr val="tx1"/>
              </a:solidFill>
              <a:prstDash val="solid"/>
            </a:ln>
          </c:spPr>
        </c:majorGridlines>
        <c:numFmt formatCode="General" sourceLinked="1"/>
        <c:majorTickMark val="cross"/>
        <c:minorTickMark val="none"/>
        <c:tickLblPos val="nextTo"/>
        <c:spPr>
          <a:ln w="3173">
            <a:solidFill>
              <a:schemeClr val="tx1"/>
            </a:solidFill>
            <a:prstDash val="solid"/>
          </a:ln>
        </c:spPr>
        <c:txPr>
          <a:bodyPr rot="0" vert="horz"/>
          <a:lstStyle/>
          <a:p>
            <a:pPr rtl="1">
              <a:defRPr sz="1799" b="1" i="0" u="none" strike="noStrike" baseline="0">
                <a:solidFill>
                  <a:schemeClr val="tx1"/>
                </a:solidFill>
                <a:latin typeface="Gill Sans MT"/>
                <a:ea typeface="Gill Sans MT"/>
                <a:cs typeface="Gill Sans MT"/>
              </a:defRPr>
            </a:pPr>
            <a:endParaRPr lang="en-US"/>
          </a:p>
        </c:txPr>
        <c:crossAx val="40872960"/>
        <c:crosses val="autoZero"/>
        <c:auto val="1"/>
        <c:lblAlgn val="ctr"/>
        <c:lblOffset val="100"/>
        <c:tickLblSkip val="1"/>
        <c:tickMarkSkip val="1"/>
        <c:noMultiLvlLbl val="0"/>
      </c:catAx>
      <c:valAx>
        <c:axId val="40872960"/>
        <c:scaling>
          <c:orientation val="minMax"/>
          <c:max val="11"/>
        </c:scaling>
        <c:delete val="0"/>
        <c:axPos val="l"/>
        <c:majorGridlines>
          <c:spPr>
            <a:ln w="3173">
              <a:solidFill>
                <a:schemeClr val="tx1"/>
              </a:solidFill>
              <a:prstDash val="solid"/>
            </a:ln>
          </c:spPr>
        </c:majorGridlines>
        <c:numFmt formatCode="General" sourceLinked="1"/>
        <c:majorTickMark val="cross"/>
        <c:minorTickMark val="none"/>
        <c:tickLblPos val="nextTo"/>
        <c:spPr>
          <a:ln w="3173">
            <a:solidFill>
              <a:schemeClr val="tx1"/>
            </a:solidFill>
            <a:prstDash val="solid"/>
          </a:ln>
        </c:spPr>
        <c:txPr>
          <a:bodyPr rot="0" vert="horz"/>
          <a:lstStyle/>
          <a:p>
            <a:pPr rtl="1">
              <a:defRPr sz="1799" b="1" i="0" u="none" strike="noStrike" baseline="0">
                <a:solidFill>
                  <a:schemeClr val="tx1"/>
                </a:solidFill>
                <a:latin typeface="Gill Sans MT"/>
                <a:ea typeface="Gill Sans MT"/>
                <a:cs typeface="Gill Sans MT"/>
              </a:defRPr>
            </a:pPr>
            <a:endParaRPr lang="en-US"/>
          </a:p>
        </c:txPr>
        <c:crossAx val="40871424"/>
        <c:crosses val="autoZero"/>
        <c:crossBetween val="between"/>
        <c:majorUnit val="1"/>
      </c:valAx>
      <c:spPr>
        <a:noFill/>
        <a:ln w="25380">
          <a:noFill/>
        </a:ln>
      </c:spPr>
    </c:plotArea>
    <c:legend>
      <c:legendPos val="r"/>
      <c:layout>
        <c:manualLayout>
          <c:xMode val="edge"/>
          <c:yMode val="edge"/>
          <c:x val="0.17183098591549301"/>
          <c:y val="0.82494004796163101"/>
          <c:w val="0.71971830985915497"/>
          <c:h val="8.8729016786570705E-2"/>
        </c:manualLayout>
      </c:layout>
      <c:overlay val="0"/>
      <c:spPr>
        <a:solidFill>
          <a:schemeClr val="bg1"/>
        </a:solidFill>
        <a:ln w="25380">
          <a:noFill/>
        </a:ln>
      </c:spPr>
      <c:txPr>
        <a:bodyPr/>
        <a:lstStyle/>
        <a:p>
          <a:pPr>
            <a:defRPr sz="1654" b="1" i="0" u="none" strike="noStrike" baseline="0">
              <a:solidFill>
                <a:schemeClr val="tx1"/>
              </a:solidFill>
              <a:latin typeface="Gill Sans MT"/>
              <a:ea typeface="Gill Sans MT"/>
              <a:cs typeface="Gill Sans MT"/>
            </a:defRPr>
          </a:pPr>
          <a:endParaRPr lang="en-US"/>
        </a:p>
      </c:txPr>
    </c:legend>
    <c:plotVisOnly val="1"/>
    <c:dispBlanksAs val="gap"/>
    <c:showDLblsOverMax val="0"/>
  </c:chart>
  <c:spPr>
    <a:noFill/>
    <a:ln>
      <a:noFill/>
    </a:ln>
  </c:spPr>
  <c:txPr>
    <a:bodyPr/>
    <a:lstStyle/>
    <a:p>
      <a:pPr>
        <a:defRPr sz="1799" b="1" i="0" u="none" strike="noStrike" baseline="0">
          <a:solidFill>
            <a:schemeClr val="tx1"/>
          </a:solidFill>
          <a:latin typeface="Gill Sans MT"/>
          <a:ea typeface="Gill Sans MT"/>
          <a:cs typeface="Gill Sans MT"/>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0140845070423E-2"/>
          <c:y val="9.5923261390887304E-2"/>
          <c:w val="0.916901408450704"/>
          <c:h val="0.70023980815347697"/>
        </c:manualLayout>
      </c:layout>
      <c:barChart>
        <c:barDir val="col"/>
        <c:grouping val="clustered"/>
        <c:varyColors val="0"/>
        <c:ser>
          <c:idx val="1"/>
          <c:order val="0"/>
          <c:tx>
            <c:strRef>
              <c:f>Sheet1!$A$2</c:f>
              <c:strCache>
                <c:ptCount val="1"/>
                <c:pt idx="0">
                  <c:v>1</c:v>
                </c:pt>
              </c:strCache>
            </c:strRef>
          </c:tx>
          <c:spPr>
            <a:solidFill>
              <a:schemeClr val="accent2"/>
            </a:solidFill>
            <a:ln w="12690">
              <a:solidFill>
                <a:schemeClr val="tx1"/>
              </a:solidFill>
              <a:prstDash val="solid"/>
            </a:ln>
            <a:effectLst>
              <a:outerShdw dist="35921" dir="2700000" algn="br">
                <a:srgbClr val="000000"/>
              </a:outerShdw>
            </a:effectLst>
          </c:spPr>
          <c:invertIfNegative val="0"/>
          <c:dLbls>
            <c:spPr>
              <a:noFill/>
              <a:ln w="25380">
                <a:noFill/>
              </a:ln>
            </c:spPr>
            <c:txPr>
              <a:bodyPr/>
              <a:lstStyle/>
              <a:p>
                <a:pPr algn="ctr" rtl="0">
                  <a:defRPr sz="1799" b="1" i="0" u="none" strike="noStrike" baseline="0">
                    <a:solidFill>
                      <a:schemeClr val="tx1"/>
                    </a:solidFill>
                    <a:latin typeface="Gill Sans MT"/>
                    <a:ea typeface="Gill Sans MT"/>
                    <a:cs typeface="Gill Sans MT"/>
                  </a:defRPr>
                </a:pPr>
                <a:endParaRPr lang="en-US"/>
              </a:p>
            </c:txPr>
            <c:showLegendKey val="0"/>
            <c:showVal val="1"/>
            <c:showCatName val="0"/>
            <c:showSerName val="0"/>
            <c:showPercent val="0"/>
            <c:showBubbleSize val="0"/>
            <c:showLeaderLines val="0"/>
          </c:dLbls>
          <c:cat>
            <c:numRef>
              <c:f>Sheet1!$B$1:$B$1</c:f>
              <c:numCache>
                <c:formatCode>General</c:formatCode>
                <c:ptCount val="1"/>
              </c:numCache>
            </c:numRef>
          </c:cat>
          <c:val>
            <c:numRef>
              <c:f>Sheet1!$B$2:$B$2</c:f>
              <c:numCache>
                <c:formatCode>General</c:formatCode>
                <c:ptCount val="1"/>
                <c:pt idx="0">
                  <c:v>2</c:v>
                </c:pt>
              </c:numCache>
            </c:numRef>
          </c:val>
        </c:ser>
        <c:ser>
          <c:idx val="2"/>
          <c:order val="1"/>
          <c:tx>
            <c:strRef>
              <c:f>Sheet1!$A$3</c:f>
              <c:strCache>
                <c:ptCount val="1"/>
                <c:pt idx="0">
                  <c:v>2</c:v>
                </c:pt>
              </c:strCache>
            </c:strRef>
          </c:tx>
          <c:spPr>
            <a:solidFill>
              <a:schemeClr val="hlink"/>
            </a:solidFill>
            <a:ln w="12690">
              <a:solidFill>
                <a:schemeClr val="tx1"/>
              </a:solidFill>
              <a:prstDash val="solid"/>
            </a:ln>
            <a:effectLst>
              <a:outerShdw dist="35921" dir="2700000" algn="br">
                <a:srgbClr val="000000"/>
              </a:outerShdw>
            </a:effectLst>
          </c:spPr>
          <c:invertIfNegative val="0"/>
          <c:dLbls>
            <c:spPr>
              <a:noFill/>
              <a:ln w="25380">
                <a:noFill/>
              </a:ln>
            </c:spPr>
            <c:txPr>
              <a:bodyPr/>
              <a:lstStyle/>
              <a:p>
                <a:pPr algn="ctr" rtl="0">
                  <a:defRPr sz="1799" b="1" i="0" u="none" strike="noStrike" baseline="0">
                    <a:solidFill>
                      <a:schemeClr val="tx1"/>
                    </a:solidFill>
                    <a:latin typeface="Gill Sans MT"/>
                    <a:ea typeface="Gill Sans MT"/>
                    <a:cs typeface="Gill Sans MT"/>
                  </a:defRPr>
                </a:pPr>
                <a:endParaRPr lang="en-US"/>
              </a:p>
            </c:txPr>
            <c:showLegendKey val="0"/>
            <c:showVal val="1"/>
            <c:showCatName val="0"/>
            <c:showSerName val="0"/>
            <c:showPercent val="0"/>
            <c:showBubbleSize val="0"/>
            <c:showLeaderLines val="0"/>
          </c:dLbls>
          <c:cat>
            <c:numRef>
              <c:f>Sheet1!$B$1:$B$1</c:f>
              <c:numCache>
                <c:formatCode>General</c:formatCode>
                <c:ptCount val="1"/>
              </c:numCache>
            </c:numRef>
          </c:cat>
          <c:val>
            <c:numRef>
              <c:f>Sheet1!$B$3:$B$3</c:f>
              <c:numCache>
                <c:formatCode>General</c:formatCode>
                <c:ptCount val="1"/>
                <c:pt idx="0">
                  <c:v>1</c:v>
                </c:pt>
              </c:numCache>
            </c:numRef>
          </c:val>
        </c:ser>
        <c:ser>
          <c:idx val="3"/>
          <c:order val="2"/>
          <c:tx>
            <c:strRef>
              <c:f>Sheet1!$A$4</c:f>
              <c:strCache>
                <c:ptCount val="1"/>
                <c:pt idx="0">
                  <c:v>3</c:v>
                </c:pt>
              </c:strCache>
            </c:strRef>
          </c:tx>
          <c:spPr>
            <a:solidFill>
              <a:schemeClr val="folHlink"/>
            </a:solidFill>
            <a:ln w="12690">
              <a:solidFill>
                <a:schemeClr val="tx1"/>
              </a:solidFill>
              <a:prstDash val="solid"/>
            </a:ln>
            <a:effectLst>
              <a:outerShdw dist="35921" dir="2700000" algn="br">
                <a:srgbClr val="000000"/>
              </a:outerShdw>
            </a:effectLst>
          </c:spPr>
          <c:invertIfNegative val="0"/>
          <c:dLbls>
            <c:spPr>
              <a:noFill/>
              <a:ln w="25380">
                <a:noFill/>
              </a:ln>
            </c:spPr>
            <c:txPr>
              <a:bodyPr/>
              <a:lstStyle/>
              <a:p>
                <a:pPr algn="ctr" rtl="0">
                  <a:defRPr sz="1799" b="1" i="0" u="none" strike="noStrike" baseline="0">
                    <a:solidFill>
                      <a:schemeClr val="tx1"/>
                    </a:solidFill>
                    <a:latin typeface="Gill Sans MT"/>
                    <a:ea typeface="Gill Sans MT"/>
                    <a:cs typeface="Gill Sans MT"/>
                  </a:defRPr>
                </a:pPr>
                <a:endParaRPr lang="en-US"/>
              </a:p>
            </c:txPr>
            <c:showLegendKey val="0"/>
            <c:showVal val="1"/>
            <c:showCatName val="0"/>
            <c:showSerName val="0"/>
            <c:showPercent val="0"/>
            <c:showBubbleSize val="0"/>
            <c:showLeaderLines val="0"/>
          </c:dLbls>
          <c:cat>
            <c:numRef>
              <c:f>Sheet1!$B$1:$B$1</c:f>
              <c:numCache>
                <c:formatCode>General</c:formatCode>
                <c:ptCount val="1"/>
              </c:numCache>
            </c:numRef>
          </c:cat>
          <c:val>
            <c:numRef>
              <c:f>Sheet1!$B$4:$B$4</c:f>
              <c:numCache>
                <c:formatCode>General</c:formatCode>
                <c:ptCount val="1"/>
                <c:pt idx="0">
                  <c:v>2</c:v>
                </c:pt>
              </c:numCache>
            </c:numRef>
          </c:val>
        </c:ser>
        <c:ser>
          <c:idx val="4"/>
          <c:order val="3"/>
          <c:tx>
            <c:strRef>
              <c:f>Sheet1!$A$5</c:f>
              <c:strCache>
                <c:ptCount val="1"/>
                <c:pt idx="0">
                  <c:v>4</c:v>
                </c:pt>
              </c:strCache>
            </c:strRef>
          </c:tx>
          <c:spPr>
            <a:solidFill>
              <a:schemeClr val="bg2"/>
            </a:solidFill>
            <a:ln w="12690">
              <a:solidFill>
                <a:schemeClr val="tx1"/>
              </a:solidFill>
              <a:prstDash val="solid"/>
            </a:ln>
            <a:effectLst>
              <a:outerShdw dist="35921" dir="2700000" algn="br">
                <a:srgbClr val="000000"/>
              </a:outerShdw>
            </a:effectLst>
          </c:spPr>
          <c:invertIfNegative val="0"/>
          <c:dLbls>
            <c:spPr>
              <a:noFill/>
              <a:ln w="25380">
                <a:noFill/>
              </a:ln>
            </c:spPr>
            <c:txPr>
              <a:bodyPr/>
              <a:lstStyle/>
              <a:p>
                <a:pPr algn="ctr" rtl="0">
                  <a:defRPr sz="1799" b="1" i="0" u="none" strike="noStrike" baseline="0">
                    <a:solidFill>
                      <a:schemeClr val="tx1"/>
                    </a:solidFill>
                    <a:latin typeface="Gill Sans MT"/>
                    <a:ea typeface="Gill Sans MT"/>
                    <a:cs typeface="Gill Sans MT"/>
                  </a:defRPr>
                </a:pPr>
                <a:endParaRPr lang="en-US"/>
              </a:p>
            </c:txPr>
            <c:showLegendKey val="0"/>
            <c:showVal val="1"/>
            <c:showCatName val="0"/>
            <c:showSerName val="0"/>
            <c:showPercent val="0"/>
            <c:showBubbleSize val="0"/>
            <c:showLeaderLines val="0"/>
          </c:dLbls>
          <c:cat>
            <c:numRef>
              <c:f>Sheet1!$B$1:$B$1</c:f>
              <c:numCache>
                <c:formatCode>General</c:formatCode>
                <c:ptCount val="1"/>
              </c:numCache>
            </c:numRef>
          </c:cat>
          <c:val>
            <c:numRef>
              <c:f>Sheet1!$B$5:$B$5</c:f>
              <c:numCache>
                <c:formatCode>General</c:formatCode>
                <c:ptCount val="1"/>
                <c:pt idx="0">
                  <c:v>3</c:v>
                </c:pt>
              </c:numCache>
            </c:numRef>
          </c:val>
        </c:ser>
        <c:ser>
          <c:idx val="5"/>
          <c:order val="4"/>
          <c:tx>
            <c:strRef>
              <c:f>Sheet1!$A$6</c:f>
              <c:strCache>
                <c:ptCount val="1"/>
                <c:pt idx="0">
                  <c:v>5</c:v>
                </c:pt>
              </c:strCache>
            </c:strRef>
          </c:tx>
          <c:spPr>
            <a:solidFill>
              <a:schemeClr val="tx2"/>
            </a:solidFill>
            <a:ln w="12690">
              <a:solidFill>
                <a:schemeClr val="tx1"/>
              </a:solidFill>
              <a:prstDash val="solid"/>
            </a:ln>
            <a:effectLst>
              <a:outerShdw dist="35921" dir="2700000" algn="br">
                <a:srgbClr val="000000"/>
              </a:outerShdw>
            </a:effectLst>
          </c:spPr>
          <c:invertIfNegative val="0"/>
          <c:dLbls>
            <c:spPr>
              <a:noFill/>
              <a:ln w="25380">
                <a:noFill/>
              </a:ln>
            </c:spPr>
            <c:txPr>
              <a:bodyPr/>
              <a:lstStyle/>
              <a:p>
                <a:pPr algn="ctr" rtl="0">
                  <a:defRPr sz="1799" b="1" i="0" u="none" strike="noStrike" baseline="0">
                    <a:solidFill>
                      <a:schemeClr val="tx1"/>
                    </a:solidFill>
                    <a:latin typeface="Gill Sans MT"/>
                    <a:ea typeface="Gill Sans MT"/>
                    <a:cs typeface="Gill Sans MT"/>
                  </a:defRPr>
                </a:pPr>
                <a:endParaRPr lang="en-US"/>
              </a:p>
            </c:txPr>
            <c:showLegendKey val="0"/>
            <c:showVal val="1"/>
            <c:showCatName val="0"/>
            <c:showSerName val="0"/>
            <c:showPercent val="0"/>
            <c:showBubbleSize val="0"/>
            <c:showLeaderLines val="0"/>
          </c:dLbls>
          <c:cat>
            <c:numRef>
              <c:f>Sheet1!$B$1:$B$1</c:f>
              <c:numCache>
                <c:formatCode>General</c:formatCode>
                <c:ptCount val="1"/>
              </c:numCache>
            </c:numRef>
          </c:cat>
          <c:val>
            <c:numRef>
              <c:f>Sheet1!$B$6:$B$6</c:f>
              <c:numCache>
                <c:formatCode>General</c:formatCode>
                <c:ptCount val="1"/>
                <c:pt idx="0">
                  <c:v>1</c:v>
                </c:pt>
              </c:numCache>
            </c:numRef>
          </c:val>
        </c:ser>
        <c:ser>
          <c:idx val="0"/>
          <c:order val="5"/>
          <c:tx>
            <c:strRef>
              <c:f>Sheet1!$A$7</c:f>
              <c:strCache>
                <c:ptCount val="1"/>
                <c:pt idx="0">
                  <c:v>6</c:v>
                </c:pt>
              </c:strCache>
            </c:strRef>
          </c:tx>
          <c:spPr>
            <a:solidFill>
              <a:schemeClr val="accent1"/>
            </a:solidFill>
            <a:ln w="12690">
              <a:solidFill>
                <a:schemeClr val="tx1"/>
              </a:solidFill>
              <a:prstDash val="solid"/>
            </a:ln>
            <a:effectLst>
              <a:outerShdw dist="35921" dir="2700000" algn="br">
                <a:srgbClr val="000000"/>
              </a:outerShdw>
            </a:effectLst>
          </c:spPr>
          <c:invertIfNegative val="0"/>
          <c:dLbls>
            <c:spPr>
              <a:noFill/>
              <a:ln w="25380">
                <a:noFill/>
              </a:ln>
            </c:spPr>
            <c:txPr>
              <a:bodyPr/>
              <a:lstStyle/>
              <a:p>
                <a:pPr algn="ctr" rtl="0">
                  <a:defRPr sz="1799" b="1" i="0" u="none" strike="noStrike" baseline="0">
                    <a:solidFill>
                      <a:schemeClr val="tx1"/>
                    </a:solidFill>
                    <a:latin typeface="Gill Sans MT"/>
                    <a:ea typeface="Gill Sans MT"/>
                    <a:cs typeface="Gill Sans MT"/>
                  </a:defRPr>
                </a:pPr>
                <a:endParaRPr lang="en-US"/>
              </a:p>
            </c:txPr>
            <c:showLegendKey val="0"/>
            <c:showVal val="1"/>
            <c:showCatName val="0"/>
            <c:showSerName val="0"/>
            <c:showPercent val="0"/>
            <c:showBubbleSize val="0"/>
            <c:showLeaderLines val="0"/>
          </c:dLbls>
          <c:cat>
            <c:numRef>
              <c:f>Sheet1!$B$1:$B$1</c:f>
              <c:numCache>
                <c:formatCode>General</c:formatCode>
                <c:ptCount val="1"/>
              </c:numCache>
            </c:numRef>
          </c:cat>
          <c:val>
            <c:numRef>
              <c:f>Sheet1!$B$7:$B$7</c:f>
              <c:numCache>
                <c:formatCode>General</c:formatCode>
                <c:ptCount val="1"/>
                <c:pt idx="0">
                  <c:v>1</c:v>
                </c:pt>
              </c:numCache>
            </c:numRef>
          </c:val>
        </c:ser>
        <c:dLbls>
          <c:showLegendKey val="0"/>
          <c:showVal val="0"/>
          <c:showCatName val="0"/>
          <c:showSerName val="0"/>
          <c:showPercent val="0"/>
          <c:showBubbleSize val="0"/>
        </c:dLbls>
        <c:gapWidth val="150"/>
        <c:axId val="43698432"/>
        <c:axId val="62316544"/>
      </c:barChart>
      <c:catAx>
        <c:axId val="43698432"/>
        <c:scaling>
          <c:orientation val="minMax"/>
        </c:scaling>
        <c:delete val="0"/>
        <c:axPos val="b"/>
        <c:majorGridlines>
          <c:spPr>
            <a:ln w="3173">
              <a:solidFill>
                <a:schemeClr val="tx1"/>
              </a:solidFill>
              <a:prstDash val="solid"/>
            </a:ln>
          </c:spPr>
        </c:majorGridlines>
        <c:numFmt formatCode="General" sourceLinked="1"/>
        <c:majorTickMark val="cross"/>
        <c:minorTickMark val="none"/>
        <c:tickLblPos val="nextTo"/>
        <c:spPr>
          <a:ln w="3173">
            <a:solidFill>
              <a:schemeClr val="tx1"/>
            </a:solidFill>
            <a:prstDash val="solid"/>
          </a:ln>
        </c:spPr>
        <c:txPr>
          <a:bodyPr rot="0" vert="horz"/>
          <a:lstStyle/>
          <a:p>
            <a:pPr rtl="1">
              <a:defRPr sz="1799" b="1" i="0" u="none" strike="noStrike" baseline="0">
                <a:solidFill>
                  <a:schemeClr val="tx1"/>
                </a:solidFill>
                <a:latin typeface="Gill Sans MT"/>
                <a:ea typeface="Gill Sans MT"/>
                <a:cs typeface="Gill Sans MT"/>
              </a:defRPr>
            </a:pPr>
            <a:endParaRPr lang="en-US"/>
          </a:p>
        </c:txPr>
        <c:crossAx val="62316544"/>
        <c:crosses val="autoZero"/>
        <c:auto val="1"/>
        <c:lblAlgn val="ctr"/>
        <c:lblOffset val="100"/>
        <c:tickLblSkip val="1"/>
        <c:tickMarkSkip val="1"/>
        <c:noMultiLvlLbl val="0"/>
      </c:catAx>
      <c:valAx>
        <c:axId val="62316544"/>
        <c:scaling>
          <c:orientation val="minMax"/>
          <c:max val="4"/>
        </c:scaling>
        <c:delete val="0"/>
        <c:axPos val="l"/>
        <c:majorGridlines>
          <c:spPr>
            <a:ln w="3173">
              <a:solidFill>
                <a:schemeClr val="tx1"/>
              </a:solidFill>
              <a:prstDash val="solid"/>
            </a:ln>
          </c:spPr>
        </c:majorGridlines>
        <c:numFmt formatCode="General" sourceLinked="1"/>
        <c:majorTickMark val="cross"/>
        <c:minorTickMark val="none"/>
        <c:tickLblPos val="nextTo"/>
        <c:spPr>
          <a:ln w="3173">
            <a:solidFill>
              <a:schemeClr val="tx1"/>
            </a:solidFill>
            <a:prstDash val="solid"/>
          </a:ln>
        </c:spPr>
        <c:txPr>
          <a:bodyPr rot="0" vert="horz"/>
          <a:lstStyle/>
          <a:p>
            <a:pPr rtl="1">
              <a:defRPr sz="1799" b="1" i="0" u="none" strike="noStrike" baseline="0">
                <a:solidFill>
                  <a:schemeClr val="tx1"/>
                </a:solidFill>
                <a:latin typeface="Gill Sans MT"/>
                <a:ea typeface="Gill Sans MT"/>
                <a:cs typeface="Gill Sans MT"/>
              </a:defRPr>
            </a:pPr>
            <a:endParaRPr lang="en-US"/>
          </a:p>
        </c:txPr>
        <c:crossAx val="43698432"/>
        <c:crosses val="autoZero"/>
        <c:crossBetween val="between"/>
        <c:majorUnit val="1"/>
      </c:valAx>
      <c:spPr>
        <a:noFill/>
        <a:ln w="25380">
          <a:noFill/>
        </a:ln>
      </c:spPr>
    </c:plotArea>
    <c:legend>
      <c:legendPos val="r"/>
      <c:layout>
        <c:manualLayout>
          <c:xMode val="edge"/>
          <c:yMode val="edge"/>
          <c:x val="0.17183098591549301"/>
          <c:y val="0.82494004796163101"/>
          <c:w val="0.71971830985915497"/>
          <c:h val="8.8729016786570705E-2"/>
        </c:manualLayout>
      </c:layout>
      <c:overlay val="0"/>
      <c:spPr>
        <a:solidFill>
          <a:schemeClr val="bg1"/>
        </a:solidFill>
        <a:ln w="25380">
          <a:noFill/>
        </a:ln>
      </c:spPr>
      <c:txPr>
        <a:bodyPr/>
        <a:lstStyle/>
        <a:p>
          <a:pPr>
            <a:defRPr sz="1654" b="1" i="0" u="none" strike="noStrike" baseline="0">
              <a:solidFill>
                <a:schemeClr val="tx1"/>
              </a:solidFill>
              <a:latin typeface="Gill Sans MT"/>
              <a:ea typeface="Gill Sans MT"/>
              <a:cs typeface="Gill Sans MT"/>
            </a:defRPr>
          </a:pPr>
          <a:endParaRPr lang="en-US"/>
        </a:p>
      </c:txPr>
    </c:legend>
    <c:plotVisOnly val="1"/>
    <c:dispBlanksAs val="gap"/>
    <c:showDLblsOverMax val="0"/>
  </c:chart>
  <c:spPr>
    <a:noFill/>
    <a:ln>
      <a:noFill/>
    </a:ln>
  </c:spPr>
  <c:txPr>
    <a:bodyPr/>
    <a:lstStyle/>
    <a:p>
      <a:pPr>
        <a:defRPr sz="1799" b="1" i="0" u="none" strike="noStrike" baseline="0">
          <a:solidFill>
            <a:schemeClr val="tx1"/>
          </a:solidFill>
          <a:latin typeface="Gill Sans MT"/>
          <a:ea typeface="Gill Sans MT"/>
          <a:cs typeface="Gill Sans MT"/>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0140845070423E-2"/>
          <c:y val="9.5923261390887304E-2"/>
          <c:w val="0.916901408450704"/>
          <c:h val="0.70023980815347697"/>
        </c:manualLayout>
      </c:layout>
      <c:barChart>
        <c:barDir val="col"/>
        <c:grouping val="clustered"/>
        <c:varyColors val="0"/>
        <c:ser>
          <c:idx val="1"/>
          <c:order val="0"/>
          <c:tx>
            <c:strRef>
              <c:f>Sheet1!$A$2</c:f>
              <c:strCache>
                <c:ptCount val="1"/>
                <c:pt idx="0">
                  <c:v>1</c:v>
                </c:pt>
              </c:strCache>
            </c:strRef>
          </c:tx>
          <c:spPr>
            <a:solidFill>
              <a:schemeClr val="accent2"/>
            </a:solidFill>
            <a:ln w="8319">
              <a:solidFill>
                <a:schemeClr val="tx1"/>
              </a:solidFill>
              <a:prstDash val="solid"/>
            </a:ln>
            <a:effectLst>
              <a:outerShdw dist="35921" dir="2700000" algn="br">
                <a:srgbClr val="000000"/>
              </a:outerShdw>
            </a:effectLst>
          </c:spPr>
          <c:invertIfNegative val="0"/>
          <c:dLbls>
            <c:spPr>
              <a:noFill/>
              <a:ln w="16639">
                <a:noFill/>
              </a:ln>
            </c:spPr>
            <c:txPr>
              <a:bodyPr/>
              <a:lstStyle/>
              <a:p>
                <a:pPr algn="ctr" rtl="0">
                  <a:defRPr sz="1179" b="1" i="0" u="none" strike="noStrike" baseline="0">
                    <a:solidFill>
                      <a:schemeClr val="tx1"/>
                    </a:solidFill>
                    <a:latin typeface="Gill Sans MT"/>
                    <a:ea typeface="Gill Sans MT"/>
                    <a:cs typeface="Gill Sans MT"/>
                  </a:defRPr>
                </a:pPr>
                <a:endParaRPr lang="en-US"/>
              </a:p>
            </c:txPr>
            <c:showLegendKey val="0"/>
            <c:showVal val="1"/>
            <c:showCatName val="0"/>
            <c:showSerName val="0"/>
            <c:showPercent val="0"/>
            <c:showBubbleSize val="0"/>
            <c:showLeaderLines val="0"/>
          </c:dLbls>
          <c:cat>
            <c:numRef>
              <c:f>Sheet1!$B$1:$B$1</c:f>
              <c:numCache>
                <c:formatCode>General</c:formatCode>
                <c:ptCount val="1"/>
              </c:numCache>
            </c:numRef>
          </c:cat>
          <c:val>
            <c:numRef>
              <c:f>Sheet1!$B$2:$B$2</c:f>
              <c:numCache>
                <c:formatCode>General</c:formatCode>
                <c:ptCount val="1"/>
                <c:pt idx="0">
                  <c:v>2</c:v>
                </c:pt>
              </c:numCache>
            </c:numRef>
          </c:val>
        </c:ser>
        <c:ser>
          <c:idx val="2"/>
          <c:order val="1"/>
          <c:tx>
            <c:strRef>
              <c:f>Sheet1!$A$3</c:f>
              <c:strCache>
                <c:ptCount val="1"/>
                <c:pt idx="0">
                  <c:v>2</c:v>
                </c:pt>
              </c:strCache>
            </c:strRef>
          </c:tx>
          <c:spPr>
            <a:solidFill>
              <a:schemeClr val="hlink"/>
            </a:solidFill>
            <a:ln w="8319">
              <a:solidFill>
                <a:schemeClr val="tx1"/>
              </a:solidFill>
              <a:prstDash val="solid"/>
            </a:ln>
            <a:effectLst>
              <a:outerShdw dist="35921" dir="2700000" algn="br">
                <a:srgbClr val="000000"/>
              </a:outerShdw>
            </a:effectLst>
          </c:spPr>
          <c:invertIfNegative val="0"/>
          <c:dLbls>
            <c:spPr>
              <a:noFill/>
              <a:ln w="16639">
                <a:noFill/>
              </a:ln>
            </c:spPr>
            <c:txPr>
              <a:bodyPr/>
              <a:lstStyle/>
              <a:p>
                <a:pPr algn="ctr" rtl="0">
                  <a:defRPr sz="1179" b="1" i="0" u="none" strike="noStrike" baseline="0">
                    <a:solidFill>
                      <a:schemeClr val="tx1"/>
                    </a:solidFill>
                    <a:latin typeface="Gill Sans MT"/>
                    <a:ea typeface="Gill Sans MT"/>
                    <a:cs typeface="Gill Sans MT"/>
                  </a:defRPr>
                </a:pPr>
                <a:endParaRPr lang="en-US"/>
              </a:p>
            </c:txPr>
            <c:showLegendKey val="0"/>
            <c:showVal val="1"/>
            <c:showCatName val="0"/>
            <c:showSerName val="0"/>
            <c:showPercent val="0"/>
            <c:showBubbleSize val="0"/>
            <c:showLeaderLines val="0"/>
          </c:dLbls>
          <c:cat>
            <c:numRef>
              <c:f>Sheet1!$B$1:$B$1</c:f>
              <c:numCache>
                <c:formatCode>General</c:formatCode>
                <c:ptCount val="1"/>
              </c:numCache>
            </c:numRef>
          </c:cat>
          <c:val>
            <c:numRef>
              <c:f>Sheet1!$B$3:$B$3</c:f>
              <c:numCache>
                <c:formatCode>General</c:formatCode>
                <c:ptCount val="1"/>
                <c:pt idx="0">
                  <c:v>1</c:v>
                </c:pt>
              </c:numCache>
            </c:numRef>
          </c:val>
        </c:ser>
        <c:ser>
          <c:idx val="3"/>
          <c:order val="2"/>
          <c:tx>
            <c:strRef>
              <c:f>Sheet1!$A$4</c:f>
              <c:strCache>
                <c:ptCount val="1"/>
                <c:pt idx="0">
                  <c:v>3</c:v>
                </c:pt>
              </c:strCache>
            </c:strRef>
          </c:tx>
          <c:spPr>
            <a:solidFill>
              <a:schemeClr val="folHlink"/>
            </a:solidFill>
            <a:ln w="8319">
              <a:solidFill>
                <a:schemeClr val="tx1"/>
              </a:solidFill>
              <a:prstDash val="solid"/>
            </a:ln>
            <a:effectLst>
              <a:outerShdw dist="35921" dir="2700000" algn="br">
                <a:srgbClr val="000000"/>
              </a:outerShdw>
            </a:effectLst>
          </c:spPr>
          <c:invertIfNegative val="0"/>
          <c:dLbls>
            <c:spPr>
              <a:noFill/>
              <a:ln w="16639">
                <a:noFill/>
              </a:ln>
            </c:spPr>
            <c:txPr>
              <a:bodyPr/>
              <a:lstStyle/>
              <a:p>
                <a:pPr algn="ctr" rtl="0">
                  <a:defRPr sz="1179" b="1" i="0" u="none" strike="noStrike" baseline="0">
                    <a:solidFill>
                      <a:schemeClr val="tx1"/>
                    </a:solidFill>
                    <a:latin typeface="Gill Sans MT"/>
                    <a:ea typeface="Gill Sans MT"/>
                    <a:cs typeface="Gill Sans MT"/>
                  </a:defRPr>
                </a:pPr>
                <a:endParaRPr lang="en-US"/>
              </a:p>
            </c:txPr>
            <c:showLegendKey val="0"/>
            <c:showVal val="1"/>
            <c:showCatName val="0"/>
            <c:showSerName val="0"/>
            <c:showPercent val="0"/>
            <c:showBubbleSize val="0"/>
            <c:showLeaderLines val="0"/>
          </c:dLbls>
          <c:cat>
            <c:numRef>
              <c:f>Sheet1!$B$1:$B$1</c:f>
              <c:numCache>
                <c:formatCode>General</c:formatCode>
                <c:ptCount val="1"/>
              </c:numCache>
            </c:numRef>
          </c:cat>
          <c:val>
            <c:numRef>
              <c:f>Sheet1!$B$4:$B$4</c:f>
              <c:numCache>
                <c:formatCode>General</c:formatCode>
                <c:ptCount val="1"/>
                <c:pt idx="0">
                  <c:v>2</c:v>
                </c:pt>
              </c:numCache>
            </c:numRef>
          </c:val>
        </c:ser>
        <c:ser>
          <c:idx val="4"/>
          <c:order val="3"/>
          <c:tx>
            <c:strRef>
              <c:f>Sheet1!$A$5</c:f>
              <c:strCache>
                <c:ptCount val="1"/>
                <c:pt idx="0">
                  <c:v>4</c:v>
                </c:pt>
              </c:strCache>
            </c:strRef>
          </c:tx>
          <c:spPr>
            <a:solidFill>
              <a:schemeClr val="bg2"/>
            </a:solidFill>
            <a:ln w="8319">
              <a:solidFill>
                <a:schemeClr val="tx1"/>
              </a:solidFill>
              <a:prstDash val="solid"/>
            </a:ln>
            <a:effectLst>
              <a:outerShdw dist="35921" dir="2700000" algn="br">
                <a:srgbClr val="000000"/>
              </a:outerShdw>
            </a:effectLst>
          </c:spPr>
          <c:invertIfNegative val="0"/>
          <c:dLbls>
            <c:spPr>
              <a:noFill/>
              <a:ln w="16639">
                <a:noFill/>
              </a:ln>
            </c:spPr>
            <c:txPr>
              <a:bodyPr/>
              <a:lstStyle/>
              <a:p>
                <a:pPr algn="ctr" rtl="0">
                  <a:defRPr sz="1179" b="1" i="0" u="none" strike="noStrike" baseline="0">
                    <a:solidFill>
                      <a:schemeClr val="tx1"/>
                    </a:solidFill>
                    <a:latin typeface="Gill Sans MT"/>
                    <a:ea typeface="Gill Sans MT"/>
                    <a:cs typeface="Gill Sans MT"/>
                  </a:defRPr>
                </a:pPr>
                <a:endParaRPr lang="en-US"/>
              </a:p>
            </c:txPr>
            <c:showLegendKey val="0"/>
            <c:showVal val="1"/>
            <c:showCatName val="0"/>
            <c:showSerName val="0"/>
            <c:showPercent val="0"/>
            <c:showBubbleSize val="0"/>
            <c:showLeaderLines val="0"/>
          </c:dLbls>
          <c:cat>
            <c:numRef>
              <c:f>Sheet1!$B$1:$B$1</c:f>
              <c:numCache>
                <c:formatCode>General</c:formatCode>
                <c:ptCount val="1"/>
              </c:numCache>
            </c:numRef>
          </c:cat>
          <c:val>
            <c:numRef>
              <c:f>Sheet1!$B$5:$B$5</c:f>
              <c:numCache>
                <c:formatCode>General</c:formatCode>
                <c:ptCount val="1"/>
                <c:pt idx="0">
                  <c:v>3</c:v>
                </c:pt>
              </c:numCache>
            </c:numRef>
          </c:val>
        </c:ser>
        <c:ser>
          <c:idx val="5"/>
          <c:order val="4"/>
          <c:tx>
            <c:strRef>
              <c:f>Sheet1!$A$6</c:f>
              <c:strCache>
                <c:ptCount val="1"/>
                <c:pt idx="0">
                  <c:v>5</c:v>
                </c:pt>
              </c:strCache>
            </c:strRef>
          </c:tx>
          <c:spPr>
            <a:solidFill>
              <a:schemeClr val="tx2"/>
            </a:solidFill>
            <a:ln w="8319">
              <a:solidFill>
                <a:schemeClr val="tx1"/>
              </a:solidFill>
              <a:prstDash val="solid"/>
            </a:ln>
            <a:effectLst>
              <a:outerShdw dist="35921" dir="2700000" algn="br">
                <a:srgbClr val="000000"/>
              </a:outerShdw>
            </a:effectLst>
          </c:spPr>
          <c:invertIfNegative val="0"/>
          <c:dLbls>
            <c:spPr>
              <a:noFill/>
              <a:ln w="16639">
                <a:noFill/>
              </a:ln>
            </c:spPr>
            <c:txPr>
              <a:bodyPr/>
              <a:lstStyle/>
              <a:p>
                <a:pPr algn="ctr" rtl="0">
                  <a:defRPr sz="1179" b="1" i="0" u="none" strike="noStrike" baseline="0">
                    <a:solidFill>
                      <a:schemeClr val="tx1"/>
                    </a:solidFill>
                    <a:latin typeface="Gill Sans MT"/>
                    <a:ea typeface="Gill Sans MT"/>
                    <a:cs typeface="Gill Sans MT"/>
                  </a:defRPr>
                </a:pPr>
                <a:endParaRPr lang="en-US"/>
              </a:p>
            </c:txPr>
            <c:showLegendKey val="0"/>
            <c:showVal val="1"/>
            <c:showCatName val="0"/>
            <c:showSerName val="0"/>
            <c:showPercent val="0"/>
            <c:showBubbleSize val="0"/>
            <c:showLeaderLines val="0"/>
          </c:dLbls>
          <c:cat>
            <c:numRef>
              <c:f>Sheet1!$B$1:$B$1</c:f>
              <c:numCache>
                <c:formatCode>General</c:formatCode>
                <c:ptCount val="1"/>
              </c:numCache>
            </c:numRef>
          </c:cat>
          <c:val>
            <c:numRef>
              <c:f>Sheet1!$B$6:$B$6</c:f>
              <c:numCache>
                <c:formatCode>General</c:formatCode>
                <c:ptCount val="1"/>
                <c:pt idx="0">
                  <c:v>1</c:v>
                </c:pt>
              </c:numCache>
            </c:numRef>
          </c:val>
        </c:ser>
        <c:ser>
          <c:idx val="0"/>
          <c:order val="5"/>
          <c:tx>
            <c:strRef>
              <c:f>Sheet1!$A$7</c:f>
              <c:strCache>
                <c:ptCount val="1"/>
                <c:pt idx="0">
                  <c:v>6</c:v>
                </c:pt>
              </c:strCache>
            </c:strRef>
          </c:tx>
          <c:spPr>
            <a:solidFill>
              <a:schemeClr val="accent1"/>
            </a:solidFill>
            <a:ln w="8319">
              <a:solidFill>
                <a:schemeClr val="tx1"/>
              </a:solidFill>
              <a:prstDash val="solid"/>
            </a:ln>
            <a:effectLst>
              <a:outerShdw dist="35921" dir="2700000" algn="br">
                <a:srgbClr val="000000"/>
              </a:outerShdw>
            </a:effectLst>
          </c:spPr>
          <c:invertIfNegative val="0"/>
          <c:dLbls>
            <c:spPr>
              <a:noFill/>
              <a:ln w="16639">
                <a:noFill/>
              </a:ln>
            </c:spPr>
            <c:txPr>
              <a:bodyPr/>
              <a:lstStyle/>
              <a:p>
                <a:pPr algn="ctr" rtl="0">
                  <a:defRPr sz="1179" b="1" i="0" u="none" strike="noStrike" baseline="0">
                    <a:solidFill>
                      <a:schemeClr val="tx1"/>
                    </a:solidFill>
                    <a:latin typeface="Gill Sans MT"/>
                    <a:ea typeface="Gill Sans MT"/>
                    <a:cs typeface="Gill Sans MT"/>
                  </a:defRPr>
                </a:pPr>
                <a:endParaRPr lang="en-US"/>
              </a:p>
            </c:txPr>
            <c:showLegendKey val="0"/>
            <c:showVal val="1"/>
            <c:showCatName val="0"/>
            <c:showSerName val="0"/>
            <c:showPercent val="0"/>
            <c:showBubbleSize val="0"/>
            <c:showLeaderLines val="0"/>
          </c:dLbls>
          <c:cat>
            <c:numRef>
              <c:f>Sheet1!$B$1:$B$1</c:f>
              <c:numCache>
                <c:formatCode>General</c:formatCode>
                <c:ptCount val="1"/>
              </c:numCache>
            </c:numRef>
          </c:cat>
          <c:val>
            <c:numRef>
              <c:f>Sheet1!$B$7:$B$7</c:f>
              <c:numCache>
                <c:formatCode>General</c:formatCode>
                <c:ptCount val="1"/>
                <c:pt idx="0">
                  <c:v>1</c:v>
                </c:pt>
              </c:numCache>
            </c:numRef>
          </c:val>
        </c:ser>
        <c:dLbls>
          <c:showLegendKey val="0"/>
          <c:showVal val="0"/>
          <c:showCatName val="0"/>
          <c:showSerName val="0"/>
          <c:showPercent val="0"/>
          <c:showBubbleSize val="0"/>
        </c:dLbls>
        <c:gapWidth val="150"/>
        <c:axId val="71606272"/>
        <c:axId val="71607808"/>
      </c:barChart>
      <c:catAx>
        <c:axId val="71606272"/>
        <c:scaling>
          <c:orientation val="minMax"/>
        </c:scaling>
        <c:delete val="0"/>
        <c:axPos val="b"/>
        <c:majorGridlines>
          <c:spPr>
            <a:ln w="2080">
              <a:solidFill>
                <a:schemeClr val="tx1"/>
              </a:solidFill>
              <a:prstDash val="solid"/>
            </a:ln>
          </c:spPr>
        </c:majorGridlines>
        <c:numFmt formatCode="General" sourceLinked="1"/>
        <c:majorTickMark val="cross"/>
        <c:minorTickMark val="none"/>
        <c:tickLblPos val="nextTo"/>
        <c:spPr>
          <a:ln w="2080">
            <a:solidFill>
              <a:schemeClr val="tx1"/>
            </a:solidFill>
            <a:prstDash val="solid"/>
          </a:ln>
        </c:spPr>
        <c:txPr>
          <a:bodyPr rot="0" vert="horz"/>
          <a:lstStyle/>
          <a:p>
            <a:pPr rtl="1">
              <a:defRPr sz="1179" b="1" i="0" u="none" strike="noStrike" baseline="0">
                <a:solidFill>
                  <a:schemeClr val="tx1"/>
                </a:solidFill>
                <a:latin typeface="Gill Sans MT"/>
                <a:ea typeface="Gill Sans MT"/>
                <a:cs typeface="Gill Sans MT"/>
              </a:defRPr>
            </a:pPr>
            <a:endParaRPr lang="en-US"/>
          </a:p>
        </c:txPr>
        <c:crossAx val="71607808"/>
        <c:crosses val="autoZero"/>
        <c:auto val="1"/>
        <c:lblAlgn val="ctr"/>
        <c:lblOffset val="100"/>
        <c:tickLblSkip val="1"/>
        <c:tickMarkSkip val="1"/>
        <c:noMultiLvlLbl val="0"/>
      </c:catAx>
      <c:valAx>
        <c:axId val="71607808"/>
        <c:scaling>
          <c:orientation val="minMax"/>
          <c:max val="4"/>
        </c:scaling>
        <c:delete val="0"/>
        <c:axPos val="l"/>
        <c:majorGridlines>
          <c:spPr>
            <a:ln w="2080">
              <a:solidFill>
                <a:schemeClr val="tx1"/>
              </a:solidFill>
              <a:prstDash val="solid"/>
            </a:ln>
          </c:spPr>
        </c:majorGridlines>
        <c:numFmt formatCode="General" sourceLinked="1"/>
        <c:majorTickMark val="cross"/>
        <c:minorTickMark val="none"/>
        <c:tickLblPos val="nextTo"/>
        <c:spPr>
          <a:ln w="2080">
            <a:solidFill>
              <a:schemeClr val="tx1"/>
            </a:solidFill>
            <a:prstDash val="solid"/>
          </a:ln>
        </c:spPr>
        <c:txPr>
          <a:bodyPr rot="0" vert="horz"/>
          <a:lstStyle/>
          <a:p>
            <a:pPr rtl="1">
              <a:defRPr sz="1179" b="1" i="0" u="none" strike="noStrike" baseline="0">
                <a:solidFill>
                  <a:schemeClr val="tx1"/>
                </a:solidFill>
                <a:latin typeface="Gill Sans MT"/>
                <a:ea typeface="Gill Sans MT"/>
                <a:cs typeface="Gill Sans MT"/>
              </a:defRPr>
            </a:pPr>
            <a:endParaRPr lang="en-US"/>
          </a:p>
        </c:txPr>
        <c:crossAx val="71606272"/>
        <c:crosses val="autoZero"/>
        <c:crossBetween val="between"/>
        <c:majorUnit val="1"/>
      </c:valAx>
      <c:spPr>
        <a:noFill/>
        <a:ln w="16639">
          <a:noFill/>
        </a:ln>
      </c:spPr>
    </c:plotArea>
    <c:legend>
      <c:legendPos val="r"/>
      <c:layout>
        <c:manualLayout>
          <c:xMode val="edge"/>
          <c:yMode val="edge"/>
          <c:x val="0.17183098591549301"/>
          <c:y val="0.82494004796163101"/>
          <c:w val="0.71971830985915497"/>
          <c:h val="8.8729016786570705E-2"/>
        </c:manualLayout>
      </c:layout>
      <c:overlay val="0"/>
      <c:spPr>
        <a:solidFill>
          <a:schemeClr val="bg1"/>
        </a:solidFill>
        <a:ln w="16639">
          <a:noFill/>
        </a:ln>
      </c:spPr>
      <c:txPr>
        <a:bodyPr/>
        <a:lstStyle/>
        <a:p>
          <a:pPr>
            <a:defRPr sz="1084" b="1" i="0" u="none" strike="noStrike" baseline="0">
              <a:solidFill>
                <a:schemeClr val="tx1"/>
              </a:solidFill>
              <a:latin typeface="Gill Sans MT"/>
              <a:ea typeface="Gill Sans MT"/>
              <a:cs typeface="Gill Sans MT"/>
            </a:defRPr>
          </a:pPr>
          <a:endParaRPr lang="en-US"/>
        </a:p>
      </c:txPr>
    </c:legend>
    <c:plotVisOnly val="1"/>
    <c:dispBlanksAs val="gap"/>
    <c:showDLblsOverMax val="0"/>
  </c:chart>
  <c:spPr>
    <a:noFill/>
    <a:ln>
      <a:noFill/>
    </a:ln>
  </c:spPr>
  <c:txPr>
    <a:bodyPr/>
    <a:lstStyle/>
    <a:p>
      <a:pPr>
        <a:defRPr sz="1179" b="1" i="0" u="none" strike="noStrike" baseline="0">
          <a:solidFill>
            <a:schemeClr val="tx1"/>
          </a:solidFill>
          <a:latin typeface="Gill Sans MT"/>
          <a:ea typeface="Gill Sans MT"/>
          <a:cs typeface="Gill Sans MT"/>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0140845070423E-2"/>
          <c:y val="9.5923261390887304E-2"/>
          <c:w val="0.916901408450704"/>
          <c:h val="0.70023980815347697"/>
        </c:manualLayout>
      </c:layout>
      <c:barChart>
        <c:barDir val="col"/>
        <c:grouping val="clustered"/>
        <c:varyColors val="0"/>
        <c:ser>
          <c:idx val="1"/>
          <c:order val="0"/>
          <c:tx>
            <c:strRef>
              <c:f>Sheet1!$A$2</c:f>
              <c:strCache>
                <c:ptCount val="1"/>
                <c:pt idx="0">
                  <c:v>1</c:v>
                </c:pt>
              </c:strCache>
            </c:strRef>
          </c:tx>
          <c:spPr>
            <a:solidFill>
              <a:schemeClr val="accent2"/>
            </a:solidFill>
            <a:ln w="8319">
              <a:solidFill>
                <a:schemeClr val="tx1"/>
              </a:solidFill>
              <a:prstDash val="solid"/>
            </a:ln>
            <a:effectLst>
              <a:outerShdw dist="35921" dir="2700000" algn="br">
                <a:srgbClr val="000000"/>
              </a:outerShdw>
            </a:effectLst>
          </c:spPr>
          <c:invertIfNegative val="0"/>
          <c:dLbls>
            <c:spPr>
              <a:noFill/>
              <a:ln w="16639">
                <a:noFill/>
              </a:ln>
            </c:spPr>
            <c:txPr>
              <a:bodyPr/>
              <a:lstStyle/>
              <a:p>
                <a:pPr algn="ctr" rtl="0">
                  <a:defRPr sz="1179" b="1" i="0" u="none" strike="noStrike" baseline="0">
                    <a:solidFill>
                      <a:schemeClr val="tx1"/>
                    </a:solidFill>
                    <a:latin typeface="Gill Sans MT"/>
                    <a:ea typeface="Gill Sans MT"/>
                    <a:cs typeface="Gill Sans MT"/>
                  </a:defRPr>
                </a:pPr>
                <a:endParaRPr lang="en-US"/>
              </a:p>
            </c:txPr>
            <c:showLegendKey val="0"/>
            <c:showVal val="1"/>
            <c:showCatName val="0"/>
            <c:showSerName val="0"/>
            <c:showPercent val="0"/>
            <c:showBubbleSize val="0"/>
            <c:showLeaderLines val="0"/>
          </c:dLbls>
          <c:cat>
            <c:numRef>
              <c:f>Sheet1!$B$1:$B$1</c:f>
              <c:numCache>
                <c:formatCode>General</c:formatCode>
                <c:ptCount val="1"/>
              </c:numCache>
            </c:numRef>
          </c:cat>
          <c:val>
            <c:numRef>
              <c:f>Sheet1!$B$2:$B$2</c:f>
              <c:numCache>
                <c:formatCode>General</c:formatCode>
                <c:ptCount val="1"/>
                <c:pt idx="0">
                  <c:v>2</c:v>
                </c:pt>
              </c:numCache>
            </c:numRef>
          </c:val>
        </c:ser>
        <c:ser>
          <c:idx val="2"/>
          <c:order val="1"/>
          <c:tx>
            <c:strRef>
              <c:f>Sheet1!$A$3</c:f>
              <c:strCache>
                <c:ptCount val="1"/>
                <c:pt idx="0">
                  <c:v>2</c:v>
                </c:pt>
              </c:strCache>
            </c:strRef>
          </c:tx>
          <c:spPr>
            <a:solidFill>
              <a:schemeClr val="hlink"/>
            </a:solidFill>
            <a:ln w="8319">
              <a:solidFill>
                <a:schemeClr val="tx1"/>
              </a:solidFill>
              <a:prstDash val="solid"/>
            </a:ln>
            <a:effectLst>
              <a:outerShdw dist="35921" dir="2700000" algn="br">
                <a:srgbClr val="000000"/>
              </a:outerShdw>
            </a:effectLst>
          </c:spPr>
          <c:invertIfNegative val="0"/>
          <c:dLbls>
            <c:spPr>
              <a:noFill/>
              <a:ln w="16639">
                <a:noFill/>
              </a:ln>
            </c:spPr>
            <c:txPr>
              <a:bodyPr/>
              <a:lstStyle/>
              <a:p>
                <a:pPr algn="ctr" rtl="0">
                  <a:defRPr sz="1179" b="1" i="0" u="none" strike="noStrike" baseline="0">
                    <a:solidFill>
                      <a:schemeClr val="tx1"/>
                    </a:solidFill>
                    <a:latin typeface="Gill Sans MT"/>
                    <a:ea typeface="Gill Sans MT"/>
                    <a:cs typeface="Gill Sans MT"/>
                  </a:defRPr>
                </a:pPr>
                <a:endParaRPr lang="en-US"/>
              </a:p>
            </c:txPr>
            <c:showLegendKey val="0"/>
            <c:showVal val="1"/>
            <c:showCatName val="0"/>
            <c:showSerName val="0"/>
            <c:showPercent val="0"/>
            <c:showBubbleSize val="0"/>
            <c:showLeaderLines val="0"/>
          </c:dLbls>
          <c:cat>
            <c:numRef>
              <c:f>Sheet1!$B$1:$B$1</c:f>
              <c:numCache>
                <c:formatCode>General</c:formatCode>
                <c:ptCount val="1"/>
              </c:numCache>
            </c:numRef>
          </c:cat>
          <c:val>
            <c:numRef>
              <c:f>Sheet1!$B$3:$B$3</c:f>
              <c:numCache>
                <c:formatCode>General</c:formatCode>
                <c:ptCount val="1"/>
                <c:pt idx="0">
                  <c:v>1</c:v>
                </c:pt>
              </c:numCache>
            </c:numRef>
          </c:val>
        </c:ser>
        <c:ser>
          <c:idx val="3"/>
          <c:order val="2"/>
          <c:tx>
            <c:strRef>
              <c:f>Sheet1!$A$4</c:f>
              <c:strCache>
                <c:ptCount val="1"/>
                <c:pt idx="0">
                  <c:v>3</c:v>
                </c:pt>
              </c:strCache>
            </c:strRef>
          </c:tx>
          <c:spPr>
            <a:solidFill>
              <a:schemeClr val="folHlink"/>
            </a:solidFill>
            <a:ln w="8319">
              <a:solidFill>
                <a:schemeClr val="tx1"/>
              </a:solidFill>
              <a:prstDash val="solid"/>
            </a:ln>
            <a:effectLst>
              <a:outerShdw dist="35921" dir="2700000" algn="br">
                <a:srgbClr val="000000"/>
              </a:outerShdw>
            </a:effectLst>
          </c:spPr>
          <c:invertIfNegative val="0"/>
          <c:dLbls>
            <c:spPr>
              <a:noFill/>
              <a:ln w="16639">
                <a:noFill/>
              </a:ln>
            </c:spPr>
            <c:txPr>
              <a:bodyPr/>
              <a:lstStyle/>
              <a:p>
                <a:pPr algn="ctr" rtl="0">
                  <a:defRPr sz="1179" b="1" i="0" u="none" strike="noStrike" baseline="0">
                    <a:solidFill>
                      <a:schemeClr val="tx1"/>
                    </a:solidFill>
                    <a:latin typeface="Gill Sans MT"/>
                    <a:ea typeface="Gill Sans MT"/>
                    <a:cs typeface="Gill Sans MT"/>
                  </a:defRPr>
                </a:pPr>
                <a:endParaRPr lang="en-US"/>
              </a:p>
            </c:txPr>
            <c:showLegendKey val="0"/>
            <c:showVal val="1"/>
            <c:showCatName val="0"/>
            <c:showSerName val="0"/>
            <c:showPercent val="0"/>
            <c:showBubbleSize val="0"/>
            <c:showLeaderLines val="0"/>
          </c:dLbls>
          <c:cat>
            <c:numRef>
              <c:f>Sheet1!$B$1:$B$1</c:f>
              <c:numCache>
                <c:formatCode>General</c:formatCode>
                <c:ptCount val="1"/>
              </c:numCache>
            </c:numRef>
          </c:cat>
          <c:val>
            <c:numRef>
              <c:f>Sheet1!$B$4:$B$4</c:f>
              <c:numCache>
                <c:formatCode>General</c:formatCode>
                <c:ptCount val="1"/>
                <c:pt idx="0">
                  <c:v>2</c:v>
                </c:pt>
              </c:numCache>
            </c:numRef>
          </c:val>
        </c:ser>
        <c:ser>
          <c:idx val="4"/>
          <c:order val="3"/>
          <c:tx>
            <c:strRef>
              <c:f>Sheet1!$A$5</c:f>
              <c:strCache>
                <c:ptCount val="1"/>
                <c:pt idx="0">
                  <c:v>4</c:v>
                </c:pt>
              </c:strCache>
            </c:strRef>
          </c:tx>
          <c:spPr>
            <a:solidFill>
              <a:schemeClr val="bg2"/>
            </a:solidFill>
            <a:ln w="8319">
              <a:solidFill>
                <a:schemeClr val="tx1"/>
              </a:solidFill>
              <a:prstDash val="solid"/>
            </a:ln>
            <a:effectLst>
              <a:outerShdw dist="35921" dir="2700000" algn="br">
                <a:srgbClr val="000000"/>
              </a:outerShdw>
            </a:effectLst>
          </c:spPr>
          <c:invertIfNegative val="0"/>
          <c:dLbls>
            <c:spPr>
              <a:noFill/>
              <a:ln w="16639">
                <a:noFill/>
              </a:ln>
            </c:spPr>
            <c:txPr>
              <a:bodyPr/>
              <a:lstStyle/>
              <a:p>
                <a:pPr algn="ctr" rtl="0">
                  <a:defRPr sz="1179" b="1" i="0" u="none" strike="noStrike" baseline="0">
                    <a:solidFill>
                      <a:schemeClr val="tx1"/>
                    </a:solidFill>
                    <a:latin typeface="Gill Sans MT"/>
                    <a:ea typeface="Gill Sans MT"/>
                    <a:cs typeface="Gill Sans MT"/>
                  </a:defRPr>
                </a:pPr>
                <a:endParaRPr lang="en-US"/>
              </a:p>
            </c:txPr>
            <c:showLegendKey val="0"/>
            <c:showVal val="1"/>
            <c:showCatName val="0"/>
            <c:showSerName val="0"/>
            <c:showPercent val="0"/>
            <c:showBubbleSize val="0"/>
            <c:showLeaderLines val="0"/>
          </c:dLbls>
          <c:cat>
            <c:numRef>
              <c:f>Sheet1!$B$1:$B$1</c:f>
              <c:numCache>
                <c:formatCode>General</c:formatCode>
                <c:ptCount val="1"/>
              </c:numCache>
            </c:numRef>
          </c:cat>
          <c:val>
            <c:numRef>
              <c:f>Sheet1!$B$5:$B$5</c:f>
              <c:numCache>
                <c:formatCode>General</c:formatCode>
                <c:ptCount val="1"/>
                <c:pt idx="0">
                  <c:v>3</c:v>
                </c:pt>
              </c:numCache>
            </c:numRef>
          </c:val>
        </c:ser>
        <c:ser>
          <c:idx val="5"/>
          <c:order val="4"/>
          <c:tx>
            <c:strRef>
              <c:f>Sheet1!$A$6</c:f>
              <c:strCache>
                <c:ptCount val="1"/>
                <c:pt idx="0">
                  <c:v>5</c:v>
                </c:pt>
              </c:strCache>
            </c:strRef>
          </c:tx>
          <c:spPr>
            <a:solidFill>
              <a:schemeClr val="tx2"/>
            </a:solidFill>
            <a:ln w="8319">
              <a:solidFill>
                <a:schemeClr val="tx1"/>
              </a:solidFill>
              <a:prstDash val="solid"/>
            </a:ln>
            <a:effectLst>
              <a:outerShdw dist="35921" dir="2700000" algn="br">
                <a:srgbClr val="000000"/>
              </a:outerShdw>
            </a:effectLst>
          </c:spPr>
          <c:invertIfNegative val="0"/>
          <c:dLbls>
            <c:spPr>
              <a:noFill/>
              <a:ln w="16639">
                <a:noFill/>
              </a:ln>
            </c:spPr>
            <c:txPr>
              <a:bodyPr/>
              <a:lstStyle/>
              <a:p>
                <a:pPr algn="ctr" rtl="0">
                  <a:defRPr sz="1179" b="1" i="0" u="none" strike="noStrike" baseline="0">
                    <a:solidFill>
                      <a:schemeClr val="tx1"/>
                    </a:solidFill>
                    <a:latin typeface="Gill Sans MT"/>
                    <a:ea typeface="Gill Sans MT"/>
                    <a:cs typeface="Gill Sans MT"/>
                  </a:defRPr>
                </a:pPr>
                <a:endParaRPr lang="en-US"/>
              </a:p>
            </c:txPr>
            <c:showLegendKey val="0"/>
            <c:showVal val="1"/>
            <c:showCatName val="0"/>
            <c:showSerName val="0"/>
            <c:showPercent val="0"/>
            <c:showBubbleSize val="0"/>
            <c:showLeaderLines val="0"/>
          </c:dLbls>
          <c:cat>
            <c:numRef>
              <c:f>Sheet1!$B$1:$B$1</c:f>
              <c:numCache>
                <c:formatCode>General</c:formatCode>
                <c:ptCount val="1"/>
              </c:numCache>
            </c:numRef>
          </c:cat>
          <c:val>
            <c:numRef>
              <c:f>Sheet1!$B$6:$B$6</c:f>
              <c:numCache>
                <c:formatCode>General</c:formatCode>
                <c:ptCount val="1"/>
                <c:pt idx="0">
                  <c:v>1</c:v>
                </c:pt>
              </c:numCache>
            </c:numRef>
          </c:val>
        </c:ser>
        <c:ser>
          <c:idx val="0"/>
          <c:order val="5"/>
          <c:tx>
            <c:strRef>
              <c:f>Sheet1!$A$7</c:f>
              <c:strCache>
                <c:ptCount val="1"/>
                <c:pt idx="0">
                  <c:v>6</c:v>
                </c:pt>
              </c:strCache>
            </c:strRef>
          </c:tx>
          <c:spPr>
            <a:solidFill>
              <a:schemeClr val="accent1"/>
            </a:solidFill>
            <a:ln w="8319">
              <a:solidFill>
                <a:schemeClr val="tx1"/>
              </a:solidFill>
              <a:prstDash val="solid"/>
            </a:ln>
            <a:effectLst>
              <a:outerShdw dist="35921" dir="2700000" algn="br">
                <a:srgbClr val="000000"/>
              </a:outerShdw>
            </a:effectLst>
          </c:spPr>
          <c:invertIfNegative val="0"/>
          <c:dLbls>
            <c:spPr>
              <a:noFill/>
              <a:ln w="16639">
                <a:noFill/>
              </a:ln>
            </c:spPr>
            <c:txPr>
              <a:bodyPr/>
              <a:lstStyle/>
              <a:p>
                <a:pPr algn="ctr" rtl="0">
                  <a:defRPr sz="1179" b="1" i="0" u="none" strike="noStrike" baseline="0">
                    <a:solidFill>
                      <a:schemeClr val="tx1"/>
                    </a:solidFill>
                    <a:latin typeface="Gill Sans MT"/>
                    <a:ea typeface="Gill Sans MT"/>
                    <a:cs typeface="Gill Sans MT"/>
                  </a:defRPr>
                </a:pPr>
                <a:endParaRPr lang="en-US"/>
              </a:p>
            </c:txPr>
            <c:showLegendKey val="0"/>
            <c:showVal val="1"/>
            <c:showCatName val="0"/>
            <c:showSerName val="0"/>
            <c:showPercent val="0"/>
            <c:showBubbleSize val="0"/>
            <c:showLeaderLines val="0"/>
          </c:dLbls>
          <c:cat>
            <c:numRef>
              <c:f>Sheet1!$B$1:$B$1</c:f>
              <c:numCache>
                <c:formatCode>General</c:formatCode>
                <c:ptCount val="1"/>
              </c:numCache>
            </c:numRef>
          </c:cat>
          <c:val>
            <c:numRef>
              <c:f>Sheet1!$B$7:$B$7</c:f>
              <c:numCache>
                <c:formatCode>General</c:formatCode>
                <c:ptCount val="1"/>
                <c:pt idx="0">
                  <c:v>1</c:v>
                </c:pt>
              </c:numCache>
            </c:numRef>
          </c:val>
        </c:ser>
        <c:dLbls>
          <c:showLegendKey val="0"/>
          <c:showVal val="0"/>
          <c:showCatName val="0"/>
          <c:showSerName val="0"/>
          <c:showPercent val="0"/>
          <c:showBubbleSize val="0"/>
        </c:dLbls>
        <c:gapWidth val="150"/>
        <c:axId val="73016832"/>
        <c:axId val="73018368"/>
      </c:barChart>
      <c:catAx>
        <c:axId val="73016832"/>
        <c:scaling>
          <c:orientation val="minMax"/>
        </c:scaling>
        <c:delete val="0"/>
        <c:axPos val="b"/>
        <c:majorGridlines>
          <c:spPr>
            <a:ln w="2080">
              <a:solidFill>
                <a:schemeClr val="tx1"/>
              </a:solidFill>
              <a:prstDash val="solid"/>
            </a:ln>
          </c:spPr>
        </c:majorGridlines>
        <c:numFmt formatCode="General" sourceLinked="1"/>
        <c:majorTickMark val="cross"/>
        <c:minorTickMark val="none"/>
        <c:tickLblPos val="nextTo"/>
        <c:spPr>
          <a:ln w="2080">
            <a:solidFill>
              <a:schemeClr val="tx1"/>
            </a:solidFill>
            <a:prstDash val="solid"/>
          </a:ln>
        </c:spPr>
        <c:txPr>
          <a:bodyPr rot="0" vert="horz"/>
          <a:lstStyle/>
          <a:p>
            <a:pPr rtl="1">
              <a:defRPr sz="1179" b="1" i="0" u="none" strike="noStrike" baseline="0">
                <a:solidFill>
                  <a:schemeClr val="tx1"/>
                </a:solidFill>
                <a:latin typeface="Gill Sans MT"/>
                <a:ea typeface="Gill Sans MT"/>
                <a:cs typeface="Gill Sans MT"/>
              </a:defRPr>
            </a:pPr>
            <a:endParaRPr lang="en-US"/>
          </a:p>
        </c:txPr>
        <c:crossAx val="73018368"/>
        <c:crosses val="autoZero"/>
        <c:auto val="1"/>
        <c:lblAlgn val="ctr"/>
        <c:lblOffset val="100"/>
        <c:tickLblSkip val="1"/>
        <c:tickMarkSkip val="1"/>
        <c:noMultiLvlLbl val="0"/>
      </c:catAx>
      <c:valAx>
        <c:axId val="73018368"/>
        <c:scaling>
          <c:orientation val="minMax"/>
          <c:max val="4"/>
        </c:scaling>
        <c:delete val="0"/>
        <c:axPos val="l"/>
        <c:majorGridlines>
          <c:spPr>
            <a:ln w="2080">
              <a:solidFill>
                <a:schemeClr val="tx1"/>
              </a:solidFill>
              <a:prstDash val="solid"/>
            </a:ln>
          </c:spPr>
        </c:majorGridlines>
        <c:numFmt formatCode="General" sourceLinked="1"/>
        <c:majorTickMark val="cross"/>
        <c:minorTickMark val="none"/>
        <c:tickLblPos val="nextTo"/>
        <c:spPr>
          <a:ln w="2080">
            <a:solidFill>
              <a:schemeClr val="tx1"/>
            </a:solidFill>
            <a:prstDash val="solid"/>
          </a:ln>
        </c:spPr>
        <c:txPr>
          <a:bodyPr rot="0" vert="horz"/>
          <a:lstStyle/>
          <a:p>
            <a:pPr rtl="1">
              <a:defRPr sz="1179" b="1" i="0" u="none" strike="noStrike" baseline="0">
                <a:solidFill>
                  <a:schemeClr val="tx1"/>
                </a:solidFill>
                <a:latin typeface="Gill Sans MT"/>
                <a:ea typeface="Gill Sans MT"/>
                <a:cs typeface="Gill Sans MT"/>
              </a:defRPr>
            </a:pPr>
            <a:endParaRPr lang="en-US"/>
          </a:p>
        </c:txPr>
        <c:crossAx val="73016832"/>
        <c:crosses val="autoZero"/>
        <c:crossBetween val="between"/>
        <c:majorUnit val="1"/>
      </c:valAx>
      <c:spPr>
        <a:noFill/>
        <a:ln w="16639">
          <a:noFill/>
        </a:ln>
      </c:spPr>
    </c:plotArea>
    <c:legend>
      <c:legendPos val="r"/>
      <c:layout>
        <c:manualLayout>
          <c:xMode val="edge"/>
          <c:yMode val="edge"/>
          <c:x val="0.17183098591549301"/>
          <c:y val="0.82494004796163101"/>
          <c:w val="0.71971830985915497"/>
          <c:h val="8.8729016786570705E-2"/>
        </c:manualLayout>
      </c:layout>
      <c:overlay val="0"/>
      <c:spPr>
        <a:solidFill>
          <a:schemeClr val="bg1"/>
        </a:solidFill>
        <a:ln w="16639">
          <a:noFill/>
        </a:ln>
      </c:spPr>
      <c:txPr>
        <a:bodyPr/>
        <a:lstStyle/>
        <a:p>
          <a:pPr>
            <a:defRPr sz="1084" b="1" i="0" u="none" strike="noStrike" baseline="0">
              <a:solidFill>
                <a:schemeClr val="tx1"/>
              </a:solidFill>
              <a:latin typeface="Gill Sans MT"/>
              <a:ea typeface="Gill Sans MT"/>
              <a:cs typeface="Gill Sans MT"/>
            </a:defRPr>
          </a:pPr>
          <a:endParaRPr lang="en-US"/>
        </a:p>
      </c:txPr>
    </c:legend>
    <c:plotVisOnly val="1"/>
    <c:dispBlanksAs val="gap"/>
    <c:showDLblsOverMax val="0"/>
  </c:chart>
  <c:spPr>
    <a:noFill/>
    <a:ln>
      <a:noFill/>
    </a:ln>
  </c:spPr>
  <c:txPr>
    <a:bodyPr/>
    <a:lstStyle/>
    <a:p>
      <a:pPr>
        <a:defRPr sz="1179" b="1" i="0" u="none" strike="noStrike" baseline="0">
          <a:solidFill>
            <a:schemeClr val="tx1"/>
          </a:solidFill>
          <a:latin typeface="Gill Sans MT"/>
          <a:ea typeface="Gill Sans MT"/>
          <a:cs typeface="Gill Sans MT"/>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image" Target="../media/image4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image" Target="../media/image49.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image" Target="../media/image11.emf"/><Relationship Id="rId5" Type="http://schemas.openxmlformats.org/officeDocument/2006/relationships/image" Target="../media/image15.emf"/><Relationship Id="rId4" Type="http://schemas.openxmlformats.org/officeDocument/2006/relationships/image" Target="../media/image14.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image" Target="../media/image16.emf"/><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e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image" Target="../media/image24.emf"/><Relationship Id="rId7" Type="http://schemas.openxmlformats.org/officeDocument/2006/relationships/image" Target="../media/image28.emf"/><Relationship Id="rId2" Type="http://schemas.openxmlformats.org/officeDocument/2006/relationships/image" Target="../media/image23.emf"/><Relationship Id="rId1" Type="http://schemas.openxmlformats.org/officeDocument/2006/relationships/image" Target="../media/image22.emf"/><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image" Target="../media/image30.emf"/><Relationship Id="rId5" Type="http://schemas.openxmlformats.org/officeDocument/2006/relationships/image" Target="../media/image34.emf"/><Relationship Id="rId4" Type="http://schemas.openxmlformats.org/officeDocument/2006/relationships/image" Target="../media/image3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charset="0"/>
                <a:ea typeface="ＭＳ Ｐゴシック" charset="0"/>
                <a:cs typeface="ＭＳ Ｐゴシック" charset="0"/>
              </a:defRPr>
            </a:lvl1pPr>
          </a:lstStyle>
          <a:p>
            <a:pPr>
              <a:defRPr/>
            </a:pPr>
            <a:endParaRPr lang="en-US"/>
          </a:p>
        </p:txBody>
      </p:sp>
      <p:sp>
        <p:nvSpPr>
          <p:cNvPr id="4505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ea typeface="ＭＳ Ｐゴシック" charset="0"/>
                <a:cs typeface="ＭＳ Ｐゴシック" charset="0"/>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506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charset="0"/>
                <a:ea typeface="ＭＳ Ｐゴシック" charset="0"/>
                <a:cs typeface="ＭＳ Ｐゴシック" charset="0"/>
              </a:defRPr>
            </a:lvl1pPr>
          </a:lstStyle>
          <a:p>
            <a:pPr>
              <a:defRPr/>
            </a:pPr>
            <a:endParaRPr lang="en-US"/>
          </a:p>
        </p:txBody>
      </p:sp>
      <p:sp>
        <p:nvSpPr>
          <p:cNvPr id="4506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D7A9719-8986-4294-BD2A-54EC8BE82DCE}" type="slidenum">
              <a:rPr lang="en-US"/>
              <a:pPr/>
              <a:t>‹#›</a:t>
            </a:fld>
            <a:endParaRPr lang="en-US"/>
          </a:p>
        </p:txBody>
      </p:sp>
    </p:spTree>
    <p:extLst>
      <p:ext uri="{BB962C8B-B14F-4D97-AF65-F5344CB8AC3E}">
        <p14:creationId xmlns:p14="http://schemas.microsoft.com/office/powerpoint/2010/main" val="30065295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Times"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Times"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Times"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Times" charset="0"/>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ln/>
        </p:spPr>
      </p:sp>
      <p:sp>
        <p:nvSpPr>
          <p:cNvPr id="1638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pitchFamily="1"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a:solidFill>
            <a:srgbClr val="FFFFFF"/>
          </a:solidFill>
          <a:ln/>
        </p:spPr>
      </p:sp>
      <p:sp>
        <p:nvSpPr>
          <p:cNvPr id="3584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noTextEdit="1"/>
          </p:cNvSpPr>
          <p:nvPr>
            <p:ph type="sldImg"/>
          </p:nvPr>
        </p:nvSpPr>
        <p:spPr>
          <a:solidFill>
            <a:srgbClr val="FFFFFF"/>
          </a:solidFill>
          <a:ln/>
        </p:spPr>
      </p:sp>
      <p:sp>
        <p:nvSpPr>
          <p:cNvPr id="3789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a:solidFill>
            <a:srgbClr val="FFFFFF"/>
          </a:solidFill>
          <a:ln/>
        </p:spPr>
      </p:sp>
      <p:sp>
        <p:nvSpPr>
          <p:cNvPr id="4096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ChangeArrowheads="1" noTextEdit="1"/>
          </p:cNvSpPr>
          <p:nvPr>
            <p:ph type="sldImg"/>
          </p:nvPr>
        </p:nvSpPr>
        <p:spPr>
          <a:ln/>
        </p:spPr>
      </p:sp>
      <p:sp>
        <p:nvSpPr>
          <p:cNvPr id="4505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pitchFamily="1"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ChangeArrowheads="1" noTextEdit="1"/>
          </p:cNvSpPr>
          <p:nvPr>
            <p:ph type="sldImg"/>
          </p:nvPr>
        </p:nvSpPr>
        <p:spPr>
          <a:ln/>
        </p:spPr>
      </p:sp>
      <p:sp>
        <p:nvSpPr>
          <p:cNvPr id="4710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pitchFamily="1"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pPr algn="r"/>
            <a:fld id="{B9660FBB-4E83-454A-9869-8D9793B66E7B}" type="slidenum">
              <a:rPr lang="en-US" sz="1200">
                <a:latin typeface="Times New Roman" pitchFamily="18" charset="0"/>
              </a:rPr>
              <a:pPr algn="r"/>
              <a:t>27</a:t>
            </a:fld>
            <a:endParaRPr lang="en-US" sz="1200">
              <a:latin typeface="Times New Roman" pitchFamily="18" charset="0"/>
            </a:endParaRPr>
          </a:p>
        </p:txBody>
      </p:sp>
      <p:sp>
        <p:nvSpPr>
          <p:cNvPr id="49154" name="Rectangle 2"/>
          <p:cNvSpPr>
            <a:spLocks noGrp="1" noRot="1" noChangeAspect="1" noChangeArrowheads="1" noTextEdit="1"/>
          </p:cNvSpPr>
          <p:nvPr>
            <p:ph type="sldImg"/>
          </p:nvPr>
        </p:nvSpPr>
        <p:spPr>
          <a:solidFill>
            <a:srgbClr val="FFFFFF"/>
          </a:solidFill>
          <a:ln/>
        </p:spPr>
      </p:sp>
      <p:sp>
        <p:nvSpPr>
          <p:cNvPr id="49155"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eaLnBrk="1" hangingPunct="1"/>
            <a:endParaRPr lang="en-US" smtClean="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pPr algn="r"/>
            <a:fld id="{385ED69B-42CC-4520-8552-56885ABA347A}" type="slidenum">
              <a:rPr lang="en-US" sz="1200">
                <a:latin typeface="Times New Roman" pitchFamily="18" charset="0"/>
              </a:rPr>
              <a:pPr algn="r"/>
              <a:t>28</a:t>
            </a:fld>
            <a:endParaRPr lang="en-US" sz="1200">
              <a:latin typeface="Times New Roman" pitchFamily="18" charset="0"/>
            </a:endParaRPr>
          </a:p>
        </p:txBody>
      </p:sp>
      <p:sp>
        <p:nvSpPr>
          <p:cNvPr id="51202" name="Rectangle 2"/>
          <p:cNvSpPr>
            <a:spLocks noGrp="1" noRot="1" noChangeAspect="1" noChangeArrowheads="1" noTextEdit="1"/>
          </p:cNvSpPr>
          <p:nvPr>
            <p:ph type="sldImg"/>
          </p:nvPr>
        </p:nvSpPr>
        <p:spPr>
          <a:solidFill>
            <a:srgbClr val="FFFFFF"/>
          </a:solidFill>
          <a:ln/>
        </p:spPr>
      </p:sp>
      <p:sp>
        <p:nvSpPr>
          <p:cNvPr id="51203"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pPr algn="r"/>
            <a:fld id="{9AA3EBEB-A9FF-47F5-A1BB-10C2723B7A16}" type="slidenum">
              <a:rPr lang="en-US" sz="1200">
                <a:latin typeface="Times New Roman" pitchFamily="18" charset="0"/>
              </a:rPr>
              <a:pPr algn="r"/>
              <a:t>29</a:t>
            </a:fld>
            <a:endParaRPr lang="en-US" sz="1200">
              <a:latin typeface="Times New Roman" pitchFamily="18" charset="0"/>
            </a:endParaRPr>
          </a:p>
        </p:txBody>
      </p:sp>
      <p:sp>
        <p:nvSpPr>
          <p:cNvPr id="53250" name="Rectangle 2"/>
          <p:cNvSpPr>
            <a:spLocks noGrp="1" noRot="1" noChangeAspect="1" noChangeArrowheads="1" noTextEdit="1"/>
          </p:cNvSpPr>
          <p:nvPr>
            <p:ph type="sldImg"/>
          </p:nvPr>
        </p:nvSpPr>
        <p:spPr>
          <a:solidFill>
            <a:srgbClr val="FFFFFF"/>
          </a:solidFill>
          <a:ln/>
        </p:spPr>
      </p:sp>
      <p:sp>
        <p:nvSpPr>
          <p:cNvPr id="53251"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pPr algn="r"/>
            <a:fld id="{14C4FC67-8004-494D-B06E-9B2CA3CF92D8}" type="slidenum">
              <a:rPr lang="en-US" sz="1200">
                <a:latin typeface="Times New Roman" pitchFamily="18" charset="0"/>
              </a:rPr>
              <a:pPr algn="r"/>
              <a:t>30</a:t>
            </a:fld>
            <a:endParaRPr lang="en-US" sz="1200">
              <a:latin typeface="Times New Roman" pitchFamily="18" charset="0"/>
            </a:endParaRPr>
          </a:p>
        </p:txBody>
      </p:sp>
      <p:sp>
        <p:nvSpPr>
          <p:cNvPr id="55298" name="Rectangle 2"/>
          <p:cNvSpPr>
            <a:spLocks noGrp="1" noRot="1" noChangeAspect="1" noChangeArrowheads="1" noTextEdit="1"/>
          </p:cNvSpPr>
          <p:nvPr>
            <p:ph type="sldImg"/>
          </p:nvPr>
        </p:nvSpPr>
        <p:spPr>
          <a:solidFill>
            <a:srgbClr val="FFFFFF"/>
          </a:solidFill>
          <a:ln/>
        </p:spPr>
      </p:sp>
      <p:sp>
        <p:nvSpPr>
          <p:cNvPr id="55299"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pPr algn="r"/>
            <a:fld id="{4A56861D-4C8C-4CB6-BE32-76ABD8446CF8}" type="slidenum">
              <a:rPr lang="en-US" sz="1200">
                <a:latin typeface="Times New Roman" pitchFamily="18" charset="0"/>
              </a:rPr>
              <a:pPr algn="r"/>
              <a:t>31</a:t>
            </a:fld>
            <a:endParaRPr lang="en-US" sz="1200">
              <a:latin typeface="Times New Roman" pitchFamily="18" charset="0"/>
            </a:endParaRPr>
          </a:p>
        </p:txBody>
      </p:sp>
      <p:sp>
        <p:nvSpPr>
          <p:cNvPr id="57346" name="Rectangle 2"/>
          <p:cNvSpPr>
            <a:spLocks noGrp="1" noRot="1" noChangeAspect="1" noChangeArrowheads="1" noTextEdit="1"/>
          </p:cNvSpPr>
          <p:nvPr>
            <p:ph type="sldImg"/>
          </p:nvPr>
        </p:nvSpPr>
        <p:spPr>
          <a:solidFill>
            <a:srgbClr val="FFFFFF"/>
          </a:solidFill>
          <a:ln/>
        </p:spPr>
      </p:sp>
      <p:sp>
        <p:nvSpPr>
          <p:cNvPr id="5734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solidFill>
            <a:srgbClr val="FFFFFF"/>
          </a:solidFill>
          <a:ln/>
        </p:spPr>
      </p:sp>
      <p:sp>
        <p:nvSpPr>
          <p:cNvPr id="1945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spect="1" noChangeArrowheads="1" noTextEdit="1"/>
          </p:cNvSpPr>
          <p:nvPr>
            <p:ph type="sldImg"/>
          </p:nvPr>
        </p:nvSpPr>
        <p:spPr>
          <a:ln/>
        </p:spPr>
      </p:sp>
      <p:sp>
        <p:nvSpPr>
          <p:cNvPr id="5939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pitchFamily="1"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ChangeArrowheads="1" noTextEdit="1"/>
          </p:cNvSpPr>
          <p:nvPr>
            <p:ph type="sldImg"/>
          </p:nvPr>
        </p:nvSpPr>
        <p:spPr>
          <a:ln/>
        </p:spPr>
      </p:sp>
      <p:sp>
        <p:nvSpPr>
          <p:cNvPr id="6144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pitchFamily="1"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ChangeArrowheads="1" noTextEdit="1"/>
          </p:cNvSpPr>
          <p:nvPr>
            <p:ph type="sldImg"/>
          </p:nvPr>
        </p:nvSpPr>
        <p:spPr>
          <a:ln/>
        </p:spPr>
      </p:sp>
      <p:sp>
        <p:nvSpPr>
          <p:cNvPr id="6349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pitchFamily="1"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Rot="1" noChangeAspect="1" noChangeArrowheads="1" noTextEdit="1"/>
          </p:cNvSpPr>
          <p:nvPr>
            <p:ph type="sldImg"/>
          </p:nvPr>
        </p:nvSpPr>
        <p:spPr>
          <a:ln/>
        </p:spPr>
      </p:sp>
      <p:sp>
        <p:nvSpPr>
          <p:cNvPr id="6553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pitchFamily="1"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Rot="1" noChangeAspect="1" noChangeArrowheads="1" noTextEdit="1"/>
          </p:cNvSpPr>
          <p:nvPr>
            <p:ph type="sldImg"/>
          </p:nvPr>
        </p:nvSpPr>
        <p:spPr>
          <a:ln/>
        </p:spPr>
      </p:sp>
      <p:sp>
        <p:nvSpPr>
          <p:cNvPr id="6758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pitchFamily="1"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Rot="1" noChangeAspect="1" noChangeArrowheads="1" noTextEdit="1"/>
          </p:cNvSpPr>
          <p:nvPr>
            <p:ph type="sldImg"/>
          </p:nvPr>
        </p:nvSpPr>
        <p:spPr>
          <a:solidFill>
            <a:srgbClr val="FFFFFF"/>
          </a:solidFill>
          <a:ln/>
        </p:spPr>
      </p:sp>
      <p:sp>
        <p:nvSpPr>
          <p:cNvPr id="6963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Calibri"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Rot="1" noChangeAspect="1" noChangeArrowheads="1" noTextEdit="1"/>
          </p:cNvSpPr>
          <p:nvPr>
            <p:ph type="sldImg"/>
          </p:nvPr>
        </p:nvSpPr>
        <p:spPr>
          <a:solidFill>
            <a:srgbClr val="FFFFFF"/>
          </a:solidFill>
          <a:ln/>
        </p:spPr>
      </p:sp>
      <p:sp>
        <p:nvSpPr>
          <p:cNvPr id="7168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Calibri"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Rot="1" noChangeAspect="1" noChangeArrowheads="1" noTextEdit="1"/>
          </p:cNvSpPr>
          <p:nvPr>
            <p:ph type="sldImg"/>
          </p:nvPr>
        </p:nvSpPr>
        <p:spPr>
          <a:solidFill>
            <a:srgbClr val="FFFFFF"/>
          </a:solidFill>
          <a:ln/>
        </p:spPr>
      </p:sp>
      <p:sp>
        <p:nvSpPr>
          <p:cNvPr id="7373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Calibri"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Rot="1" noChangeAspect="1" noChangeArrowheads="1" noTextEdit="1"/>
          </p:cNvSpPr>
          <p:nvPr>
            <p:ph type="sldImg"/>
          </p:nvPr>
        </p:nvSpPr>
        <p:spPr>
          <a:solidFill>
            <a:srgbClr val="FFFFFF"/>
          </a:solidFill>
          <a:ln/>
        </p:spPr>
      </p:sp>
      <p:sp>
        <p:nvSpPr>
          <p:cNvPr id="7577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Calibri"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Rot="1" noChangeAspect="1" noChangeArrowheads="1" noTextEdit="1"/>
          </p:cNvSpPr>
          <p:nvPr>
            <p:ph type="sldImg"/>
          </p:nvPr>
        </p:nvSpPr>
        <p:spPr>
          <a:solidFill>
            <a:srgbClr val="FFFFFF"/>
          </a:solidFill>
          <a:ln/>
        </p:spPr>
      </p:sp>
      <p:sp>
        <p:nvSpPr>
          <p:cNvPr id="7782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solidFill>
            <a:srgbClr val="FFFFFF"/>
          </a:solidFill>
          <a:ln/>
        </p:spPr>
      </p:sp>
      <p:sp>
        <p:nvSpPr>
          <p:cNvPr id="2150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Calibri"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Rot="1" noChangeAspect="1" noChangeArrowheads="1" noTextEdit="1"/>
          </p:cNvSpPr>
          <p:nvPr>
            <p:ph type="sldImg"/>
          </p:nvPr>
        </p:nvSpPr>
        <p:spPr>
          <a:solidFill>
            <a:srgbClr val="FFFFFF"/>
          </a:solidFill>
          <a:ln/>
        </p:spPr>
      </p:sp>
      <p:sp>
        <p:nvSpPr>
          <p:cNvPr id="7987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Calibri"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Rot="1" noChangeAspect="1" noChangeArrowheads="1" noTextEdit="1"/>
          </p:cNvSpPr>
          <p:nvPr>
            <p:ph type="sldImg"/>
          </p:nvPr>
        </p:nvSpPr>
        <p:spPr>
          <a:ln/>
        </p:spPr>
      </p:sp>
      <p:sp>
        <p:nvSpPr>
          <p:cNvPr id="8192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pitchFamily="1"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Rot="1" noChangeAspect="1" noChangeArrowheads="1" noTextEdit="1"/>
          </p:cNvSpPr>
          <p:nvPr>
            <p:ph type="sldImg"/>
          </p:nvPr>
        </p:nvSpPr>
        <p:spPr>
          <a:solidFill>
            <a:srgbClr val="FFFFFF"/>
          </a:solidFill>
          <a:ln/>
        </p:spPr>
      </p:sp>
      <p:sp>
        <p:nvSpPr>
          <p:cNvPr id="8397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Calibri"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Rot="1" noChangeAspect="1" noChangeArrowheads="1" noTextEdit="1"/>
          </p:cNvSpPr>
          <p:nvPr>
            <p:ph type="sldImg"/>
          </p:nvPr>
        </p:nvSpPr>
        <p:spPr>
          <a:solidFill>
            <a:srgbClr val="FFFFFF"/>
          </a:solidFill>
          <a:ln/>
        </p:spPr>
      </p:sp>
      <p:sp>
        <p:nvSpPr>
          <p:cNvPr id="8601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Calibri"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Rot="1" noChangeAspect="1" noChangeArrowheads="1" noTextEdit="1"/>
          </p:cNvSpPr>
          <p:nvPr>
            <p:ph type="sldImg"/>
          </p:nvPr>
        </p:nvSpPr>
        <p:spPr>
          <a:solidFill>
            <a:srgbClr val="FFFFFF"/>
          </a:solidFill>
          <a:ln/>
        </p:spPr>
      </p:sp>
      <p:sp>
        <p:nvSpPr>
          <p:cNvPr id="8806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Calibri"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Rot="1" noChangeAspect="1" noChangeArrowheads="1" noTextEdit="1"/>
          </p:cNvSpPr>
          <p:nvPr>
            <p:ph type="sldImg"/>
          </p:nvPr>
        </p:nvSpPr>
        <p:spPr>
          <a:solidFill>
            <a:srgbClr val="FFFFFF"/>
          </a:solidFill>
          <a:ln/>
        </p:spPr>
      </p:sp>
      <p:sp>
        <p:nvSpPr>
          <p:cNvPr id="9011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Calibri"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Rot="1" noChangeAspect="1" noChangeArrowheads="1" noTextEdit="1"/>
          </p:cNvSpPr>
          <p:nvPr>
            <p:ph type="sldImg"/>
          </p:nvPr>
        </p:nvSpPr>
        <p:spPr>
          <a:solidFill>
            <a:srgbClr val="FFFFFF"/>
          </a:solidFill>
          <a:ln/>
        </p:spPr>
      </p:sp>
      <p:sp>
        <p:nvSpPr>
          <p:cNvPr id="9216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Calibri"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Rot="1" noChangeAspect="1" noChangeArrowheads="1" noTextEdit="1"/>
          </p:cNvSpPr>
          <p:nvPr>
            <p:ph type="sldImg"/>
          </p:nvPr>
        </p:nvSpPr>
        <p:spPr>
          <a:solidFill>
            <a:srgbClr val="FFFFFF"/>
          </a:solidFill>
          <a:ln/>
        </p:spPr>
      </p:sp>
      <p:sp>
        <p:nvSpPr>
          <p:cNvPr id="9523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Calibri"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Rot="1" noChangeAspect="1" noChangeArrowheads="1" noTextEdit="1"/>
          </p:cNvSpPr>
          <p:nvPr>
            <p:ph type="sldImg"/>
          </p:nvPr>
        </p:nvSpPr>
        <p:spPr>
          <a:solidFill>
            <a:srgbClr val="FFFFFF"/>
          </a:solidFill>
          <a:ln/>
        </p:spPr>
      </p:sp>
      <p:sp>
        <p:nvSpPr>
          <p:cNvPr id="9728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Calibri"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Rot="1" noChangeAspect="1" noChangeArrowheads="1" noTextEdit="1"/>
          </p:cNvSpPr>
          <p:nvPr>
            <p:ph type="sldImg"/>
          </p:nvPr>
        </p:nvSpPr>
        <p:spPr>
          <a:solidFill>
            <a:srgbClr val="FFFFFF"/>
          </a:solidFill>
          <a:ln/>
        </p:spPr>
      </p:sp>
      <p:sp>
        <p:nvSpPr>
          <p:cNvPr id="9933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solidFill>
            <a:srgbClr val="FFFFFF"/>
          </a:solidFill>
          <a:ln/>
        </p:spPr>
      </p:sp>
      <p:sp>
        <p:nvSpPr>
          <p:cNvPr id="2355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Calibri"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ChangeArrowheads="1" noTextEdit="1"/>
          </p:cNvSpPr>
          <p:nvPr>
            <p:ph type="sldImg"/>
          </p:nvPr>
        </p:nvSpPr>
        <p:spPr>
          <a:solidFill>
            <a:srgbClr val="FFFFFF"/>
          </a:solidFill>
          <a:ln/>
        </p:spPr>
      </p:sp>
      <p:sp>
        <p:nvSpPr>
          <p:cNvPr id="10137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Calibri"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Rot="1" noChangeAspect="1" noChangeArrowheads="1" noTextEdit="1"/>
          </p:cNvSpPr>
          <p:nvPr>
            <p:ph type="sldImg"/>
          </p:nvPr>
        </p:nvSpPr>
        <p:spPr>
          <a:solidFill>
            <a:srgbClr val="FFFFFF"/>
          </a:solidFill>
          <a:ln/>
        </p:spPr>
      </p:sp>
      <p:sp>
        <p:nvSpPr>
          <p:cNvPr id="10342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Calibri"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pPr algn="r" eaLnBrk="1" hangingPunct="1"/>
            <a:fld id="{EDB3287B-0FAB-4A15-AFA4-523838212175}" type="slidenum">
              <a:rPr lang="en-US" sz="1200"/>
              <a:pPr algn="r" eaLnBrk="1" hangingPunct="1"/>
              <a:t>58</a:t>
            </a:fld>
            <a:endParaRPr lang="en-US" sz="1200"/>
          </a:p>
        </p:txBody>
      </p:sp>
      <p:sp>
        <p:nvSpPr>
          <p:cNvPr id="106498" name="Rectangle 2"/>
          <p:cNvSpPr>
            <a:spLocks noGrp="1" noRot="1" noChangeAspect="1" noChangeArrowheads="1"/>
          </p:cNvSpPr>
          <p:nvPr>
            <p:ph type="sldImg"/>
          </p:nvPr>
        </p:nvSpPr>
        <p:spPr>
          <a:solidFill>
            <a:srgbClr val="FFFFFF"/>
          </a:solidFill>
          <a:ln/>
        </p:spPr>
      </p:sp>
      <p:sp>
        <p:nvSpPr>
          <p:cNvPr id="106499"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Calibri"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pPr algn="r"/>
            <a:fld id="{C85BB38E-4D58-40A7-BCE9-6F9D497FEF11}" type="slidenum">
              <a:rPr lang="en-US" sz="1200">
                <a:latin typeface="Times New Roman" pitchFamily="18" charset="0"/>
              </a:rPr>
              <a:pPr algn="r"/>
              <a:t>59</a:t>
            </a:fld>
            <a:endParaRPr lang="en-US" sz="1200">
              <a:latin typeface="Times New Roman" pitchFamily="18" charset="0"/>
            </a:endParaRPr>
          </a:p>
        </p:txBody>
      </p:sp>
      <p:sp>
        <p:nvSpPr>
          <p:cNvPr id="108546" name="Rectangle 2"/>
          <p:cNvSpPr>
            <a:spLocks noGrp="1" noRot="1" noChangeAspect="1" noChangeArrowheads="1" noTextEdit="1"/>
          </p:cNvSpPr>
          <p:nvPr>
            <p:ph type="sldImg"/>
          </p:nvPr>
        </p:nvSpPr>
        <p:spPr>
          <a:solidFill>
            <a:srgbClr val="FFFFFF"/>
          </a:solidFill>
          <a:ln/>
        </p:spPr>
      </p:sp>
      <p:sp>
        <p:nvSpPr>
          <p:cNvPr id="10854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Calibri"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pPr algn="r"/>
            <a:fld id="{AC226754-7FB6-4B76-AED3-0F8FC2B8D2BA}" type="slidenum">
              <a:rPr lang="en-US" sz="1200">
                <a:latin typeface="Times New Roman" pitchFamily="18" charset="0"/>
              </a:rPr>
              <a:pPr algn="r"/>
              <a:t>60</a:t>
            </a:fld>
            <a:endParaRPr lang="en-US" sz="1200">
              <a:latin typeface="Times New Roman" pitchFamily="18" charset="0"/>
            </a:endParaRPr>
          </a:p>
        </p:txBody>
      </p:sp>
      <p:sp>
        <p:nvSpPr>
          <p:cNvPr id="110594" name="Rectangle 2"/>
          <p:cNvSpPr>
            <a:spLocks noGrp="1" noRot="1" noChangeAspect="1" noChangeArrowheads="1" noTextEdit="1"/>
          </p:cNvSpPr>
          <p:nvPr>
            <p:ph type="sldImg"/>
          </p:nvPr>
        </p:nvSpPr>
        <p:spPr>
          <a:solidFill>
            <a:srgbClr val="FFFFFF"/>
          </a:solidFill>
          <a:ln/>
        </p:spPr>
      </p:sp>
      <p:sp>
        <p:nvSpPr>
          <p:cNvPr id="11059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Calibri"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pPr algn="r"/>
            <a:fld id="{F12D6C10-1833-4A1D-8140-CAB3CD036BD3}" type="slidenum">
              <a:rPr lang="en-US" sz="1200">
                <a:latin typeface="Times New Roman" pitchFamily="18" charset="0"/>
              </a:rPr>
              <a:pPr algn="r"/>
              <a:t>61</a:t>
            </a:fld>
            <a:endParaRPr lang="en-US" sz="1200">
              <a:latin typeface="Times New Roman" pitchFamily="18" charset="0"/>
            </a:endParaRPr>
          </a:p>
        </p:txBody>
      </p:sp>
      <p:sp>
        <p:nvSpPr>
          <p:cNvPr id="112642" name="Rectangle 2"/>
          <p:cNvSpPr>
            <a:spLocks noGrp="1" noRot="1" noChangeAspect="1" noChangeArrowheads="1" noTextEdit="1"/>
          </p:cNvSpPr>
          <p:nvPr>
            <p:ph type="sldImg"/>
          </p:nvPr>
        </p:nvSpPr>
        <p:spPr>
          <a:solidFill>
            <a:srgbClr val="FFFFFF"/>
          </a:solidFill>
          <a:ln/>
        </p:spPr>
      </p:sp>
      <p:sp>
        <p:nvSpPr>
          <p:cNvPr id="112643"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Calibri"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pPr algn="r"/>
            <a:fld id="{F92F68D5-ED78-46EA-8545-BC2C3EF82199}" type="slidenum">
              <a:rPr lang="en-US" sz="1200">
                <a:latin typeface="Times New Roman" pitchFamily="18" charset="0"/>
              </a:rPr>
              <a:pPr algn="r"/>
              <a:t>62</a:t>
            </a:fld>
            <a:endParaRPr lang="en-US" sz="1200">
              <a:latin typeface="Times New Roman" pitchFamily="18" charset="0"/>
            </a:endParaRPr>
          </a:p>
        </p:txBody>
      </p:sp>
      <p:sp>
        <p:nvSpPr>
          <p:cNvPr id="114690" name="Rectangle 2"/>
          <p:cNvSpPr>
            <a:spLocks noGrp="1" noRot="1" noChangeAspect="1" noChangeArrowheads="1" noTextEdit="1"/>
          </p:cNvSpPr>
          <p:nvPr>
            <p:ph type="sldImg"/>
          </p:nvPr>
        </p:nvSpPr>
        <p:spPr>
          <a:solidFill>
            <a:srgbClr val="FFFFFF"/>
          </a:solidFill>
          <a:ln/>
        </p:spPr>
      </p:sp>
      <p:sp>
        <p:nvSpPr>
          <p:cNvPr id="114691"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solidFill>
            <a:srgbClr val="FFFFFF"/>
          </a:solidFill>
          <a:ln/>
        </p:spPr>
      </p:sp>
      <p:sp>
        <p:nvSpPr>
          <p:cNvPr id="2560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solidFill>
            <a:srgbClr val="FFFFFF"/>
          </a:solidFill>
          <a:ln/>
        </p:spPr>
      </p:sp>
      <p:sp>
        <p:nvSpPr>
          <p:cNvPr id="2765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a:solidFill>
            <a:srgbClr val="FFFFFF"/>
          </a:solidFill>
          <a:ln/>
        </p:spPr>
      </p:sp>
      <p:sp>
        <p:nvSpPr>
          <p:cNvPr id="2969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solidFill>
            <a:srgbClr val="FFFFFF"/>
          </a:solidFill>
          <a:ln/>
        </p:spPr>
      </p:sp>
      <p:sp>
        <p:nvSpPr>
          <p:cNvPr id="3174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a:solidFill>
            <a:srgbClr val="FFFFFF"/>
          </a:solidFill>
          <a:ln/>
        </p:spPr>
      </p:sp>
      <p:sp>
        <p:nvSpPr>
          <p:cNvPr id="3379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CF172C1-3CA1-4B7C-8578-252AEB042009}" type="slidenum">
              <a:rPr lang="en-US"/>
              <a:pPr/>
              <a:t>‹#›</a:t>
            </a:fld>
            <a:endParaRPr lang="en-US"/>
          </a:p>
        </p:txBody>
      </p:sp>
    </p:spTree>
    <p:extLst>
      <p:ext uri="{BB962C8B-B14F-4D97-AF65-F5344CB8AC3E}">
        <p14:creationId xmlns:p14="http://schemas.microsoft.com/office/powerpoint/2010/main" val="2968240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703888A-7E33-46C9-8424-6D79773AB846}" type="slidenum">
              <a:rPr lang="en-US"/>
              <a:pPr/>
              <a:t>‹#›</a:t>
            </a:fld>
            <a:endParaRPr lang="en-US"/>
          </a:p>
        </p:txBody>
      </p:sp>
    </p:spTree>
    <p:extLst>
      <p:ext uri="{BB962C8B-B14F-4D97-AF65-F5344CB8AC3E}">
        <p14:creationId xmlns:p14="http://schemas.microsoft.com/office/powerpoint/2010/main" val="3003822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BC921FF-9507-4472-B81F-F8FC9CD9AE2D}" type="slidenum">
              <a:rPr lang="en-US"/>
              <a:pPr/>
              <a:t>‹#›</a:t>
            </a:fld>
            <a:endParaRPr lang="en-US"/>
          </a:p>
        </p:txBody>
      </p:sp>
    </p:spTree>
    <p:extLst>
      <p:ext uri="{BB962C8B-B14F-4D97-AF65-F5344CB8AC3E}">
        <p14:creationId xmlns:p14="http://schemas.microsoft.com/office/powerpoint/2010/main" val="3014880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20C941A-3518-4F5A-A71C-37D92D4F5FA0}" type="slidenum">
              <a:rPr lang="en-US"/>
              <a:pPr/>
              <a:t>‹#›</a:t>
            </a:fld>
            <a:endParaRPr lang="en-US"/>
          </a:p>
        </p:txBody>
      </p:sp>
    </p:spTree>
    <p:extLst>
      <p:ext uri="{BB962C8B-B14F-4D97-AF65-F5344CB8AC3E}">
        <p14:creationId xmlns:p14="http://schemas.microsoft.com/office/powerpoint/2010/main" val="1111658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99357AB-F762-4641-85B9-A6DD1B3DC5A4}" type="slidenum">
              <a:rPr lang="en-US"/>
              <a:pPr/>
              <a:t>‹#›</a:t>
            </a:fld>
            <a:endParaRPr lang="en-US"/>
          </a:p>
        </p:txBody>
      </p:sp>
    </p:spTree>
    <p:extLst>
      <p:ext uri="{BB962C8B-B14F-4D97-AF65-F5344CB8AC3E}">
        <p14:creationId xmlns:p14="http://schemas.microsoft.com/office/powerpoint/2010/main" val="215229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D0DE200-0FB6-4D78-9A59-AA45EE12C0F5}" type="slidenum">
              <a:rPr lang="en-US"/>
              <a:pPr/>
              <a:t>‹#›</a:t>
            </a:fld>
            <a:endParaRPr lang="en-US"/>
          </a:p>
        </p:txBody>
      </p:sp>
    </p:spTree>
    <p:extLst>
      <p:ext uri="{BB962C8B-B14F-4D97-AF65-F5344CB8AC3E}">
        <p14:creationId xmlns:p14="http://schemas.microsoft.com/office/powerpoint/2010/main" val="2627047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0F35BD42-63D8-41B5-A624-CF143806F462}" type="slidenum">
              <a:rPr lang="en-US"/>
              <a:pPr/>
              <a:t>‹#›</a:t>
            </a:fld>
            <a:endParaRPr lang="en-US"/>
          </a:p>
        </p:txBody>
      </p:sp>
    </p:spTree>
    <p:extLst>
      <p:ext uri="{BB962C8B-B14F-4D97-AF65-F5344CB8AC3E}">
        <p14:creationId xmlns:p14="http://schemas.microsoft.com/office/powerpoint/2010/main" val="3291046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AFBCA13A-7365-4ED0-B30F-0B4D3676C47B}" type="slidenum">
              <a:rPr lang="en-US"/>
              <a:pPr/>
              <a:t>‹#›</a:t>
            </a:fld>
            <a:endParaRPr lang="en-US"/>
          </a:p>
        </p:txBody>
      </p:sp>
    </p:spTree>
    <p:extLst>
      <p:ext uri="{BB962C8B-B14F-4D97-AF65-F5344CB8AC3E}">
        <p14:creationId xmlns:p14="http://schemas.microsoft.com/office/powerpoint/2010/main" val="2054929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8C67FD61-A063-4628-9ABF-CE0DF0E52969}" type="slidenum">
              <a:rPr lang="en-US"/>
              <a:pPr/>
              <a:t>‹#›</a:t>
            </a:fld>
            <a:endParaRPr lang="en-US"/>
          </a:p>
        </p:txBody>
      </p:sp>
    </p:spTree>
    <p:extLst>
      <p:ext uri="{BB962C8B-B14F-4D97-AF65-F5344CB8AC3E}">
        <p14:creationId xmlns:p14="http://schemas.microsoft.com/office/powerpoint/2010/main" val="3127079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B28A0CA-FD1C-4C9E-9657-B1ECB6B628B0}" type="slidenum">
              <a:rPr lang="en-US"/>
              <a:pPr/>
              <a:t>‹#›</a:t>
            </a:fld>
            <a:endParaRPr lang="en-US"/>
          </a:p>
        </p:txBody>
      </p:sp>
    </p:spTree>
    <p:extLst>
      <p:ext uri="{BB962C8B-B14F-4D97-AF65-F5344CB8AC3E}">
        <p14:creationId xmlns:p14="http://schemas.microsoft.com/office/powerpoint/2010/main" val="4143058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F807DF6-E4F5-445A-B6B5-9ACEDBF7F823}" type="slidenum">
              <a:rPr lang="en-US"/>
              <a:pPr/>
              <a:t>‹#›</a:t>
            </a:fld>
            <a:endParaRPr lang="en-US"/>
          </a:p>
        </p:txBody>
      </p:sp>
    </p:spTree>
    <p:extLst>
      <p:ext uri="{BB962C8B-B14F-4D97-AF65-F5344CB8AC3E}">
        <p14:creationId xmlns:p14="http://schemas.microsoft.com/office/powerpoint/2010/main" val="2841093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charset="0"/>
                <a:ea typeface="MS PGothic" charset="0"/>
                <a:cs typeface="MS PGothic"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charset="0"/>
                <a:ea typeface="MS PGothic" charset="0"/>
                <a:cs typeface="MS PGothic"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311A295D-85EE-4270-8B2C-24915BABC3E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notesSlide" Target="../notesSlides/notesSlide6.xml"/><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8.emf"/><Relationship Id="rId5" Type="http://schemas.openxmlformats.org/officeDocument/2006/relationships/oleObject" Target="../embeddings/oleObject7.bin"/><Relationship Id="rId10" Type="http://schemas.openxmlformats.org/officeDocument/2006/relationships/image" Target="../media/image10.emf"/><Relationship Id="rId4" Type="http://schemas.openxmlformats.org/officeDocument/2006/relationships/image" Target="../media/image4.png"/><Relationship Id="rId9" Type="http://schemas.openxmlformats.org/officeDocument/2006/relationships/oleObject" Target="../embeddings/oleObject9.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2.emf"/><Relationship Id="rId13" Type="http://schemas.openxmlformats.org/officeDocument/2006/relationships/oleObject" Target="../embeddings/oleObject14.bin"/><Relationship Id="rId3" Type="http://schemas.openxmlformats.org/officeDocument/2006/relationships/notesSlide" Target="../notesSlides/notesSlide8.xml"/><Relationship Id="rId7" Type="http://schemas.openxmlformats.org/officeDocument/2006/relationships/oleObject" Target="../embeddings/oleObject11.bin"/><Relationship Id="rId12" Type="http://schemas.openxmlformats.org/officeDocument/2006/relationships/image" Target="../media/image14.e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1.emf"/><Relationship Id="rId11" Type="http://schemas.openxmlformats.org/officeDocument/2006/relationships/oleObject" Target="../embeddings/oleObject13.bin"/><Relationship Id="rId5" Type="http://schemas.openxmlformats.org/officeDocument/2006/relationships/oleObject" Target="../embeddings/oleObject10.bin"/><Relationship Id="rId10" Type="http://schemas.openxmlformats.org/officeDocument/2006/relationships/image" Target="../media/image13.emf"/><Relationship Id="rId4" Type="http://schemas.openxmlformats.org/officeDocument/2006/relationships/image" Target="../media/image4.png"/><Relationship Id="rId9" Type="http://schemas.openxmlformats.org/officeDocument/2006/relationships/oleObject" Target="../embeddings/oleObject12.bin"/><Relationship Id="rId14" Type="http://schemas.openxmlformats.org/officeDocument/2006/relationships/image" Target="../media/image15.emf"/></Relationships>
</file>

<file path=ppt/slides/_rels/slide13.xml.rels><?xml version="1.0" encoding="UTF-8" standalone="yes"?>
<Relationships xmlns="http://schemas.openxmlformats.org/package/2006/relationships"><Relationship Id="rId8" Type="http://schemas.openxmlformats.org/officeDocument/2006/relationships/image" Target="../media/image17.emf"/><Relationship Id="rId13" Type="http://schemas.openxmlformats.org/officeDocument/2006/relationships/oleObject" Target="../embeddings/oleObject19.bin"/><Relationship Id="rId3" Type="http://schemas.openxmlformats.org/officeDocument/2006/relationships/notesSlide" Target="../notesSlides/notesSlide9.xml"/><Relationship Id="rId7" Type="http://schemas.openxmlformats.org/officeDocument/2006/relationships/oleObject" Target="../embeddings/oleObject16.bin"/><Relationship Id="rId12" Type="http://schemas.openxmlformats.org/officeDocument/2006/relationships/image" Target="../media/image19.emf"/><Relationship Id="rId2" Type="http://schemas.openxmlformats.org/officeDocument/2006/relationships/slideLayout" Target="../slideLayouts/slideLayout2.xml"/><Relationship Id="rId16" Type="http://schemas.openxmlformats.org/officeDocument/2006/relationships/image" Target="../media/image21.emf"/><Relationship Id="rId1" Type="http://schemas.openxmlformats.org/officeDocument/2006/relationships/vmlDrawing" Target="../drawings/vmlDrawing7.vml"/><Relationship Id="rId6" Type="http://schemas.openxmlformats.org/officeDocument/2006/relationships/image" Target="../media/image16.emf"/><Relationship Id="rId11" Type="http://schemas.openxmlformats.org/officeDocument/2006/relationships/oleObject" Target="../embeddings/oleObject18.bin"/><Relationship Id="rId5" Type="http://schemas.openxmlformats.org/officeDocument/2006/relationships/oleObject" Target="../embeddings/oleObject15.bin"/><Relationship Id="rId15" Type="http://schemas.openxmlformats.org/officeDocument/2006/relationships/oleObject" Target="../embeddings/oleObject20.bin"/><Relationship Id="rId10" Type="http://schemas.openxmlformats.org/officeDocument/2006/relationships/image" Target="../media/image18.emf"/><Relationship Id="rId4" Type="http://schemas.openxmlformats.org/officeDocument/2006/relationships/image" Target="../media/image4.png"/><Relationship Id="rId9" Type="http://schemas.openxmlformats.org/officeDocument/2006/relationships/oleObject" Target="../embeddings/oleObject17.bin"/><Relationship Id="rId14" Type="http://schemas.openxmlformats.org/officeDocument/2006/relationships/image" Target="../media/image20.emf"/></Relationships>
</file>

<file path=ppt/slides/_rels/slide14.xml.rels><?xml version="1.0" encoding="UTF-8" standalone="yes"?>
<Relationships xmlns="http://schemas.openxmlformats.org/package/2006/relationships"><Relationship Id="rId8" Type="http://schemas.openxmlformats.org/officeDocument/2006/relationships/image" Target="../media/image23.emf"/><Relationship Id="rId13" Type="http://schemas.openxmlformats.org/officeDocument/2006/relationships/oleObject" Target="../embeddings/oleObject25.bin"/><Relationship Id="rId18" Type="http://schemas.openxmlformats.org/officeDocument/2006/relationships/image" Target="../media/image28.emf"/><Relationship Id="rId3" Type="http://schemas.openxmlformats.org/officeDocument/2006/relationships/notesSlide" Target="../notesSlides/notesSlide10.xml"/><Relationship Id="rId7" Type="http://schemas.openxmlformats.org/officeDocument/2006/relationships/oleObject" Target="../embeddings/oleObject22.bin"/><Relationship Id="rId12" Type="http://schemas.openxmlformats.org/officeDocument/2006/relationships/image" Target="../media/image25.emf"/><Relationship Id="rId17" Type="http://schemas.openxmlformats.org/officeDocument/2006/relationships/oleObject" Target="../embeddings/oleObject27.bin"/><Relationship Id="rId2" Type="http://schemas.openxmlformats.org/officeDocument/2006/relationships/slideLayout" Target="../slideLayouts/slideLayout2.xml"/><Relationship Id="rId16" Type="http://schemas.openxmlformats.org/officeDocument/2006/relationships/image" Target="../media/image27.emf"/><Relationship Id="rId20" Type="http://schemas.openxmlformats.org/officeDocument/2006/relationships/image" Target="../media/image29.emf"/><Relationship Id="rId1" Type="http://schemas.openxmlformats.org/officeDocument/2006/relationships/vmlDrawing" Target="../drawings/vmlDrawing8.vml"/><Relationship Id="rId6" Type="http://schemas.openxmlformats.org/officeDocument/2006/relationships/image" Target="../media/image22.emf"/><Relationship Id="rId11" Type="http://schemas.openxmlformats.org/officeDocument/2006/relationships/oleObject" Target="../embeddings/oleObject24.bin"/><Relationship Id="rId5" Type="http://schemas.openxmlformats.org/officeDocument/2006/relationships/oleObject" Target="../embeddings/oleObject21.bin"/><Relationship Id="rId15" Type="http://schemas.openxmlformats.org/officeDocument/2006/relationships/oleObject" Target="../embeddings/oleObject26.bin"/><Relationship Id="rId10" Type="http://schemas.openxmlformats.org/officeDocument/2006/relationships/image" Target="../media/image24.emf"/><Relationship Id="rId19" Type="http://schemas.openxmlformats.org/officeDocument/2006/relationships/oleObject" Target="../embeddings/oleObject28.bin"/><Relationship Id="rId4" Type="http://schemas.openxmlformats.org/officeDocument/2006/relationships/image" Target="../media/image4.png"/><Relationship Id="rId9" Type="http://schemas.openxmlformats.org/officeDocument/2006/relationships/oleObject" Target="../embeddings/oleObject23.bin"/><Relationship Id="rId14" Type="http://schemas.openxmlformats.org/officeDocument/2006/relationships/image" Target="../media/image26.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1.emf"/><Relationship Id="rId13" Type="http://schemas.openxmlformats.org/officeDocument/2006/relationships/oleObject" Target="../embeddings/oleObject33.bin"/><Relationship Id="rId3" Type="http://schemas.openxmlformats.org/officeDocument/2006/relationships/notesSlide" Target="../notesSlides/notesSlide12.xml"/><Relationship Id="rId7" Type="http://schemas.openxmlformats.org/officeDocument/2006/relationships/oleObject" Target="../embeddings/oleObject30.bin"/><Relationship Id="rId12" Type="http://schemas.openxmlformats.org/officeDocument/2006/relationships/image" Target="../media/image33.e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30.emf"/><Relationship Id="rId11" Type="http://schemas.openxmlformats.org/officeDocument/2006/relationships/oleObject" Target="../embeddings/oleObject32.bin"/><Relationship Id="rId5" Type="http://schemas.openxmlformats.org/officeDocument/2006/relationships/oleObject" Target="../embeddings/oleObject29.bin"/><Relationship Id="rId10" Type="http://schemas.openxmlformats.org/officeDocument/2006/relationships/image" Target="../media/image32.emf"/><Relationship Id="rId4" Type="http://schemas.openxmlformats.org/officeDocument/2006/relationships/image" Target="../media/image4.png"/><Relationship Id="rId9" Type="http://schemas.openxmlformats.org/officeDocument/2006/relationships/oleObject" Target="../embeddings/oleObject31.bin"/><Relationship Id="rId14" Type="http://schemas.openxmlformats.org/officeDocument/2006/relationships/image" Target="../media/image34.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36.emf"/><Relationship Id="rId4" Type="http://schemas.openxmlformats.org/officeDocument/2006/relationships/oleObject" Target="../embeddings/oleObject34.bin"/></Relationships>
</file>

<file path=ppt/slides/_rels/slide28.xml.rels><?xml version="1.0" encoding="UTF-8" standalone="yes"?>
<Relationships xmlns="http://schemas.openxmlformats.org/package/2006/relationships"><Relationship Id="rId8" Type="http://schemas.openxmlformats.org/officeDocument/2006/relationships/image" Target="../media/image37.emf"/><Relationship Id="rId3" Type="http://schemas.openxmlformats.org/officeDocument/2006/relationships/notesSlide" Target="../notesSlides/notesSlide16.xml"/><Relationship Id="rId7" Type="http://schemas.openxmlformats.org/officeDocument/2006/relationships/oleObject" Target="../embeddings/oleObject35.bin"/><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40.gif"/><Relationship Id="rId5" Type="http://schemas.openxmlformats.org/officeDocument/2006/relationships/image" Target="../media/image39.png"/><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40.gif"/><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40.gif"/><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40.gif"/><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notesSlide" Target="../notesSlides/notesSlide22.xml"/><Relationship Id="rId7" Type="http://schemas.openxmlformats.org/officeDocument/2006/relationships/image" Target="../media/image42.e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37.bin"/><Relationship Id="rId5" Type="http://schemas.openxmlformats.org/officeDocument/2006/relationships/image" Target="../media/image41.emf"/><Relationship Id="rId4" Type="http://schemas.openxmlformats.org/officeDocument/2006/relationships/oleObject" Target="../embeddings/oleObject36.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chart" Target="../charts/chart4.xml"/><Relationship Id="rId5" Type="http://schemas.openxmlformats.org/officeDocument/2006/relationships/image" Target="../media/image43.emf"/><Relationship Id="rId4" Type="http://schemas.openxmlformats.org/officeDocument/2006/relationships/oleObject" Target="../embeddings/oleObject38.bin"/></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en.wikipedia.org/wiki/Normal_distribution"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4.png"/><Relationship Id="rId5" Type="http://schemas.openxmlformats.org/officeDocument/2006/relationships/image" Target="../media/image44.emf"/><Relationship Id="rId4" Type="http://schemas.openxmlformats.org/officeDocument/2006/relationships/oleObject" Target="../embeddings/oleObject39.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4.png"/><Relationship Id="rId5" Type="http://schemas.openxmlformats.org/officeDocument/2006/relationships/image" Target="../media/image45.emf"/><Relationship Id="rId4" Type="http://schemas.openxmlformats.org/officeDocument/2006/relationships/oleObject" Target="../embeddings/oleObject40.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4.png"/><Relationship Id="rId5" Type="http://schemas.openxmlformats.org/officeDocument/2006/relationships/image" Target="../media/image46.emf"/><Relationship Id="rId4" Type="http://schemas.openxmlformats.org/officeDocument/2006/relationships/oleObject" Target="../embeddings/oleObject41.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4.png"/><Relationship Id="rId5" Type="http://schemas.openxmlformats.org/officeDocument/2006/relationships/image" Target="../media/image47.emf"/><Relationship Id="rId4" Type="http://schemas.openxmlformats.org/officeDocument/2006/relationships/oleObject" Target="../embeddings/oleObject42.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4.png"/><Relationship Id="rId5" Type="http://schemas.openxmlformats.org/officeDocument/2006/relationships/image" Target="../media/image48.emf"/><Relationship Id="rId4" Type="http://schemas.openxmlformats.org/officeDocument/2006/relationships/oleObject" Target="../embeddings/oleObject43.bin"/></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50.emf"/><Relationship Id="rId3" Type="http://schemas.openxmlformats.org/officeDocument/2006/relationships/notesSlide" Target="../notesSlides/notesSlide36.xml"/><Relationship Id="rId7" Type="http://schemas.openxmlformats.org/officeDocument/2006/relationships/oleObject" Target="../embeddings/Microsoft_Word_97_-_2003_Document1.doc"/><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oleObject" Target="../embeddings/oleObject45.bin"/><Relationship Id="rId11" Type="http://schemas.openxmlformats.org/officeDocument/2006/relationships/image" Target="../media/image4.png"/><Relationship Id="rId5" Type="http://schemas.openxmlformats.org/officeDocument/2006/relationships/image" Target="../media/image49.emf"/><Relationship Id="rId10" Type="http://schemas.openxmlformats.org/officeDocument/2006/relationships/image" Target="../media/image52.emf"/><Relationship Id="rId4" Type="http://schemas.openxmlformats.org/officeDocument/2006/relationships/oleObject" Target="../embeddings/oleObject44.bin"/><Relationship Id="rId9" Type="http://schemas.openxmlformats.org/officeDocument/2006/relationships/image" Target="../media/image51.e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image" Target="../media/image40.gif"/><Relationship Id="rId4" Type="http://schemas.openxmlformats.org/officeDocument/2006/relationships/image" Target="../media/image39.png"/></Relationships>
</file>

<file path=ppt/slides/_rels/slide59.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60.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image" Target="../media/image54.emf"/></Relationships>
</file>

<file path=ppt/slides/_rels/slide7.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notesSlide" Target="../notesSlides/notesSlide3.xml"/><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notesSlide" Target="../notesSlides/notesSlide4.xml"/><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4.png"/><Relationship Id="rId5" Type="http://schemas.openxmlformats.org/officeDocument/2006/relationships/image" Target="../media/image5.emf"/><Relationship Id="rId4"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7.emf"/><Relationship Id="rId4" Type="http://schemas.openxmlformats.org/officeDocument/2006/relationships/oleObject" Target="../embeddings/oleObject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19200" y="1447800"/>
            <a:ext cx="7499350" cy="1143000"/>
          </a:xfrm>
        </p:spPr>
        <p:txBody>
          <a:bodyPr/>
          <a:lstStyle/>
          <a:p>
            <a:pPr>
              <a:defRPr/>
            </a:pPr>
            <a:r>
              <a:rPr lang="en-US" dirty="0" smtClean="0"/>
              <a:t>Thursday August 29, 2013</a:t>
            </a:r>
            <a:endParaRPr lang="en-US" dirty="0"/>
          </a:p>
        </p:txBody>
      </p:sp>
      <p:sp>
        <p:nvSpPr>
          <p:cNvPr id="2051" name="Content Placeholder 2"/>
          <p:cNvSpPr>
            <a:spLocks noGrp="1"/>
          </p:cNvSpPr>
          <p:nvPr>
            <p:ph idx="4294967295"/>
          </p:nvPr>
        </p:nvSpPr>
        <p:spPr>
          <a:xfrm>
            <a:off x="2362200" y="3657600"/>
            <a:ext cx="5715000" cy="2286000"/>
          </a:xfrm>
        </p:spPr>
        <p:txBody>
          <a:bodyPr/>
          <a:lstStyle/>
          <a:p>
            <a:pPr marL="82550" indent="0" algn="ctr">
              <a:buFont typeface="Wingdings 2" pitchFamily="18" charset="2"/>
              <a:buNone/>
            </a:pPr>
            <a:r>
              <a:rPr lang="en-US" sz="3600" dirty="0" smtClean="0"/>
              <a:t>The Z Transformation</a:t>
            </a:r>
          </a:p>
        </p:txBody>
      </p:sp>
    </p:spTree>
    <p:extLst>
      <p:ext uri="{BB962C8B-B14F-4D97-AF65-F5344CB8AC3E}">
        <p14:creationId xmlns:p14="http://schemas.microsoft.com/office/powerpoint/2010/main" val="962526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5" name="Rectangle 2"/>
          <p:cNvSpPr>
            <a:spLocks noGrp="1" noChangeArrowheads="1"/>
          </p:cNvSpPr>
          <p:nvPr>
            <p:ph type="title"/>
          </p:nvPr>
        </p:nvSpPr>
        <p:spPr/>
        <p:txBody>
          <a:bodyPr>
            <a:normAutofit/>
          </a:bodyPr>
          <a:lstStyle/>
          <a:p>
            <a:pPr eaLnBrk="1" hangingPunct="1"/>
            <a:r>
              <a:rPr lang="en-US" smtClean="0">
                <a:effectLst>
                  <a:outerShdw blurRad="38100" dist="38100" dir="2700000" algn="tl">
                    <a:srgbClr val="C0C0C0"/>
                  </a:outerShdw>
                </a:effectLst>
                <a:latin typeface="Gill Sans MT" pitchFamily="34" charset="0"/>
              </a:rPr>
              <a:t>Transforming scores</a:t>
            </a:r>
          </a:p>
        </p:txBody>
      </p:sp>
      <p:grpSp>
        <p:nvGrpSpPr>
          <p:cNvPr id="26626" name="Group 3"/>
          <p:cNvGrpSpPr>
            <a:grpSpLocks/>
          </p:cNvGrpSpPr>
          <p:nvPr/>
        </p:nvGrpSpPr>
        <p:grpSpPr bwMode="auto">
          <a:xfrm>
            <a:off x="2286000" y="1828800"/>
            <a:ext cx="4876800" cy="1600200"/>
            <a:chOff x="1440" y="2496"/>
            <a:chExt cx="3072" cy="1008"/>
          </a:xfrm>
        </p:grpSpPr>
        <p:pic>
          <p:nvPicPr>
            <p:cNvPr id="2664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0" y="2496"/>
              <a:ext cx="3072" cy="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50" name="Line 5"/>
            <p:cNvSpPr>
              <a:spLocks noChangeShapeType="1"/>
            </p:cNvSpPr>
            <p:nvPr/>
          </p:nvSpPr>
          <p:spPr bwMode="auto">
            <a:xfrm>
              <a:off x="1440" y="3504"/>
              <a:ext cx="307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6627" name="Group 6"/>
          <p:cNvGrpSpPr>
            <a:grpSpLocks/>
          </p:cNvGrpSpPr>
          <p:nvPr/>
        </p:nvGrpSpPr>
        <p:grpSpPr bwMode="auto">
          <a:xfrm>
            <a:off x="4543425" y="1905000"/>
            <a:ext cx="184150" cy="1985963"/>
            <a:chOff x="2862" y="2544"/>
            <a:chExt cx="116" cy="1251"/>
          </a:xfrm>
        </p:grpSpPr>
        <p:sp>
          <p:nvSpPr>
            <p:cNvPr id="26647" name="Line 7"/>
            <p:cNvSpPr>
              <a:spLocks noChangeShapeType="1"/>
            </p:cNvSpPr>
            <p:nvPr/>
          </p:nvSpPr>
          <p:spPr bwMode="auto">
            <a:xfrm flipV="1">
              <a:off x="2976" y="2544"/>
              <a:ext cx="0" cy="960"/>
            </a:xfrm>
            <a:prstGeom prst="line">
              <a:avLst/>
            </a:prstGeom>
            <a:noFill/>
            <a:ln w="9525">
              <a:solidFill>
                <a:srgbClr val="85309D"/>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48" name="Text Box 8"/>
            <p:cNvSpPr txBox="1">
              <a:spLocks noChangeArrowheads="1"/>
            </p:cNvSpPr>
            <p:nvPr/>
          </p:nvSpPr>
          <p:spPr bwMode="auto">
            <a:xfrm>
              <a:off x="2862" y="3504"/>
              <a:ext cx="11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endParaRPr lang="en-US">
                <a:latin typeface="Symbol" pitchFamily="18" charset="2"/>
                <a:sym typeface="Symbol" pitchFamily="18" charset="2"/>
              </a:endParaRPr>
            </a:p>
          </p:txBody>
        </p:sp>
      </p:grpSp>
      <p:sp>
        <p:nvSpPr>
          <p:cNvPr id="192521" name="Oval 9"/>
          <p:cNvSpPr>
            <a:spLocks noChangeArrowheads="1"/>
          </p:cNvSpPr>
          <p:nvPr/>
        </p:nvSpPr>
        <p:spPr bwMode="auto">
          <a:xfrm>
            <a:off x="5334000" y="2895600"/>
            <a:ext cx="76200" cy="76200"/>
          </a:xfrm>
          <a:prstGeom prst="ellipse">
            <a:avLst/>
          </a:prstGeom>
          <a:solidFill>
            <a:srgbClr val="85309D"/>
          </a:solidFill>
          <a:ln w="9525">
            <a:solidFill>
              <a:schemeClr val="tx1"/>
            </a:solidFill>
            <a:round/>
            <a:headEnd/>
            <a:tailEnd/>
          </a:ln>
        </p:spPr>
        <p:txBody>
          <a:bodyPr wrap="none" anchor="ctr"/>
          <a:lstStyle/>
          <a:p>
            <a:endParaRPr lang="en-US"/>
          </a:p>
        </p:txBody>
      </p:sp>
      <p:sp>
        <p:nvSpPr>
          <p:cNvPr id="192522" name="Line 10"/>
          <p:cNvSpPr>
            <a:spLocks noChangeShapeType="1"/>
          </p:cNvSpPr>
          <p:nvPr/>
        </p:nvSpPr>
        <p:spPr bwMode="auto">
          <a:xfrm flipH="1">
            <a:off x="4724400" y="2924175"/>
            <a:ext cx="609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4" name="Group 11"/>
          <p:cNvGrpSpPr>
            <a:grpSpLocks/>
          </p:cNvGrpSpPr>
          <p:nvPr/>
        </p:nvGrpSpPr>
        <p:grpSpPr bwMode="auto">
          <a:xfrm>
            <a:off x="4191000" y="2667000"/>
            <a:ext cx="533400" cy="76200"/>
            <a:chOff x="2640" y="2688"/>
            <a:chExt cx="336" cy="48"/>
          </a:xfrm>
        </p:grpSpPr>
        <p:sp>
          <p:nvSpPr>
            <p:cNvPr id="26645" name="Oval 12"/>
            <p:cNvSpPr>
              <a:spLocks noChangeArrowheads="1"/>
            </p:cNvSpPr>
            <p:nvPr/>
          </p:nvSpPr>
          <p:spPr bwMode="auto">
            <a:xfrm>
              <a:off x="2640" y="2688"/>
              <a:ext cx="48" cy="48"/>
            </a:xfrm>
            <a:prstGeom prst="ellipse">
              <a:avLst/>
            </a:prstGeom>
            <a:solidFill>
              <a:srgbClr val="333399"/>
            </a:solidFill>
            <a:ln w="9525">
              <a:solidFill>
                <a:schemeClr val="tx1"/>
              </a:solidFill>
              <a:round/>
              <a:headEnd/>
              <a:tailEnd/>
            </a:ln>
          </p:spPr>
          <p:txBody>
            <a:bodyPr wrap="none" anchor="ctr"/>
            <a:lstStyle/>
            <a:p>
              <a:endParaRPr lang="en-US"/>
            </a:p>
          </p:txBody>
        </p:sp>
        <p:sp>
          <p:nvSpPr>
            <p:cNvPr id="26646" name="Line 13"/>
            <p:cNvSpPr>
              <a:spLocks noChangeShapeType="1"/>
            </p:cNvSpPr>
            <p:nvPr/>
          </p:nvSpPr>
          <p:spPr bwMode="auto">
            <a:xfrm>
              <a:off x="2688" y="2709"/>
              <a:ext cx="2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aphicFrame>
        <p:nvGraphicFramePr>
          <p:cNvPr id="192526" name="Object 2"/>
          <p:cNvGraphicFramePr>
            <a:graphicFrameLocks noChangeAspect="1"/>
          </p:cNvGraphicFramePr>
          <p:nvPr/>
        </p:nvGraphicFramePr>
        <p:xfrm>
          <a:off x="4267200" y="1524000"/>
          <a:ext cx="858838" cy="293688"/>
        </p:xfrm>
        <a:graphic>
          <a:graphicData uri="http://schemas.openxmlformats.org/presentationml/2006/ole">
            <mc:AlternateContent xmlns:mc="http://schemas.openxmlformats.org/markup-compatibility/2006">
              <mc:Choice xmlns:v="urn:schemas-microsoft-com:vml" Requires="v">
                <p:oleObj spid="_x0000_s26685" name="Equation" r:id="rId5" imgW="482600" imgH="165100" progId="Equation.DSMT4">
                  <p:embed/>
                </p:oleObj>
              </mc:Choice>
              <mc:Fallback>
                <p:oleObj name="Equation" r:id="rId5" imgW="482600" imgH="165100"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1524000"/>
                        <a:ext cx="858838"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92527" name="Text Box 15"/>
          <p:cNvSpPr txBox="1">
            <a:spLocks noChangeArrowheads="1"/>
          </p:cNvSpPr>
          <p:nvPr/>
        </p:nvSpPr>
        <p:spPr bwMode="auto">
          <a:xfrm>
            <a:off x="1295400" y="4508500"/>
            <a:ext cx="1262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solidFill>
                  <a:srgbClr val="85309D"/>
                </a:solidFill>
              </a:rPr>
              <a:t>X</a:t>
            </a:r>
            <a:r>
              <a:rPr lang="en-US" baseline="-25000">
                <a:solidFill>
                  <a:srgbClr val="85309D"/>
                </a:solidFill>
              </a:rPr>
              <a:t>1 </a:t>
            </a:r>
            <a:r>
              <a:rPr lang="en-US">
                <a:solidFill>
                  <a:srgbClr val="85309D"/>
                </a:solidFill>
              </a:rPr>
              <a:t>= 162</a:t>
            </a:r>
          </a:p>
        </p:txBody>
      </p:sp>
      <p:sp>
        <p:nvSpPr>
          <p:cNvPr id="192528" name="Text Box 16"/>
          <p:cNvSpPr txBox="1">
            <a:spLocks noChangeArrowheads="1"/>
          </p:cNvSpPr>
          <p:nvPr/>
        </p:nvSpPr>
        <p:spPr bwMode="auto">
          <a:xfrm>
            <a:off x="1311275" y="5362575"/>
            <a:ext cx="11096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solidFill>
                  <a:srgbClr val="333399"/>
                </a:solidFill>
              </a:rPr>
              <a:t>X</a:t>
            </a:r>
            <a:r>
              <a:rPr lang="en-US" baseline="-25000">
                <a:solidFill>
                  <a:srgbClr val="333399"/>
                </a:solidFill>
              </a:rPr>
              <a:t>2 </a:t>
            </a:r>
            <a:r>
              <a:rPr lang="en-US">
                <a:solidFill>
                  <a:srgbClr val="333399"/>
                </a:solidFill>
              </a:rPr>
              <a:t>= 57</a:t>
            </a:r>
          </a:p>
        </p:txBody>
      </p:sp>
      <p:graphicFrame>
        <p:nvGraphicFramePr>
          <p:cNvPr id="192529" name="Object 3"/>
          <p:cNvGraphicFramePr>
            <a:graphicFrameLocks noChangeAspect="1"/>
          </p:cNvGraphicFramePr>
          <p:nvPr/>
        </p:nvGraphicFramePr>
        <p:xfrm>
          <a:off x="2863850" y="2014538"/>
          <a:ext cx="768350" cy="225425"/>
        </p:xfrm>
        <a:graphic>
          <a:graphicData uri="http://schemas.openxmlformats.org/presentationml/2006/ole">
            <mc:AlternateContent xmlns:mc="http://schemas.openxmlformats.org/markup-compatibility/2006">
              <mc:Choice xmlns:v="urn:schemas-microsoft-com:vml" Requires="v">
                <p:oleObj spid="_x0000_s26686" name="Equation" r:id="rId7" imgW="431800" imgH="127000" progId="Equation.3">
                  <p:embed/>
                </p:oleObj>
              </mc:Choice>
              <mc:Fallback>
                <p:oleObj name="Equation" r:id="rId7" imgW="431800" imgH="127000" progId="Equation.3">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63850" y="2014538"/>
                        <a:ext cx="768350"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192530" name="Object 4"/>
          <p:cNvGraphicFramePr>
            <a:graphicFrameLocks noChangeAspect="1"/>
          </p:cNvGraphicFramePr>
          <p:nvPr/>
        </p:nvGraphicFramePr>
        <p:xfrm>
          <a:off x="1066800" y="3581400"/>
          <a:ext cx="1371600" cy="825500"/>
        </p:xfrm>
        <a:graphic>
          <a:graphicData uri="http://schemas.openxmlformats.org/presentationml/2006/ole">
            <mc:AlternateContent xmlns:mc="http://schemas.openxmlformats.org/markup-compatibility/2006">
              <mc:Choice xmlns:v="urn:schemas-microsoft-com:vml" Requires="v">
                <p:oleObj spid="_x0000_s26687" name="Equation" r:id="rId9" imgW="609600" imgH="368300" progId="Equation.DSMT4">
                  <p:embed/>
                </p:oleObj>
              </mc:Choice>
              <mc:Fallback>
                <p:oleObj name="Equation" r:id="rId9" imgW="609600" imgH="368300" progId="Equation.DSMT4">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66800" y="3581400"/>
                        <a:ext cx="13716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pSp>
        <p:nvGrpSpPr>
          <p:cNvPr id="5" name="Group 19"/>
          <p:cNvGrpSpPr>
            <a:grpSpLocks/>
          </p:cNvGrpSpPr>
          <p:nvPr/>
        </p:nvGrpSpPr>
        <p:grpSpPr bwMode="auto">
          <a:xfrm>
            <a:off x="2682875" y="4495800"/>
            <a:ext cx="2203450" cy="819150"/>
            <a:chOff x="1968" y="2958"/>
            <a:chExt cx="1388" cy="516"/>
          </a:xfrm>
        </p:grpSpPr>
        <p:sp>
          <p:nvSpPr>
            <p:cNvPr id="26642" name="Text Box 20"/>
            <p:cNvSpPr txBox="1">
              <a:spLocks noChangeArrowheads="1"/>
            </p:cNvSpPr>
            <p:nvPr/>
          </p:nvSpPr>
          <p:spPr bwMode="auto">
            <a:xfrm>
              <a:off x="1973" y="2958"/>
              <a:ext cx="138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solidFill>
                    <a:srgbClr val="85309D"/>
                  </a:solidFill>
                </a:rPr>
                <a:t>X</a:t>
              </a:r>
              <a:r>
                <a:rPr lang="en-US" baseline="-25000">
                  <a:solidFill>
                    <a:srgbClr val="85309D"/>
                  </a:solidFill>
                </a:rPr>
                <a:t>1 </a:t>
              </a:r>
              <a:r>
                <a:rPr lang="en-US">
                  <a:solidFill>
                    <a:srgbClr val="85309D"/>
                  </a:solidFill>
                </a:rPr>
                <a:t>- 100</a:t>
              </a:r>
              <a:r>
                <a:rPr lang="en-US" baseline="-25000">
                  <a:solidFill>
                    <a:srgbClr val="85309D"/>
                  </a:solidFill>
                </a:rPr>
                <a:t> </a:t>
              </a:r>
              <a:r>
                <a:rPr lang="en-US">
                  <a:solidFill>
                    <a:srgbClr val="85309D"/>
                  </a:solidFill>
                </a:rPr>
                <a:t>= +1.20</a:t>
              </a:r>
            </a:p>
          </p:txBody>
        </p:sp>
        <p:sp>
          <p:nvSpPr>
            <p:cNvPr id="26643" name="Text Box 21"/>
            <p:cNvSpPr txBox="1">
              <a:spLocks noChangeArrowheads="1"/>
            </p:cNvSpPr>
            <p:nvPr/>
          </p:nvSpPr>
          <p:spPr bwMode="auto">
            <a:xfrm>
              <a:off x="2140" y="3186"/>
              <a:ext cx="3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solidFill>
                    <a:srgbClr val="85309D"/>
                  </a:solidFill>
                </a:rPr>
                <a:t>50</a:t>
              </a:r>
            </a:p>
          </p:txBody>
        </p:sp>
        <p:sp>
          <p:nvSpPr>
            <p:cNvPr id="26644" name="Line 22"/>
            <p:cNvSpPr>
              <a:spLocks noChangeShapeType="1"/>
            </p:cNvSpPr>
            <p:nvPr/>
          </p:nvSpPr>
          <p:spPr bwMode="auto">
            <a:xfrm flipV="1">
              <a:off x="1968" y="3216"/>
              <a:ext cx="720" cy="0"/>
            </a:xfrm>
            <a:prstGeom prst="line">
              <a:avLst/>
            </a:prstGeom>
            <a:noFill/>
            <a:ln w="9525">
              <a:solidFill>
                <a:srgbClr val="85309D"/>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 name="Group 23"/>
          <p:cNvGrpSpPr>
            <a:grpSpLocks/>
          </p:cNvGrpSpPr>
          <p:nvPr/>
        </p:nvGrpSpPr>
        <p:grpSpPr bwMode="auto">
          <a:xfrm>
            <a:off x="2682875" y="5362575"/>
            <a:ext cx="2125663" cy="885825"/>
            <a:chOff x="1968" y="3504"/>
            <a:chExt cx="1339" cy="558"/>
          </a:xfrm>
        </p:grpSpPr>
        <p:sp>
          <p:nvSpPr>
            <p:cNvPr id="26639" name="Text Box 24"/>
            <p:cNvSpPr txBox="1">
              <a:spLocks noChangeArrowheads="1"/>
            </p:cNvSpPr>
            <p:nvPr/>
          </p:nvSpPr>
          <p:spPr bwMode="auto">
            <a:xfrm>
              <a:off x="1968" y="3504"/>
              <a:ext cx="133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solidFill>
                    <a:srgbClr val="333399"/>
                  </a:solidFill>
                </a:rPr>
                <a:t>X</a:t>
              </a:r>
              <a:r>
                <a:rPr lang="en-US" baseline="-25000">
                  <a:solidFill>
                    <a:srgbClr val="333399"/>
                  </a:solidFill>
                </a:rPr>
                <a:t>2 </a:t>
              </a:r>
              <a:r>
                <a:rPr lang="en-US">
                  <a:solidFill>
                    <a:srgbClr val="333399"/>
                  </a:solidFill>
                </a:rPr>
                <a:t>- 100</a:t>
              </a:r>
              <a:r>
                <a:rPr lang="en-US" baseline="-25000">
                  <a:solidFill>
                    <a:srgbClr val="333399"/>
                  </a:solidFill>
                </a:rPr>
                <a:t> </a:t>
              </a:r>
              <a:r>
                <a:rPr lang="en-US">
                  <a:solidFill>
                    <a:srgbClr val="333399"/>
                  </a:solidFill>
                </a:rPr>
                <a:t>= -0.86</a:t>
              </a:r>
            </a:p>
          </p:txBody>
        </p:sp>
        <p:sp>
          <p:nvSpPr>
            <p:cNvPr id="26640" name="Text Box 25"/>
            <p:cNvSpPr txBox="1">
              <a:spLocks noChangeArrowheads="1"/>
            </p:cNvSpPr>
            <p:nvPr/>
          </p:nvSpPr>
          <p:spPr bwMode="auto">
            <a:xfrm>
              <a:off x="2140" y="3774"/>
              <a:ext cx="3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solidFill>
                    <a:srgbClr val="333399"/>
                  </a:solidFill>
                </a:rPr>
                <a:t>50</a:t>
              </a:r>
            </a:p>
          </p:txBody>
        </p:sp>
        <p:sp>
          <p:nvSpPr>
            <p:cNvPr id="26641" name="Line 26"/>
            <p:cNvSpPr>
              <a:spLocks noChangeShapeType="1"/>
            </p:cNvSpPr>
            <p:nvPr/>
          </p:nvSpPr>
          <p:spPr bwMode="auto">
            <a:xfrm flipV="1">
              <a:off x="1968" y="3792"/>
              <a:ext cx="720"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92539" name="Rectangle 27"/>
          <p:cNvSpPr>
            <a:spLocks noChangeArrowheads="1"/>
          </p:cNvSpPr>
          <p:nvPr/>
        </p:nvSpPr>
        <p:spPr bwMode="auto">
          <a:xfrm>
            <a:off x="5181600" y="3778250"/>
            <a:ext cx="3762375"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90000"/>
              </a:lnSpc>
              <a:spcBef>
                <a:spcPct val="20000"/>
              </a:spcBef>
            </a:pPr>
            <a:r>
              <a:rPr lang="en-US" sz="1800"/>
              <a:t>A </a:t>
            </a:r>
            <a:r>
              <a:rPr lang="en-US" sz="1800" b="1" i="1"/>
              <a:t>z-score</a:t>
            </a:r>
            <a:r>
              <a:rPr lang="en-US" sz="1800"/>
              <a:t> specifies the precise location of each X value within a distribution.  </a:t>
            </a:r>
          </a:p>
          <a:p>
            <a:pPr eaLnBrk="1" hangingPunct="1">
              <a:lnSpc>
                <a:spcPct val="90000"/>
              </a:lnSpc>
              <a:spcBef>
                <a:spcPct val="20000"/>
              </a:spcBef>
              <a:buFontTx/>
              <a:buChar char="•"/>
            </a:pPr>
            <a:r>
              <a:rPr lang="en-US" sz="1800"/>
              <a:t> Direction: The sign of the z-score (+ or -) signifies whether the score is above the mean or below the mean.  </a:t>
            </a:r>
          </a:p>
          <a:p>
            <a:pPr eaLnBrk="1" hangingPunct="1">
              <a:lnSpc>
                <a:spcPct val="90000"/>
              </a:lnSpc>
              <a:spcBef>
                <a:spcPct val="20000"/>
              </a:spcBef>
              <a:buFontTx/>
              <a:buChar char="•"/>
            </a:pPr>
            <a:r>
              <a:rPr lang="en-US" sz="1800"/>
              <a:t> Distance: The numerical value of the z-score specifies the distance from the mean by counting the </a:t>
            </a:r>
            <a:r>
              <a:rPr lang="en-US" sz="1800">
                <a:solidFill>
                  <a:srgbClr val="FF0F15"/>
                </a:solidFill>
              </a:rPr>
              <a:t>number of standard deviations</a:t>
            </a:r>
            <a:r>
              <a:rPr lang="en-US" sz="1800"/>
              <a:t> between X and </a:t>
            </a:r>
            <a:r>
              <a:rPr lang="en-US" sz="1800">
                <a:sym typeface="Symbol" pitchFamily="18" charset="2"/>
              </a:rPr>
              <a:t>μ</a:t>
            </a:r>
            <a:r>
              <a:rPr lang="en-US" sz="180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252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2" fill="hold" grpId="0" nodeType="clickEffect">
                                  <p:stCondLst>
                                    <p:cond delay="0"/>
                                  </p:stCondLst>
                                  <p:childTnLst>
                                    <p:set>
                                      <p:cBhvr>
                                        <p:cTn id="10" dur="1" fill="hold">
                                          <p:stCondLst>
                                            <p:cond delay="0"/>
                                          </p:stCondLst>
                                        </p:cTn>
                                        <p:tgtEl>
                                          <p:spTgt spid="192522"/>
                                        </p:tgtEl>
                                        <p:attrNameLst>
                                          <p:attrName>style.visibility</p:attrName>
                                        </p:attrNameLst>
                                      </p:cBhvr>
                                      <p:to>
                                        <p:strVal val="visible"/>
                                      </p:to>
                                    </p:set>
                                    <p:animEffect transition="in" filter="wipe(right)">
                                      <p:cBhvr>
                                        <p:cTn id="11" dur="500"/>
                                        <p:tgtEl>
                                          <p:spTgt spid="19252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499"/>
                                          </p:stCondLst>
                                        </p:cTn>
                                        <p:tgtEl>
                                          <p:spTgt spid="192526"/>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499"/>
                                          </p:stCondLst>
                                        </p:cTn>
                                        <p:tgtEl>
                                          <p:spTgt spid="192529"/>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499"/>
                                          </p:stCondLst>
                                        </p:cTn>
                                        <p:tgtEl>
                                          <p:spTgt spid="192530"/>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192527"/>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499"/>
                                          </p:stCondLst>
                                        </p:cTn>
                                        <p:tgtEl>
                                          <p:spTgt spid="5"/>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nodeType="clickEffect">
                                  <p:stCondLst>
                                    <p:cond delay="0"/>
                                  </p:stCondLst>
                                  <p:childTnLst>
                                    <p:set>
                                      <p:cBhvr>
                                        <p:cTn id="35" dur="1" fill="hold">
                                          <p:stCondLst>
                                            <p:cond delay="499"/>
                                          </p:stCondLst>
                                        </p:cTn>
                                        <p:tgtEl>
                                          <p:spTgt spid="4"/>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499"/>
                                          </p:stCondLst>
                                        </p:cTn>
                                        <p:tgtEl>
                                          <p:spTgt spid="192528"/>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nodeType="clickEffect">
                                  <p:stCondLst>
                                    <p:cond delay="0"/>
                                  </p:stCondLst>
                                  <p:childTnLst>
                                    <p:set>
                                      <p:cBhvr>
                                        <p:cTn id="43" dur="1" fill="hold">
                                          <p:stCondLst>
                                            <p:cond delay="499"/>
                                          </p:stCondLst>
                                        </p:cTn>
                                        <p:tgtEl>
                                          <p:spTgt spid="6"/>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grpId="0" nodeType="clickEffect">
                                  <p:stCondLst>
                                    <p:cond delay="0"/>
                                  </p:stCondLst>
                                  <p:childTnLst>
                                    <p:set>
                                      <p:cBhvr>
                                        <p:cTn id="47" dur="1" fill="hold">
                                          <p:stCondLst>
                                            <p:cond delay="499"/>
                                          </p:stCondLst>
                                        </p:cTn>
                                        <p:tgtEl>
                                          <p:spTgt spid="192539">
                                            <p:txEl>
                                              <p:pRg st="0" end="0"/>
                                            </p:txEl>
                                          </p:spTgt>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grpId="0" nodeType="clickEffect">
                                  <p:stCondLst>
                                    <p:cond delay="0"/>
                                  </p:stCondLst>
                                  <p:childTnLst>
                                    <p:set>
                                      <p:cBhvr>
                                        <p:cTn id="51" dur="1" fill="hold">
                                          <p:stCondLst>
                                            <p:cond delay="499"/>
                                          </p:stCondLst>
                                        </p:cTn>
                                        <p:tgtEl>
                                          <p:spTgt spid="192539">
                                            <p:txEl>
                                              <p:pRg st="1" end="1"/>
                                            </p:txEl>
                                          </p:spTgt>
                                        </p:tgtEl>
                                        <p:attrNameLst>
                                          <p:attrName>style.visibility</p:attrName>
                                        </p:attrNameLst>
                                      </p:cBhvr>
                                      <p:to>
                                        <p:strVal val="visible"/>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1" presetClass="entr" presetSubtype="0" fill="hold" grpId="0" nodeType="clickEffect">
                                  <p:stCondLst>
                                    <p:cond delay="0"/>
                                  </p:stCondLst>
                                  <p:childTnLst>
                                    <p:set>
                                      <p:cBhvr>
                                        <p:cTn id="55" dur="1" fill="hold">
                                          <p:stCondLst>
                                            <p:cond delay="499"/>
                                          </p:stCondLst>
                                        </p:cTn>
                                        <p:tgtEl>
                                          <p:spTgt spid="1925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21" grpId="0" animBg="1"/>
      <p:bldP spid="192522" grpId="0" animBg="1"/>
      <p:bldP spid="192527" grpId="0" autoUpdateAnimBg="0"/>
      <p:bldP spid="192528" grpId="0" autoUpdateAnimBg="0"/>
      <p:bldP spid="192539" grpId="0" build="p" bldLvl="5"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normAutofit/>
          </a:bodyPr>
          <a:lstStyle/>
          <a:p>
            <a:pPr eaLnBrk="1" hangingPunct="1"/>
            <a:r>
              <a:rPr lang="en-US" smtClean="0">
                <a:effectLst>
                  <a:outerShdw blurRad="38100" dist="38100" dir="2700000" algn="tl">
                    <a:srgbClr val="C0C0C0"/>
                  </a:outerShdw>
                </a:effectLst>
                <a:latin typeface="Gill Sans MT" pitchFamily="34" charset="0"/>
              </a:rPr>
              <a:t>Transforming a distribution</a:t>
            </a:r>
          </a:p>
        </p:txBody>
      </p:sp>
      <p:sp>
        <p:nvSpPr>
          <p:cNvPr id="194563" name="Rectangle 3"/>
          <p:cNvSpPr>
            <a:spLocks noChangeArrowheads="1"/>
          </p:cNvSpPr>
          <p:nvPr/>
        </p:nvSpPr>
        <p:spPr bwMode="auto">
          <a:xfrm>
            <a:off x="685800" y="1676400"/>
            <a:ext cx="7848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Clr>
                <a:schemeClr val="hlink"/>
              </a:buClr>
              <a:buFontTx/>
              <a:buChar char="•"/>
            </a:pPr>
            <a:r>
              <a:rPr kumimoji="1" lang="en-US" sz="2800"/>
              <a:t>We can transform all of the scores in a distribution</a:t>
            </a:r>
          </a:p>
          <a:p>
            <a:pPr marL="742950" lvl="1" indent="-285750">
              <a:lnSpc>
                <a:spcPct val="90000"/>
              </a:lnSpc>
              <a:spcBef>
                <a:spcPct val="20000"/>
              </a:spcBef>
              <a:buFontTx/>
              <a:buChar char="–"/>
            </a:pPr>
            <a:r>
              <a:rPr kumimoji="1" lang="en-US"/>
              <a:t>We can transform any &amp; all observations to z-scores if we know the </a:t>
            </a:r>
            <a:r>
              <a:rPr kumimoji="1" lang="en-US">
                <a:sym typeface="Symbol" pitchFamily="18" charset="2"/>
              </a:rPr>
              <a:t>distribution mean and </a:t>
            </a:r>
            <a:r>
              <a:rPr kumimoji="1" lang="en-US"/>
              <a:t>standard deviation. </a:t>
            </a:r>
          </a:p>
          <a:p>
            <a:pPr marL="742950" lvl="1" indent="-285750">
              <a:lnSpc>
                <a:spcPct val="90000"/>
              </a:lnSpc>
              <a:spcBef>
                <a:spcPct val="20000"/>
              </a:spcBef>
              <a:buFontTx/>
              <a:buChar char="–"/>
            </a:pPr>
            <a:r>
              <a:rPr kumimoji="1" lang="en-US"/>
              <a:t>We call this transformed distribution a </a:t>
            </a:r>
            <a:r>
              <a:rPr kumimoji="1" lang="en-US" b="1" i="1"/>
              <a:t>standardized distribution</a:t>
            </a:r>
            <a:r>
              <a:rPr kumimoji="1" lang="en-US"/>
              <a:t>.  </a:t>
            </a:r>
          </a:p>
          <a:p>
            <a:pPr marL="1143000" lvl="2" indent="-228600">
              <a:lnSpc>
                <a:spcPct val="90000"/>
              </a:lnSpc>
              <a:spcBef>
                <a:spcPct val="20000"/>
              </a:spcBef>
              <a:buFontTx/>
              <a:buChar char="•"/>
            </a:pPr>
            <a:r>
              <a:rPr kumimoji="1" lang="en-US" sz="2000"/>
              <a:t>Standardized distributions are used to make dissimilar distributions comparable.</a:t>
            </a:r>
          </a:p>
          <a:p>
            <a:pPr marL="1600200" lvl="3" indent="-228600">
              <a:lnSpc>
                <a:spcPct val="90000"/>
              </a:lnSpc>
              <a:spcBef>
                <a:spcPct val="20000"/>
              </a:spcBef>
              <a:buFontTx/>
              <a:buChar char="–"/>
            </a:pPr>
            <a:r>
              <a:rPr kumimoji="1" lang="en-US" sz="2000"/>
              <a:t>e.g., your height and weight</a:t>
            </a:r>
          </a:p>
          <a:p>
            <a:pPr marL="1143000" lvl="2" indent="-228600">
              <a:lnSpc>
                <a:spcPct val="90000"/>
              </a:lnSpc>
              <a:spcBef>
                <a:spcPct val="20000"/>
              </a:spcBef>
              <a:buFontTx/>
              <a:buChar char="•"/>
            </a:pPr>
            <a:r>
              <a:rPr kumimoji="1" lang="en-US" sz="2000"/>
              <a:t>One of the most common standardized distributions is the Z-distribution.</a:t>
            </a:r>
            <a:endParaRPr kumimoji="1" lang="en-US" sz="2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45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45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9456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9456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9456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9456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3" grpId="0" build="p" bldLvl="5"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3" name="Rectangle 2"/>
          <p:cNvSpPr>
            <a:spLocks noGrp="1" noChangeArrowheads="1"/>
          </p:cNvSpPr>
          <p:nvPr>
            <p:ph type="title"/>
          </p:nvPr>
        </p:nvSpPr>
        <p:spPr/>
        <p:txBody>
          <a:bodyPr rtlCol="0">
            <a:normAutofit/>
          </a:bodyPr>
          <a:lstStyle/>
          <a:p>
            <a:pPr eaLnBrk="1" fontAlgn="auto" hangingPunct="1">
              <a:spcAft>
                <a:spcPts val="0"/>
              </a:spcAft>
              <a:defRPr/>
            </a:pPr>
            <a:r>
              <a:rPr lang="en-US" sz="3600">
                <a:effectLst>
                  <a:outerShdw blurRad="38100" dist="38100" dir="2700000" algn="tl">
                    <a:srgbClr val="DDDDDD"/>
                  </a:outerShdw>
                </a:effectLst>
                <a:ea typeface="ＭＳ Ｐゴシック" charset="0"/>
              </a:rPr>
              <a:t>Properties of the z-score distribution</a:t>
            </a:r>
            <a:endParaRPr lang="en-US" b="1">
              <a:effectLst>
                <a:outerShdw blurRad="38100" dist="38100" dir="2700000" algn="tl">
                  <a:srgbClr val="DDDDDD"/>
                </a:outerShdw>
              </a:effectLst>
              <a:ea typeface="ＭＳ Ｐゴシック" charset="0"/>
            </a:endParaRPr>
          </a:p>
        </p:txBody>
      </p:sp>
      <p:grpSp>
        <p:nvGrpSpPr>
          <p:cNvPr id="2" name="Group 3"/>
          <p:cNvGrpSpPr>
            <a:grpSpLocks/>
          </p:cNvGrpSpPr>
          <p:nvPr/>
        </p:nvGrpSpPr>
        <p:grpSpPr bwMode="auto">
          <a:xfrm>
            <a:off x="5105400" y="2057400"/>
            <a:ext cx="3276600" cy="2138363"/>
            <a:chOff x="2880" y="1296"/>
            <a:chExt cx="2064" cy="1347"/>
          </a:xfrm>
        </p:grpSpPr>
        <p:grpSp>
          <p:nvGrpSpPr>
            <p:cNvPr id="30750" name="Group 4"/>
            <p:cNvGrpSpPr>
              <a:grpSpLocks/>
            </p:cNvGrpSpPr>
            <p:nvPr/>
          </p:nvGrpSpPr>
          <p:grpSpPr bwMode="auto">
            <a:xfrm>
              <a:off x="2880" y="1296"/>
              <a:ext cx="2064" cy="1056"/>
              <a:chOff x="1440" y="2496"/>
              <a:chExt cx="3072" cy="1008"/>
            </a:xfrm>
          </p:grpSpPr>
          <p:pic>
            <p:nvPicPr>
              <p:cNvPr id="307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0" y="2496"/>
                <a:ext cx="3072" cy="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4" name="Line 6"/>
              <p:cNvSpPr>
                <a:spLocks noChangeShapeType="1"/>
              </p:cNvSpPr>
              <p:nvPr/>
            </p:nvSpPr>
            <p:spPr bwMode="auto">
              <a:xfrm>
                <a:off x="1440" y="3504"/>
                <a:ext cx="307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30751" name="Line 7"/>
            <p:cNvSpPr>
              <a:spLocks noChangeShapeType="1"/>
            </p:cNvSpPr>
            <p:nvPr/>
          </p:nvSpPr>
          <p:spPr bwMode="auto">
            <a:xfrm flipV="1">
              <a:off x="3909" y="1344"/>
              <a:ext cx="0" cy="1056"/>
            </a:xfrm>
            <a:prstGeom prst="line">
              <a:avLst/>
            </a:prstGeom>
            <a:noFill/>
            <a:ln w="9525">
              <a:solidFill>
                <a:srgbClr val="85309D"/>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52" name="Text Box 8"/>
            <p:cNvSpPr txBox="1">
              <a:spLocks noChangeArrowheads="1"/>
            </p:cNvSpPr>
            <p:nvPr/>
          </p:nvSpPr>
          <p:spPr bwMode="auto">
            <a:xfrm>
              <a:off x="3805" y="2352"/>
              <a:ext cx="24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sym typeface="Symbol" pitchFamily="18" charset="2"/>
                </a:rPr>
                <a:t>µ</a:t>
              </a:r>
            </a:p>
          </p:txBody>
        </p:sp>
      </p:grpSp>
      <p:graphicFrame>
        <p:nvGraphicFramePr>
          <p:cNvPr id="196617" name="Object 2"/>
          <p:cNvGraphicFramePr>
            <a:graphicFrameLocks noChangeAspect="1"/>
          </p:cNvGraphicFramePr>
          <p:nvPr/>
        </p:nvGraphicFramePr>
        <p:xfrm>
          <a:off x="7772400" y="1679575"/>
          <a:ext cx="609600" cy="293688"/>
        </p:xfrm>
        <a:graphic>
          <a:graphicData uri="http://schemas.openxmlformats.org/presentationml/2006/ole">
            <mc:AlternateContent xmlns:mc="http://schemas.openxmlformats.org/markup-compatibility/2006">
              <mc:Choice xmlns:v="urn:schemas-microsoft-com:vml" Requires="v">
                <p:oleObj spid="_x0000_s30816" name="Equation" r:id="rId5" imgW="342900" imgH="165100" progId="Equation.3">
                  <p:embed/>
                </p:oleObj>
              </mc:Choice>
              <mc:Fallback>
                <p:oleObj name="Equation" r:id="rId5" imgW="342900" imgH="16510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72400" y="1679575"/>
                        <a:ext cx="609600"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pSp>
        <p:nvGrpSpPr>
          <p:cNvPr id="30724" name="Group 10"/>
          <p:cNvGrpSpPr>
            <a:grpSpLocks/>
          </p:cNvGrpSpPr>
          <p:nvPr/>
        </p:nvGrpSpPr>
        <p:grpSpPr bwMode="auto">
          <a:xfrm>
            <a:off x="700088" y="2057400"/>
            <a:ext cx="3276600" cy="2152650"/>
            <a:chOff x="2880" y="1296"/>
            <a:chExt cx="2064" cy="1356"/>
          </a:xfrm>
        </p:grpSpPr>
        <p:grpSp>
          <p:nvGrpSpPr>
            <p:cNvPr id="30745" name="Group 11"/>
            <p:cNvGrpSpPr>
              <a:grpSpLocks/>
            </p:cNvGrpSpPr>
            <p:nvPr/>
          </p:nvGrpSpPr>
          <p:grpSpPr bwMode="auto">
            <a:xfrm>
              <a:off x="2880" y="1296"/>
              <a:ext cx="2064" cy="1056"/>
              <a:chOff x="1440" y="2496"/>
              <a:chExt cx="3072" cy="1008"/>
            </a:xfrm>
          </p:grpSpPr>
          <p:pic>
            <p:nvPicPr>
              <p:cNvPr id="30748"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0" y="2496"/>
                <a:ext cx="3072" cy="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9" name="Line 13"/>
              <p:cNvSpPr>
                <a:spLocks noChangeShapeType="1"/>
              </p:cNvSpPr>
              <p:nvPr/>
            </p:nvSpPr>
            <p:spPr bwMode="auto">
              <a:xfrm>
                <a:off x="1440" y="3504"/>
                <a:ext cx="307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30746" name="Line 14"/>
            <p:cNvSpPr>
              <a:spLocks noChangeShapeType="1"/>
            </p:cNvSpPr>
            <p:nvPr/>
          </p:nvSpPr>
          <p:spPr bwMode="auto">
            <a:xfrm flipV="1">
              <a:off x="3909" y="1344"/>
              <a:ext cx="0" cy="1056"/>
            </a:xfrm>
            <a:prstGeom prst="line">
              <a:avLst/>
            </a:prstGeom>
            <a:noFill/>
            <a:ln w="9525">
              <a:solidFill>
                <a:srgbClr val="85309D"/>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47" name="Text Box 15"/>
            <p:cNvSpPr txBox="1">
              <a:spLocks noChangeArrowheads="1"/>
            </p:cNvSpPr>
            <p:nvPr/>
          </p:nvSpPr>
          <p:spPr bwMode="auto">
            <a:xfrm>
              <a:off x="3773" y="2361"/>
              <a:ext cx="24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sym typeface="Symbol" pitchFamily="18" charset="2"/>
                </a:rPr>
                <a:t>µ</a:t>
              </a:r>
            </a:p>
          </p:txBody>
        </p:sp>
      </p:grpSp>
      <p:grpSp>
        <p:nvGrpSpPr>
          <p:cNvPr id="6" name="Group 16"/>
          <p:cNvGrpSpPr>
            <a:grpSpLocks/>
          </p:cNvGrpSpPr>
          <p:nvPr/>
        </p:nvGrpSpPr>
        <p:grpSpPr bwMode="auto">
          <a:xfrm>
            <a:off x="3806825" y="2133600"/>
            <a:ext cx="1755775" cy="1219200"/>
            <a:chOff x="2398" y="1344"/>
            <a:chExt cx="1106" cy="768"/>
          </a:xfrm>
        </p:grpSpPr>
        <p:grpSp>
          <p:nvGrpSpPr>
            <p:cNvPr id="30741" name="Group 17"/>
            <p:cNvGrpSpPr>
              <a:grpSpLocks/>
            </p:cNvGrpSpPr>
            <p:nvPr/>
          </p:nvGrpSpPr>
          <p:grpSpPr bwMode="auto">
            <a:xfrm>
              <a:off x="2398" y="1680"/>
              <a:ext cx="1106" cy="432"/>
              <a:chOff x="2398" y="1680"/>
              <a:chExt cx="1106" cy="432"/>
            </a:xfrm>
          </p:grpSpPr>
          <p:sp>
            <p:nvSpPr>
              <p:cNvPr id="30743" name="AutoShape 18"/>
              <p:cNvSpPr>
                <a:spLocks noChangeArrowheads="1"/>
              </p:cNvSpPr>
              <p:nvPr/>
            </p:nvSpPr>
            <p:spPr bwMode="auto">
              <a:xfrm>
                <a:off x="2400" y="1680"/>
                <a:ext cx="1104" cy="432"/>
              </a:xfrm>
              <a:prstGeom prst="rightArrow">
                <a:avLst>
                  <a:gd name="adj1" fmla="val 50000"/>
                  <a:gd name="adj2" fmla="val 63889"/>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0744" name="Text Box 19"/>
              <p:cNvSpPr txBox="1">
                <a:spLocks noChangeArrowheads="1"/>
              </p:cNvSpPr>
              <p:nvPr/>
            </p:nvSpPr>
            <p:spPr bwMode="auto">
              <a:xfrm>
                <a:off x="2398" y="1766"/>
                <a:ext cx="105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sz="2000">
                    <a:solidFill>
                      <a:srgbClr val="333399"/>
                    </a:solidFill>
                  </a:rPr>
                  <a:t>transformation</a:t>
                </a:r>
              </a:p>
            </p:txBody>
          </p:sp>
        </p:grpSp>
        <p:graphicFrame>
          <p:nvGraphicFramePr>
            <p:cNvPr id="30742" name="Object 6"/>
            <p:cNvGraphicFramePr>
              <a:graphicFrameLocks noChangeAspect="1"/>
            </p:cNvGraphicFramePr>
            <p:nvPr/>
          </p:nvGraphicFramePr>
          <p:xfrm>
            <a:off x="2400" y="1344"/>
            <a:ext cx="720" cy="433"/>
          </p:xfrm>
          <a:graphic>
            <a:graphicData uri="http://schemas.openxmlformats.org/presentationml/2006/ole">
              <mc:AlternateContent xmlns:mc="http://schemas.openxmlformats.org/markup-compatibility/2006">
                <mc:Choice xmlns:v="urn:schemas-microsoft-com:vml" Requires="v">
                  <p:oleObj spid="_x0000_s30817" name="Equation" r:id="rId7" imgW="609600" imgH="368300" progId="Equation.3">
                    <p:embed/>
                  </p:oleObj>
                </mc:Choice>
                <mc:Fallback>
                  <p:oleObj name="Equation" r:id="rId7" imgW="609600" imgH="368300"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00" y="1344"/>
                          <a:ext cx="720" cy="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pSp>
      <p:grpSp>
        <p:nvGrpSpPr>
          <p:cNvPr id="8" name="Group 21"/>
          <p:cNvGrpSpPr>
            <a:grpSpLocks/>
          </p:cNvGrpSpPr>
          <p:nvPr/>
        </p:nvGrpSpPr>
        <p:grpSpPr bwMode="auto">
          <a:xfrm>
            <a:off x="2667000" y="2971800"/>
            <a:ext cx="527050" cy="1066800"/>
            <a:chOff x="1680" y="1872"/>
            <a:chExt cx="332" cy="672"/>
          </a:xfrm>
        </p:grpSpPr>
        <p:sp>
          <p:nvSpPr>
            <p:cNvPr id="30739" name="Line 22"/>
            <p:cNvSpPr>
              <a:spLocks noChangeShapeType="1"/>
            </p:cNvSpPr>
            <p:nvPr/>
          </p:nvSpPr>
          <p:spPr bwMode="auto">
            <a:xfrm>
              <a:off x="1824" y="1872"/>
              <a:ext cx="0"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40" name="Text Box 23"/>
            <p:cNvSpPr txBox="1">
              <a:spLocks noChangeArrowheads="1"/>
            </p:cNvSpPr>
            <p:nvPr/>
          </p:nvSpPr>
          <p:spPr bwMode="auto">
            <a:xfrm>
              <a:off x="1680" y="2313"/>
              <a:ext cx="33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sz="1800"/>
                <a:t>150</a:t>
              </a:r>
            </a:p>
          </p:txBody>
        </p:sp>
      </p:grpSp>
      <p:grpSp>
        <p:nvGrpSpPr>
          <p:cNvPr id="9" name="Group 24"/>
          <p:cNvGrpSpPr>
            <a:grpSpLocks/>
          </p:cNvGrpSpPr>
          <p:nvPr/>
        </p:nvGrpSpPr>
        <p:grpSpPr bwMode="auto">
          <a:xfrm>
            <a:off x="1524000" y="2971800"/>
            <a:ext cx="412750" cy="1066800"/>
            <a:chOff x="960" y="1872"/>
            <a:chExt cx="260" cy="672"/>
          </a:xfrm>
        </p:grpSpPr>
        <p:sp>
          <p:nvSpPr>
            <p:cNvPr id="30737" name="Line 25"/>
            <p:cNvSpPr>
              <a:spLocks noChangeShapeType="1"/>
            </p:cNvSpPr>
            <p:nvPr/>
          </p:nvSpPr>
          <p:spPr bwMode="auto">
            <a:xfrm>
              <a:off x="1113" y="1872"/>
              <a:ext cx="0"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38" name="Text Box 26"/>
            <p:cNvSpPr txBox="1">
              <a:spLocks noChangeArrowheads="1"/>
            </p:cNvSpPr>
            <p:nvPr/>
          </p:nvSpPr>
          <p:spPr bwMode="auto">
            <a:xfrm>
              <a:off x="960" y="2313"/>
              <a:ext cx="2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sz="1800"/>
                <a:t>50</a:t>
              </a:r>
            </a:p>
          </p:txBody>
        </p:sp>
      </p:grpSp>
      <p:graphicFrame>
        <p:nvGraphicFramePr>
          <p:cNvPr id="196635" name="Object 3"/>
          <p:cNvGraphicFramePr>
            <a:graphicFrameLocks noChangeAspect="1"/>
          </p:cNvGraphicFramePr>
          <p:nvPr/>
        </p:nvGraphicFramePr>
        <p:xfrm>
          <a:off x="3394075" y="4330700"/>
          <a:ext cx="1787525" cy="622300"/>
        </p:xfrm>
        <a:graphic>
          <a:graphicData uri="http://schemas.openxmlformats.org/presentationml/2006/ole">
            <mc:AlternateContent xmlns:mc="http://schemas.openxmlformats.org/markup-compatibility/2006">
              <mc:Choice xmlns:v="urn:schemas-microsoft-com:vml" Requires="v">
                <p:oleObj spid="_x0000_s30818" name="Equation" r:id="rId9" imgW="1054100" imgH="368300" progId="Equation.3">
                  <p:embed/>
                </p:oleObj>
              </mc:Choice>
              <mc:Fallback>
                <p:oleObj name="Equation" r:id="rId9" imgW="1054100" imgH="368300" progId="Equation.3">
                  <p:embed/>
                  <p:pic>
                    <p:nvPicPr>
                      <p:cNvPr id="0" name="Object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94075" y="4330700"/>
                        <a:ext cx="1787525"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96636" name="Text Box 28"/>
          <p:cNvSpPr txBox="1">
            <a:spLocks noChangeArrowheads="1"/>
          </p:cNvSpPr>
          <p:nvPr/>
        </p:nvSpPr>
        <p:spPr bwMode="auto">
          <a:xfrm>
            <a:off x="6477000" y="4418013"/>
            <a:ext cx="584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t>= 0</a:t>
            </a:r>
          </a:p>
        </p:txBody>
      </p:sp>
      <p:grpSp>
        <p:nvGrpSpPr>
          <p:cNvPr id="10" name="Group 29"/>
          <p:cNvGrpSpPr>
            <a:grpSpLocks/>
          </p:cNvGrpSpPr>
          <p:nvPr/>
        </p:nvGrpSpPr>
        <p:grpSpPr bwMode="auto">
          <a:xfrm>
            <a:off x="512763" y="1676400"/>
            <a:ext cx="858837" cy="533400"/>
            <a:chOff x="323" y="1056"/>
            <a:chExt cx="541" cy="336"/>
          </a:xfrm>
        </p:grpSpPr>
        <p:graphicFrame>
          <p:nvGraphicFramePr>
            <p:cNvPr id="30735" name="Object 4"/>
            <p:cNvGraphicFramePr>
              <a:graphicFrameLocks noChangeAspect="1"/>
            </p:cNvGraphicFramePr>
            <p:nvPr/>
          </p:nvGraphicFramePr>
          <p:xfrm>
            <a:off x="332" y="1250"/>
            <a:ext cx="484" cy="142"/>
          </p:xfrm>
          <a:graphic>
            <a:graphicData uri="http://schemas.openxmlformats.org/presentationml/2006/ole">
              <mc:AlternateContent xmlns:mc="http://schemas.openxmlformats.org/markup-compatibility/2006">
                <mc:Choice xmlns:v="urn:schemas-microsoft-com:vml" Requires="v">
                  <p:oleObj spid="_x0000_s30819" name="Equation" r:id="rId11" imgW="431800" imgH="127000" progId="Equation.3">
                    <p:embed/>
                  </p:oleObj>
                </mc:Choice>
                <mc:Fallback>
                  <p:oleObj name="Equation" r:id="rId11" imgW="431800" imgH="127000" progId="Equation.3">
                    <p:embed/>
                    <p:pic>
                      <p:nvPicPr>
                        <p:cNvPr id="0" name="Object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2" y="1250"/>
                          <a:ext cx="484"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30736" name="Object 5"/>
            <p:cNvGraphicFramePr>
              <a:graphicFrameLocks noChangeAspect="1"/>
            </p:cNvGraphicFramePr>
            <p:nvPr/>
          </p:nvGraphicFramePr>
          <p:xfrm>
            <a:off x="323" y="1056"/>
            <a:ext cx="541" cy="185"/>
          </p:xfrm>
          <a:graphic>
            <a:graphicData uri="http://schemas.openxmlformats.org/presentationml/2006/ole">
              <mc:AlternateContent xmlns:mc="http://schemas.openxmlformats.org/markup-compatibility/2006">
                <mc:Choice xmlns:v="urn:schemas-microsoft-com:vml" Requires="v">
                  <p:oleObj spid="_x0000_s30820" name="Equation" r:id="rId13" imgW="482600" imgH="165100" progId="Equation.DSMT4">
                    <p:embed/>
                  </p:oleObj>
                </mc:Choice>
                <mc:Fallback>
                  <p:oleObj name="Equation" r:id="rId13" imgW="482600" imgH="165100" progId="Equation.DSMT4">
                    <p:embed/>
                    <p:pic>
                      <p:nvPicPr>
                        <p:cNvPr id="0" name="Object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3" y="1056"/>
                          <a:ext cx="541" cy="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pSp>
      <p:grpSp>
        <p:nvGrpSpPr>
          <p:cNvPr id="11" name="Group 32"/>
          <p:cNvGrpSpPr>
            <a:grpSpLocks/>
          </p:cNvGrpSpPr>
          <p:nvPr/>
        </p:nvGrpSpPr>
        <p:grpSpPr bwMode="auto">
          <a:xfrm>
            <a:off x="671513" y="3000375"/>
            <a:ext cx="1704975" cy="1828800"/>
            <a:chOff x="432" y="1890"/>
            <a:chExt cx="1074" cy="1152"/>
          </a:xfrm>
        </p:grpSpPr>
        <p:sp>
          <p:nvSpPr>
            <p:cNvPr id="30733" name="Text Box 33"/>
            <p:cNvSpPr txBox="1">
              <a:spLocks noChangeArrowheads="1"/>
            </p:cNvSpPr>
            <p:nvPr/>
          </p:nvSpPr>
          <p:spPr bwMode="auto">
            <a:xfrm>
              <a:off x="432" y="2811"/>
              <a:ext cx="79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sz="1800"/>
                <a:t>X</a:t>
              </a:r>
              <a:r>
                <a:rPr lang="en-US" sz="1800" baseline="-25000"/>
                <a:t>mean</a:t>
              </a:r>
              <a:r>
                <a:rPr lang="en-US" sz="1800"/>
                <a:t> = 100</a:t>
              </a:r>
            </a:p>
          </p:txBody>
        </p:sp>
        <p:sp>
          <p:nvSpPr>
            <p:cNvPr id="30734" name="Oval 34"/>
            <p:cNvSpPr>
              <a:spLocks noChangeArrowheads="1"/>
            </p:cNvSpPr>
            <p:nvPr/>
          </p:nvSpPr>
          <p:spPr bwMode="auto">
            <a:xfrm>
              <a:off x="1458" y="1890"/>
              <a:ext cx="48" cy="48"/>
            </a:xfrm>
            <a:prstGeom prst="ellipse">
              <a:avLst/>
            </a:prstGeom>
            <a:solidFill>
              <a:srgbClr val="FF0F15"/>
            </a:solidFill>
            <a:ln w="9525">
              <a:solidFill>
                <a:schemeClr val="tx1"/>
              </a:solidFill>
              <a:round/>
              <a:headEnd/>
              <a:tailEnd/>
            </a:ln>
          </p:spPr>
          <p:txBody>
            <a:bodyPr wrap="none" anchor="ctr"/>
            <a:lstStyle/>
            <a:p>
              <a:endParaRPr lang="en-US"/>
            </a:p>
          </p:txBody>
        </p:sp>
      </p:grpSp>
      <p:sp>
        <p:nvSpPr>
          <p:cNvPr id="196643" name="Oval 35"/>
          <p:cNvSpPr>
            <a:spLocks noChangeArrowheads="1"/>
          </p:cNvSpPr>
          <p:nvPr/>
        </p:nvSpPr>
        <p:spPr bwMode="auto">
          <a:xfrm>
            <a:off x="6705600" y="3005138"/>
            <a:ext cx="76200" cy="76200"/>
          </a:xfrm>
          <a:prstGeom prst="ellipse">
            <a:avLst/>
          </a:prstGeom>
          <a:solidFill>
            <a:srgbClr val="FF0F15"/>
          </a:solidFill>
          <a:ln w="9525">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499"/>
                                          </p:stCondLst>
                                        </p:cTn>
                                        <p:tgtEl>
                                          <p:spTgt spid="2"/>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499"/>
                                          </p:stCondLst>
                                        </p:cTn>
                                        <p:tgtEl>
                                          <p:spTgt spid="11"/>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196635"/>
                                        </p:tgtEl>
                                        <p:attrNameLst>
                                          <p:attrName>style.visibility</p:attrName>
                                        </p:attrNameLst>
                                      </p:cBhvr>
                                      <p:to>
                                        <p:strVal val="visible"/>
                                      </p:to>
                                    </p:set>
                                    <p:animEffect transition="in" filter="wipe(left)">
                                      <p:cBhvr>
                                        <p:cTn id="32" dur="500"/>
                                        <p:tgtEl>
                                          <p:spTgt spid="19663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196636">
                                            <p:txEl>
                                              <p:pRg st="0" end="0"/>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499"/>
                                          </p:stCondLst>
                                        </p:cTn>
                                        <p:tgtEl>
                                          <p:spTgt spid="196643"/>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499"/>
                                          </p:stCondLst>
                                        </p:cTn>
                                        <p:tgtEl>
                                          <p:spTgt spid="1966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36" grpId="0" build="p" autoUpdateAnimBg="0"/>
      <p:bldP spid="19664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72" name="Rectangle 2"/>
          <p:cNvSpPr>
            <a:spLocks noGrp="1" noChangeArrowheads="1"/>
          </p:cNvSpPr>
          <p:nvPr>
            <p:ph type="title"/>
          </p:nvPr>
        </p:nvSpPr>
        <p:spPr/>
        <p:txBody>
          <a:bodyPr rtlCol="0">
            <a:normAutofit/>
          </a:bodyPr>
          <a:lstStyle/>
          <a:p>
            <a:pPr eaLnBrk="1" fontAlgn="auto" hangingPunct="1">
              <a:spcAft>
                <a:spcPts val="0"/>
              </a:spcAft>
              <a:defRPr/>
            </a:pPr>
            <a:r>
              <a:rPr lang="en-US" sz="3600">
                <a:effectLst>
                  <a:outerShdw blurRad="38100" dist="38100" dir="2700000" algn="tl">
                    <a:srgbClr val="DDDDDD"/>
                  </a:outerShdw>
                </a:effectLst>
                <a:ea typeface="ＭＳ Ｐゴシック" charset="0"/>
              </a:rPr>
              <a:t>Properties of the z-score distribution</a:t>
            </a:r>
            <a:endParaRPr lang="en-US" b="1">
              <a:effectLst>
                <a:outerShdw blurRad="38100" dist="38100" dir="2700000" algn="tl">
                  <a:srgbClr val="DDDDDD"/>
                </a:outerShdw>
              </a:effectLst>
              <a:ea typeface="ＭＳ Ｐゴシック" charset="0"/>
            </a:endParaRPr>
          </a:p>
        </p:txBody>
      </p:sp>
      <p:grpSp>
        <p:nvGrpSpPr>
          <p:cNvPr id="32770" name="Group 3"/>
          <p:cNvGrpSpPr>
            <a:grpSpLocks/>
          </p:cNvGrpSpPr>
          <p:nvPr/>
        </p:nvGrpSpPr>
        <p:grpSpPr bwMode="auto">
          <a:xfrm>
            <a:off x="5105400" y="2057400"/>
            <a:ext cx="3276600" cy="2138363"/>
            <a:chOff x="2880" y="1296"/>
            <a:chExt cx="2064" cy="1347"/>
          </a:xfrm>
        </p:grpSpPr>
        <p:grpSp>
          <p:nvGrpSpPr>
            <p:cNvPr id="32800" name="Group 4"/>
            <p:cNvGrpSpPr>
              <a:grpSpLocks/>
            </p:cNvGrpSpPr>
            <p:nvPr/>
          </p:nvGrpSpPr>
          <p:grpSpPr bwMode="auto">
            <a:xfrm>
              <a:off x="2880" y="1296"/>
              <a:ext cx="2064" cy="1056"/>
              <a:chOff x="1440" y="2496"/>
              <a:chExt cx="3072" cy="1008"/>
            </a:xfrm>
          </p:grpSpPr>
          <p:pic>
            <p:nvPicPr>
              <p:cNvPr id="3280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0" y="2496"/>
                <a:ext cx="3072" cy="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804" name="Line 6"/>
              <p:cNvSpPr>
                <a:spLocks noChangeShapeType="1"/>
              </p:cNvSpPr>
              <p:nvPr/>
            </p:nvSpPr>
            <p:spPr bwMode="auto">
              <a:xfrm>
                <a:off x="1440" y="3504"/>
                <a:ext cx="307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32801" name="Line 7"/>
            <p:cNvSpPr>
              <a:spLocks noChangeShapeType="1"/>
            </p:cNvSpPr>
            <p:nvPr/>
          </p:nvSpPr>
          <p:spPr bwMode="auto">
            <a:xfrm flipV="1">
              <a:off x="3909" y="1344"/>
              <a:ext cx="0" cy="1056"/>
            </a:xfrm>
            <a:prstGeom prst="line">
              <a:avLst/>
            </a:prstGeom>
            <a:noFill/>
            <a:ln w="9525">
              <a:solidFill>
                <a:srgbClr val="85309D"/>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02" name="Text Box 8"/>
            <p:cNvSpPr txBox="1">
              <a:spLocks noChangeArrowheads="1"/>
            </p:cNvSpPr>
            <p:nvPr/>
          </p:nvSpPr>
          <p:spPr bwMode="auto">
            <a:xfrm>
              <a:off x="3805" y="2352"/>
              <a:ext cx="22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sym typeface="Symbol" pitchFamily="18" charset="2"/>
                </a:rPr>
                <a:t>μ</a:t>
              </a:r>
            </a:p>
          </p:txBody>
        </p:sp>
      </p:grpSp>
      <p:graphicFrame>
        <p:nvGraphicFramePr>
          <p:cNvPr id="32771" name="Object 2"/>
          <p:cNvGraphicFramePr>
            <a:graphicFrameLocks noChangeAspect="1"/>
          </p:cNvGraphicFramePr>
          <p:nvPr/>
        </p:nvGraphicFramePr>
        <p:xfrm>
          <a:off x="7772400" y="1679575"/>
          <a:ext cx="609600" cy="293688"/>
        </p:xfrm>
        <a:graphic>
          <a:graphicData uri="http://schemas.openxmlformats.org/presentationml/2006/ole">
            <mc:AlternateContent xmlns:mc="http://schemas.openxmlformats.org/markup-compatibility/2006">
              <mc:Choice xmlns:v="urn:schemas-microsoft-com:vml" Requires="v">
                <p:oleObj spid="_x0000_s32872" name="Equation" r:id="rId5" imgW="342900" imgH="165100" progId="Equation.3">
                  <p:embed/>
                </p:oleObj>
              </mc:Choice>
              <mc:Fallback>
                <p:oleObj name="Equation" r:id="rId5" imgW="342900" imgH="16510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72400" y="1679575"/>
                        <a:ext cx="609600"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pSp>
        <p:nvGrpSpPr>
          <p:cNvPr id="32772" name="Group 10"/>
          <p:cNvGrpSpPr>
            <a:grpSpLocks/>
          </p:cNvGrpSpPr>
          <p:nvPr/>
        </p:nvGrpSpPr>
        <p:grpSpPr bwMode="auto">
          <a:xfrm>
            <a:off x="700088" y="2057400"/>
            <a:ext cx="3276600" cy="2138363"/>
            <a:chOff x="2880" y="1296"/>
            <a:chExt cx="2064" cy="1347"/>
          </a:xfrm>
        </p:grpSpPr>
        <p:grpSp>
          <p:nvGrpSpPr>
            <p:cNvPr id="32795" name="Group 11"/>
            <p:cNvGrpSpPr>
              <a:grpSpLocks/>
            </p:cNvGrpSpPr>
            <p:nvPr/>
          </p:nvGrpSpPr>
          <p:grpSpPr bwMode="auto">
            <a:xfrm>
              <a:off x="2880" y="1296"/>
              <a:ext cx="2064" cy="1056"/>
              <a:chOff x="1440" y="2496"/>
              <a:chExt cx="3072" cy="1008"/>
            </a:xfrm>
          </p:grpSpPr>
          <p:pic>
            <p:nvPicPr>
              <p:cNvPr id="32798"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0" y="2496"/>
                <a:ext cx="3072" cy="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99" name="Line 13"/>
              <p:cNvSpPr>
                <a:spLocks noChangeShapeType="1"/>
              </p:cNvSpPr>
              <p:nvPr/>
            </p:nvSpPr>
            <p:spPr bwMode="auto">
              <a:xfrm>
                <a:off x="1440" y="3504"/>
                <a:ext cx="307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32796" name="Line 14"/>
            <p:cNvSpPr>
              <a:spLocks noChangeShapeType="1"/>
            </p:cNvSpPr>
            <p:nvPr/>
          </p:nvSpPr>
          <p:spPr bwMode="auto">
            <a:xfrm flipV="1">
              <a:off x="3909" y="1344"/>
              <a:ext cx="0" cy="1056"/>
            </a:xfrm>
            <a:prstGeom prst="line">
              <a:avLst/>
            </a:prstGeom>
            <a:noFill/>
            <a:ln w="9525">
              <a:solidFill>
                <a:srgbClr val="85309D"/>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97" name="Text Box 15"/>
            <p:cNvSpPr txBox="1">
              <a:spLocks noChangeArrowheads="1"/>
            </p:cNvSpPr>
            <p:nvPr/>
          </p:nvSpPr>
          <p:spPr bwMode="auto">
            <a:xfrm>
              <a:off x="3805" y="2352"/>
              <a:ext cx="22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sym typeface="Symbol" pitchFamily="18" charset="2"/>
                </a:rPr>
                <a:t>μ</a:t>
              </a:r>
            </a:p>
          </p:txBody>
        </p:sp>
      </p:grpSp>
      <p:sp>
        <p:nvSpPr>
          <p:cNvPr id="32773" name="Line 16"/>
          <p:cNvSpPr>
            <a:spLocks noChangeShapeType="1"/>
          </p:cNvSpPr>
          <p:nvPr/>
        </p:nvSpPr>
        <p:spPr bwMode="auto">
          <a:xfrm>
            <a:off x="1766888" y="2971800"/>
            <a:ext cx="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74" name="Line 17"/>
          <p:cNvSpPr>
            <a:spLocks noChangeShapeType="1"/>
          </p:cNvSpPr>
          <p:nvPr/>
        </p:nvSpPr>
        <p:spPr bwMode="auto">
          <a:xfrm>
            <a:off x="2895600" y="2971800"/>
            <a:ext cx="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32775" name="Object 3"/>
          <p:cNvGraphicFramePr>
            <a:graphicFrameLocks noChangeAspect="1"/>
          </p:cNvGraphicFramePr>
          <p:nvPr/>
        </p:nvGraphicFramePr>
        <p:xfrm>
          <a:off x="527050" y="1984375"/>
          <a:ext cx="768350" cy="225425"/>
        </p:xfrm>
        <a:graphic>
          <a:graphicData uri="http://schemas.openxmlformats.org/presentationml/2006/ole">
            <mc:AlternateContent xmlns:mc="http://schemas.openxmlformats.org/markup-compatibility/2006">
              <mc:Choice xmlns:v="urn:schemas-microsoft-com:vml" Requires="v">
                <p:oleObj spid="_x0000_s32873" name="Equation" r:id="rId7" imgW="431800" imgH="127000" progId="Equation.3">
                  <p:embed/>
                </p:oleObj>
              </mc:Choice>
              <mc:Fallback>
                <p:oleObj name="Equation" r:id="rId7" imgW="431800" imgH="127000" progId="Equation.3">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7050" y="1984375"/>
                        <a:ext cx="768350"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pSp>
        <p:nvGrpSpPr>
          <p:cNvPr id="32776" name="Group 19"/>
          <p:cNvGrpSpPr>
            <a:grpSpLocks/>
          </p:cNvGrpSpPr>
          <p:nvPr/>
        </p:nvGrpSpPr>
        <p:grpSpPr bwMode="auto">
          <a:xfrm>
            <a:off x="3806825" y="2667000"/>
            <a:ext cx="1755775" cy="685800"/>
            <a:chOff x="2398" y="1680"/>
            <a:chExt cx="1106" cy="432"/>
          </a:xfrm>
        </p:grpSpPr>
        <p:sp>
          <p:nvSpPr>
            <p:cNvPr id="32793" name="AutoShape 20"/>
            <p:cNvSpPr>
              <a:spLocks noChangeArrowheads="1"/>
            </p:cNvSpPr>
            <p:nvPr/>
          </p:nvSpPr>
          <p:spPr bwMode="auto">
            <a:xfrm>
              <a:off x="2400" y="1680"/>
              <a:ext cx="1104" cy="432"/>
            </a:xfrm>
            <a:prstGeom prst="rightArrow">
              <a:avLst>
                <a:gd name="adj1" fmla="val 50000"/>
                <a:gd name="adj2" fmla="val 63889"/>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2794" name="Text Box 21"/>
            <p:cNvSpPr txBox="1">
              <a:spLocks noChangeArrowheads="1"/>
            </p:cNvSpPr>
            <p:nvPr/>
          </p:nvSpPr>
          <p:spPr bwMode="auto">
            <a:xfrm>
              <a:off x="2398" y="1766"/>
              <a:ext cx="105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sz="2000">
                  <a:solidFill>
                    <a:srgbClr val="333399"/>
                  </a:solidFill>
                </a:rPr>
                <a:t>transformation</a:t>
              </a:r>
            </a:p>
          </p:txBody>
        </p:sp>
      </p:grpSp>
      <p:graphicFrame>
        <p:nvGraphicFramePr>
          <p:cNvPr id="32777" name="Object 4"/>
          <p:cNvGraphicFramePr>
            <a:graphicFrameLocks noChangeAspect="1"/>
          </p:cNvGraphicFramePr>
          <p:nvPr/>
        </p:nvGraphicFramePr>
        <p:xfrm>
          <a:off x="3810000" y="2133600"/>
          <a:ext cx="1143000" cy="687388"/>
        </p:xfrm>
        <a:graphic>
          <a:graphicData uri="http://schemas.openxmlformats.org/presentationml/2006/ole">
            <mc:AlternateContent xmlns:mc="http://schemas.openxmlformats.org/markup-compatibility/2006">
              <mc:Choice xmlns:v="urn:schemas-microsoft-com:vml" Requires="v">
                <p:oleObj spid="_x0000_s32874" name="Equation" r:id="rId9" imgW="609600" imgH="368300" progId="Equation.3">
                  <p:embed/>
                </p:oleObj>
              </mc:Choice>
              <mc:Fallback>
                <p:oleObj name="Equation" r:id="rId9" imgW="609600" imgH="368300" progId="Equation.3">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10000" y="2133600"/>
                        <a:ext cx="1143000" cy="68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32778" name="Text Box 23"/>
          <p:cNvSpPr txBox="1">
            <a:spLocks noChangeArrowheads="1"/>
          </p:cNvSpPr>
          <p:nvPr/>
        </p:nvSpPr>
        <p:spPr bwMode="auto">
          <a:xfrm>
            <a:off x="2667000" y="3671888"/>
            <a:ext cx="527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sz="1800"/>
              <a:t>150</a:t>
            </a:r>
          </a:p>
        </p:txBody>
      </p:sp>
      <p:sp>
        <p:nvSpPr>
          <p:cNvPr id="32779" name="Text Box 24"/>
          <p:cNvSpPr txBox="1">
            <a:spLocks noChangeArrowheads="1"/>
          </p:cNvSpPr>
          <p:nvPr/>
        </p:nvSpPr>
        <p:spPr bwMode="auto">
          <a:xfrm>
            <a:off x="1524000" y="3671888"/>
            <a:ext cx="412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sz="1800"/>
              <a:t>50</a:t>
            </a:r>
          </a:p>
        </p:txBody>
      </p:sp>
      <p:sp>
        <p:nvSpPr>
          <p:cNvPr id="32780" name="Text Box 25"/>
          <p:cNvSpPr txBox="1">
            <a:spLocks noChangeArrowheads="1"/>
          </p:cNvSpPr>
          <p:nvPr/>
        </p:nvSpPr>
        <p:spPr bwMode="auto">
          <a:xfrm>
            <a:off x="671513" y="4462463"/>
            <a:ext cx="12668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sz="1800"/>
              <a:t>X</a:t>
            </a:r>
            <a:r>
              <a:rPr lang="en-US" sz="1800" baseline="-25000"/>
              <a:t>mean</a:t>
            </a:r>
            <a:r>
              <a:rPr lang="en-US" sz="1800"/>
              <a:t> = 100</a:t>
            </a:r>
          </a:p>
        </p:txBody>
      </p:sp>
      <p:graphicFrame>
        <p:nvGraphicFramePr>
          <p:cNvPr id="32781" name="Object 5"/>
          <p:cNvGraphicFramePr>
            <a:graphicFrameLocks noChangeAspect="1"/>
          </p:cNvGraphicFramePr>
          <p:nvPr/>
        </p:nvGraphicFramePr>
        <p:xfrm>
          <a:off x="3394075" y="4330700"/>
          <a:ext cx="1787525" cy="622300"/>
        </p:xfrm>
        <a:graphic>
          <a:graphicData uri="http://schemas.openxmlformats.org/presentationml/2006/ole">
            <mc:AlternateContent xmlns:mc="http://schemas.openxmlformats.org/markup-compatibility/2006">
              <mc:Choice xmlns:v="urn:schemas-microsoft-com:vml" Requires="v">
                <p:oleObj spid="_x0000_s32875" name="Equation" r:id="rId11" imgW="1054100" imgH="368300" progId="Equation.3">
                  <p:embed/>
                </p:oleObj>
              </mc:Choice>
              <mc:Fallback>
                <p:oleObj name="Equation" r:id="rId11" imgW="1054100" imgH="368300" progId="Equation.3">
                  <p:embed/>
                  <p:pic>
                    <p:nvPicPr>
                      <p:cNvPr id="0"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94075" y="4330700"/>
                        <a:ext cx="1787525"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198683" name="Object 6"/>
          <p:cNvGraphicFramePr>
            <a:graphicFrameLocks noChangeAspect="1"/>
          </p:cNvGraphicFramePr>
          <p:nvPr/>
        </p:nvGraphicFramePr>
        <p:xfrm>
          <a:off x="3392488" y="5016500"/>
          <a:ext cx="1789112" cy="622300"/>
        </p:xfrm>
        <a:graphic>
          <a:graphicData uri="http://schemas.openxmlformats.org/presentationml/2006/ole">
            <mc:AlternateContent xmlns:mc="http://schemas.openxmlformats.org/markup-compatibility/2006">
              <mc:Choice xmlns:v="urn:schemas-microsoft-com:vml" Requires="v">
                <p:oleObj spid="_x0000_s32876" name="Equation" r:id="rId13" imgW="1054100" imgH="368300" progId="Equation.3">
                  <p:embed/>
                </p:oleObj>
              </mc:Choice>
              <mc:Fallback>
                <p:oleObj name="Equation" r:id="rId13" imgW="1054100" imgH="368300" progId="Equation.3">
                  <p:embed/>
                  <p:pic>
                    <p:nvPicPr>
                      <p:cNvPr id="0" name="Object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392488" y="5016500"/>
                        <a:ext cx="1789112"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32783" name="Text Box 28"/>
          <p:cNvSpPr txBox="1">
            <a:spLocks noChangeArrowheads="1"/>
          </p:cNvSpPr>
          <p:nvPr/>
        </p:nvSpPr>
        <p:spPr bwMode="auto">
          <a:xfrm>
            <a:off x="6477000" y="4418013"/>
            <a:ext cx="584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t>= 0</a:t>
            </a:r>
          </a:p>
        </p:txBody>
      </p:sp>
      <p:sp>
        <p:nvSpPr>
          <p:cNvPr id="198685" name="Text Box 29"/>
          <p:cNvSpPr txBox="1">
            <a:spLocks noChangeArrowheads="1"/>
          </p:cNvSpPr>
          <p:nvPr/>
        </p:nvSpPr>
        <p:spPr bwMode="auto">
          <a:xfrm>
            <a:off x="6477000" y="5105400"/>
            <a:ext cx="755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t>= +1</a:t>
            </a:r>
          </a:p>
        </p:txBody>
      </p:sp>
      <p:graphicFrame>
        <p:nvGraphicFramePr>
          <p:cNvPr id="32785" name="Object 7"/>
          <p:cNvGraphicFramePr>
            <a:graphicFrameLocks noChangeAspect="1"/>
          </p:cNvGraphicFramePr>
          <p:nvPr/>
        </p:nvGraphicFramePr>
        <p:xfrm>
          <a:off x="512763" y="1676400"/>
          <a:ext cx="858837" cy="293688"/>
        </p:xfrm>
        <a:graphic>
          <a:graphicData uri="http://schemas.openxmlformats.org/presentationml/2006/ole">
            <mc:AlternateContent xmlns:mc="http://schemas.openxmlformats.org/markup-compatibility/2006">
              <mc:Choice xmlns:v="urn:schemas-microsoft-com:vml" Requires="v">
                <p:oleObj spid="_x0000_s32877" name="Equation" r:id="rId15" imgW="482600" imgH="165100" progId="Equation.DSMT4">
                  <p:embed/>
                </p:oleObj>
              </mc:Choice>
              <mc:Fallback>
                <p:oleObj name="Equation" r:id="rId15" imgW="482600" imgH="165100" progId="Equation.DSMT4">
                  <p:embed/>
                  <p:pic>
                    <p:nvPicPr>
                      <p:cNvPr id="0" name="Object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12763" y="1676400"/>
                        <a:ext cx="858837"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98687" name="Oval 31"/>
          <p:cNvSpPr>
            <a:spLocks noChangeArrowheads="1"/>
          </p:cNvSpPr>
          <p:nvPr/>
        </p:nvSpPr>
        <p:spPr bwMode="auto">
          <a:xfrm>
            <a:off x="7267575" y="3352800"/>
            <a:ext cx="76200" cy="76200"/>
          </a:xfrm>
          <a:prstGeom prst="ellipse">
            <a:avLst/>
          </a:prstGeom>
          <a:solidFill>
            <a:srgbClr val="12F2FF"/>
          </a:solidFill>
          <a:ln w="9525">
            <a:solidFill>
              <a:schemeClr val="tx1"/>
            </a:solidFill>
            <a:round/>
            <a:headEnd/>
            <a:tailEnd/>
          </a:ln>
        </p:spPr>
        <p:txBody>
          <a:bodyPr wrap="none" anchor="ctr"/>
          <a:lstStyle/>
          <a:p>
            <a:endParaRPr lang="en-US"/>
          </a:p>
        </p:txBody>
      </p:sp>
      <p:grpSp>
        <p:nvGrpSpPr>
          <p:cNvPr id="7" name="Group 32"/>
          <p:cNvGrpSpPr>
            <a:grpSpLocks/>
          </p:cNvGrpSpPr>
          <p:nvPr/>
        </p:nvGrpSpPr>
        <p:grpSpPr bwMode="auto">
          <a:xfrm>
            <a:off x="685800" y="3352800"/>
            <a:ext cx="2257425" cy="2162175"/>
            <a:chOff x="432" y="2112"/>
            <a:chExt cx="1422" cy="1362"/>
          </a:xfrm>
        </p:grpSpPr>
        <p:sp>
          <p:nvSpPr>
            <p:cNvPr id="32791" name="Text Box 33"/>
            <p:cNvSpPr txBox="1">
              <a:spLocks noChangeArrowheads="1"/>
            </p:cNvSpPr>
            <p:nvPr/>
          </p:nvSpPr>
          <p:spPr bwMode="auto">
            <a:xfrm>
              <a:off x="432" y="3243"/>
              <a:ext cx="80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sz="1800"/>
                <a:t>X</a:t>
              </a:r>
              <a:r>
                <a:rPr lang="en-US" sz="1800" baseline="-25000"/>
                <a:t>+1std</a:t>
              </a:r>
              <a:r>
                <a:rPr lang="en-US" sz="1800"/>
                <a:t> = 150</a:t>
              </a:r>
            </a:p>
          </p:txBody>
        </p:sp>
        <p:sp>
          <p:nvSpPr>
            <p:cNvPr id="32792" name="Oval 34"/>
            <p:cNvSpPr>
              <a:spLocks noChangeArrowheads="1"/>
            </p:cNvSpPr>
            <p:nvPr/>
          </p:nvSpPr>
          <p:spPr bwMode="auto">
            <a:xfrm>
              <a:off x="1806" y="2112"/>
              <a:ext cx="48" cy="48"/>
            </a:xfrm>
            <a:prstGeom prst="ellipse">
              <a:avLst/>
            </a:prstGeom>
            <a:solidFill>
              <a:srgbClr val="12F2FF"/>
            </a:solidFill>
            <a:ln w="9525">
              <a:solidFill>
                <a:schemeClr val="tx1"/>
              </a:solidFill>
              <a:round/>
              <a:headEnd/>
              <a:tailEnd/>
            </a:ln>
          </p:spPr>
          <p:txBody>
            <a:bodyPr wrap="none" anchor="ctr"/>
            <a:lstStyle/>
            <a:p>
              <a:endParaRPr lang="en-US"/>
            </a:p>
          </p:txBody>
        </p:sp>
      </p:grpSp>
      <p:grpSp>
        <p:nvGrpSpPr>
          <p:cNvPr id="8" name="Group 35"/>
          <p:cNvGrpSpPr>
            <a:grpSpLocks/>
          </p:cNvGrpSpPr>
          <p:nvPr/>
        </p:nvGrpSpPr>
        <p:grpSpPr bwMode="auto">
          <a:xfrm>
            <a:off x="7086600" y="2971800"/>
            <a:ext cx="427038" cy="1066800"/>
            <a:chOff x="4464" y="1872"/>
            <a:chExt cx="269" cy="672"/>
          </a:xfrm>
        </p:grpSpPr>
        <p:sp>
          <p:nvSpPr>
            <p:cNvPr id="32789" name="Line 36"/>
            <p:cNvSpPr>
              <a:spLocks noChangeShapeType="1"/>
            </p:cNvSpPr>
            <p:nvPr/>
          </p:nvSpPr>
          <p:spPr bwMode="auto">
            <a:xfrm>
              <a:off x="4599" y="1872"/>
              <a:ext cx="0"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90" name="Text Box 37"/>
            <p:cNvSpPr txBox="1">
              <a:spLocks noChangeArrowheads="1"/>
            </p:cNvSpPr>
            <p:nvPr/>
          </p:nvSpPr>
          <p:spPr bwMode="auto">
            <a:xfrm>
              <a:off x="4464" y="2313"/>
              <a:ext cx="26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sz="1800"/>
                <a:t>+1</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nodeType="clickEffect">
                                  <p:stCondLst>
                                    <p:cond delay="0"/>
                                  </p:stCondLst>
                                  <p:childTnLst>
                                    <p:set>
                                      <p:cBhvr>
                                        <p:cTn id="10" dur="1" fill="hold">
                                          <p:stCondLst>
                                            <p:cond delay="0"/>
                                          </p:stCondLst>
                                        </p:cTn>
                                        <p:tgtEl>
                                          <p:spTgt spid="198683"/>
                                        </p:tgtEl>
                                        <p:attrNameLst>
                                          <p:attrName>style.visibility</p:attrName>
                                        </p:attrNameLst>
                                      </p:cBhvr>
                                      <p:to>
                                        <p:strVal val="visible"/>
                                      </p:to>
                                    </p:set>
                                    <p:animEffect transition="in" filter="wipe(left)">
                                      <p:cBhvr>
                                        <p:cTn id="11" dur="500"/>
                                        <p:tgtEl>
                                          <p:spTgt spid="19868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198685">
                                            <p:txEl>
                                              <p:pRg st="0" end="0"/>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499"/>
                                          </p:stCondLst>
                                        </p:cTn>
                                        <p:tgtEl>
                                          <p:spTgt spid="8"/>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1986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85" grpId="0" build="p" autoUpdateAnimBg="0"/>
      <p:bldP spid="19868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22" name="Rectangle 2"/>
          <p:cNvSpPr>
            <a:spLocks noGrp="1" noChangeArrowheads="1"/>
          </p:cNvSpPr>
          <p:nvPr>
            <p:ph type="title"/>
          </p:nvPr>
        </p:nvSpPr>
        <p:spPr/>
        <p:txBody>
          <a:bodyPr rtlCol="0">
            <a:normAutofit/>
          </a:bodyPr>
          <a:lstStyle/>
          <a:p>
            <a:pPr eaLnBrk="1" fontAlgn="auto" hangingPunct="1">
              <a:spcAft>
                <a:spcPts val="0"/>
              </a:spcAft>
              <a:defRPr/>
            </a:pPr>
            <a:r>
              <a:rPr lang="en-US" sz="3600">
                <a:effectLst>
                  <a:outerShdw blurRad="38100" dist="38100" dir="2700000" algn="tl">
                    <a:srgbClr val="DDDDDD"/>
                  </a:outerShdw>
                </a:effectLst>
                <a:ea typeface="ＭＳ Ｐゴシック" charset="0"/>
              </a:rPr>
              <a:t>Properties of the z-score distribution</a:t>
            </a:r>
            <a:endParaRPr lang="en-US" b="1">
              <a:effectLst>
                <a:outerShdw blurRad="38100" dist="38100" dir="2700000" algn="tl">
                  <a:srgbClr val="DDDDDD"/>
                </a:outerShdw>
              </a:effectLst>
              <a:ea typeface="ＭＳ Ｐゴシック" charset="0"/>
            </a:endParaRPr>
          </a:p>
        </p:txBody>
      </p:sp>
      <p:grpSp>
        <p:nvGrpSpPr>
          <p:cNvPr id="34818" name="Group 3"/>
          <p:cNvGrpSpPr>
            <a:grpSpLocks/>
          </p:cNvGrpSpPr>
          <p:nvPr/>
        </p:nvGrpSpPr>
        <p:grpSpPr bwMode="auto">
          <a:xfrm>
            <a:off x="5105400" y="2057400"/>
            <a:ext cx="3276600" cy="2138363"/>
            <a:chOff x="2880" y="1296"/>
            <a:chExt cx="2064" cy="1347"/>
          </a:xfrm>
        </p:grpSpPr>
        <p:grpSp>
          <p:nvGrpSpPr>
            <p:cNvPr id="34854" name="Group 4"/>
            <p:cNvGrpSpPr>
              <a:grpSpLocks/>
            </p:cNvGrpSpPr>
            <p:nvPr/>
          </p:nvGrpSpPr>
          <p:grpSpPr bwMode="auto">
            <a:xfrm>
              <a:off x="2880" y="1296"/>
              <a:ext cx="2064" cy="1056"/>
              <a:chOff x="1440" y="2496"/>
              <a:chExt cx="3072" cy="1008"/>
            </a:xfrm>
          </p:grpSpPr>
          <p:pic>
            <p:nvPicPr>
              <p:cNvPr id="3485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0" y="2496"/>
                <a:ext cx="3072" cy="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58" name="Line 6"/>
              <p:cNvSpPr>
                <a:spLocks noChangeShapeType="1"/>
              </p:cNvSpPr>
              <p:nvPr/>
            </p:nvSpPr>
            <p:spPr bwMode="auto">
              <a:xfrm>
                <a:off x="1440" y="3504"/>
                <a:ext cx="307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34855" name="Line 7"/>
            <p:cNvSpPr>
              <a:spLocks noChangeShapeType="1"/>
            </p:cNvSpPr>
            <p:nvPr/>
          </p:nvSpPr>
          <p:spPr bwMode="auto">
            <a:xfrm flipV="1">
              <a:off x="3909" y="1344"/>
              <a:ext cx="0" cy="1056"/>
            </a:xfrm>
            <a:prstGeom prst="line">
              <a:avLst/>
            </a:prstGeom>
            <a:noFill/>
            <a:ln w="9525">
              <a:solidFill>
                <a:srgbClr val="85309D"/>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56" name="Text Box 8"/>
            <p:cNvSpPr txBox="1">
              <a:spLocks noChangeArrowheads="1"/>
            </p:cNvSpPr>
            <p:nvPr/>
          </p:nvSpPr>
          <p:spPr bwMode="auto">
            <a:xfrm>
              <a:off x="3805" y="2352"/>
              <a:ext cx="22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sym typeface="Symbol" pitchFamily="18" charset="2"/>
                </a:rPr>
                <a:t>μ</a:t>
              </a:r>
            </a:p>
          </p:txBody>
        </p:sp>
      </p:grpSp>
      <p:graphicFrame>
        <p:nvGraphicFramePr>
          <p:cNvPr id="200713" name="Object 2"/>
          <p:cNvGraphicFramePr>
            <a:graphicFrameLocks noChangeAspect="1"/>
          </p:cNvGraphicFramePr>
          <p:nvPr/>
        </p:nvGraphicFramePr>
        <p:xfrm>
          <a:off x="7772400" y="1981200"/>
          <a:ext cx="587375" cy="225425"/>
        </p:xfrm>
        <a:graphic>
          <a:graphicData uri="http://schemas.openxmlformats.org/presentationml/2006/ole">
            <mc:AlternateContent xmlns:mc="http://schemas.openxmlformats.org/markup-compatibility/2006">
              <mc:Choice xmlns:v="urn:schemas-microsoft-com:vml" Requires="v">
                <p:oleObj spid="_x0000_s34948" name="Equation" r:id="rId5" imgW="330200" imgH="127000" progId="Equation.3">
                  <p:embed/>
                </p:oleObj>
              </mc:Choice>
              <mc:Fallback>
                <p:oleObj name="Equation" r:id="rId5" imgW="330200" imgH="12700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72400" y="1981200"/>
                        <a:ext cx="58737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34820" name="Line 10"/>
          <p:cNvSpPr>
            <a:spLocks noChangeShapeType="1"/>
          </p:cNvSpPr>
          <p:nvPr/>
        </p:nvSpPr>
        <p:spPr bwMode="auto">
          <a:xfrm>
            <a:off x="7300913" y="2971800"/>
            <a:ext cx="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34821" name="Object 3"/>
          <p:cNvGraphicFramePr>
            <a:graphicFrameLocks noChangeAspect="1"/>
          </p:cNvGraphicFramePr>
          <p:nvPr/>
        </p:nvGraphicFramePr>
        <p:xfrm>
          <a:off x="7772400" y="1679575"/>
          <a:ext cx="609600" cy="293688"/>
        </p:xfrm>
        <a:graphic>
          <a:graphicData uri="http://schemas.openxmlformats.org/presentationml/2006/ole">
            <mc:AlternateContent xmlns:mc="http://schemas.openxmlformats.org/markup-compatibility/2006">
              <mc:Choice xmlns:v="urn:schemas-microsoft-com:vml" Requires="v">
                <p:oleObj spid="_x0000_s34949" name="Equation" r:id="rId7" imgW="342900" imgH="165100" progId="Equation.3">
                  <p:embed/>
                </p:oleObj>
              </mc:Choice>
              <mc:Fallback>
                <p:oleObj name="Equation" r:id="rId7" imgW="342900" imgH="165100" progId="Equation.3">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72400" y="1679575"/>
                        <a:ext cx="609600"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pSp>
        <p:nvGrpSpPr>
          <p:cNvPr id="34822" name="Group 12"/>
          <p:cNvGrpSpPr>
            <a:grpSpLocks/>
          </p:cNvGrpSpPr>
          <p:nvPr/>
        </p:nvGrpSpPr>
        <p:grpSpPr bwMode="auto">
          <a:xfrm>
            <a:off x="700088" y="2057400"/>
            <a:ext cx="3276600" cy="2138363"/>
            <a:chOff x="2880" y="1296"/>
            <a:chExt cx="2064" cy="1347"/>
          </a:xfrm>
        </p:grpSpPr>
        <p:grpSp>
          <p:nvGrpSpPr>
            <p:cNvPr id="34849" name="Group 13"/>
            <p:cNvGrpSpPr>
              <a:grpSpLocks/>
            </p:cNvGrpSpPr>
            <p:nvPr/>
          </p:nvGrpSpPr>
          <p:grpSpPr bwMode="auto">
            <a:xfrm>
              <a:off x="2880" y="1296"/>
              <a:ext cx="2064" cy="1056"/>
              <a:chOff x="1440" y="2496"/>
              <a:chExt cx="3072" cy="1008"/>
            </a:xfrm>
          </p:grpSpPr>
          <p:pic>
            <p:nvPicPr>
              <p:cNvPr id="34852"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0" y="2496"/>
                <a:ext cx="3072" cy="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53" name="Line 15"/>
              <p:cNvSpPr>
                <a:spLocks noChangeShapeType="1"/>
              </p:cNvSpPr>
              <p:nvPr/>
            </p:nvSpPr>
            <p:spPr bwMode="auto">
              <a:xfrm>
                <a:off x="1440" y="3504"/>
                <a:ext cx="307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34850" name="Line 16"/>
            <p:cNvSpPr>
              <a:spLocks noChangeShapeType="1"/>
            </p:cNvSpPr>
            <p:nvPr/>
          </p:nvSpPr>
          <p:spPr bwMode="auto">
            <a:xfrm flipV="1">
              <a:off x="3909" y="1344"/>
              <a:ext cx="0" cy="1056"/>
            </a:xfrm>
            <a:prstGeom prst="line">
              <a:avLst/>
            </a:prstGeom>
            <a:noFill/>
            <a:ln w="9525">
              <a:solidFill>
                <a:srgbClr val="85309D"/>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51" name="Text Box 17"/>
            <p:cNvSpPr txBox="1">
              <a:spLocks noChangeArrowheads="1"/>
            </p:cNvSpPr>
            <p:nvPr/>
          </p:nvSpPr>
          <p:spPr bwMode="auto">
            <a:xfrm>
              <a:off x="3805" y="2352"/>
              <a:ext cx="22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sym typeface="Symbol" pitchFamily="18" charset="2"/>
                </a:rPr>
                <a:t>μ</a:t>
              </a:r>
            </a:p>
          </p:txBody>
        </p:sp>
      </p:grpSp>
      <p:sp>
        <p:nvSpPr>
          <p:cNvPr id="34823" name="Line 18"/>
          <p:cNvSpPr>
            <a:spLocks noChangeShapeType="1"/>
          </p:cNvSpPr>
          <p:nvPr/>
        </p:nvSpPr>
        <p:spPr bwMode="auto">
          <a:xfrm>
            <a:off x="1766888" y="2971800"/>
            <a:ext cx="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24" name="Line 19"/>
          <p:cNvSpPr>
            <a:spLocks noChangeShapeType="1"/>
          </p:cNvSpPr>
          <p:nvPr/>
        </p:nvSpPr>
        <p:spPr bwMode="auto">
          <a:xfrm>
            <a:off x="2895600" y="2971800"/>
            <a:ext cx="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34825" name="Object 4"/>
          <p:cNvGraphicFramePr>
            <a:graphicFrameLocks noChangeAspect="1"/>
          </p:cNvGraphicFramePr>
          <p:nvPr/>
        </p:nvGraphicFramePr>
        <p:xfrm>
          <a:off x="527050" y="1984375"/>
          <a:ext cx="768350" cy="225425"/>
        </p:xfrm>
        <a:graphic>
          <a:graphicData uri="http://schemas.openxmlformats.org/presentationml/2006/ole">
            <mc:AlternateContent xmlns:mc="http://schemas.openxmlformats.org/markup-compatibility/2006">
              <mc:Choice xmlns:v="urn:schemas-microsoft-com:vml" Requires="v">
                <p:oleObj spid="_x0000_s34950" name="Equation" r:id="rId9" imgW="431800" imgH="127000" progId="Equation.3">
                  <p:embed/>
                </p:oleObj>
              </mc:Choice>
              <mc:Fallback>
                <p:oleObj name="Equation" r:id="rId9" imgW="431800" imgH="127000" progId="Equation.3">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7050" y="1984375"/>
                        <a:ext cx="768350"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pSp>
        <p:nvGrpSpPr>
          <p:cNvPr id="34826" name="Group 21"/>
          <p:cNvGrpSpPr>
            <a:grpSpLocks/>
          </p:cNvGrpSpPr>
          <p:nvPr/>
        </p:nvGrpSpPr>
        <p:grpSpPr bwMode="auto">
          <a:xfrm>
            <a:off x="3806825" y="2667000"/>
            <a:ext cx="1755775" cy="685800"/>
            <a:chOff x="2398" y="1680"/>
            <a:chExt cx="1106" cy="432"/>
          </a:xfrm>
        </p:grpSpPr>
        <p:sp>
          <p:nvSpPr>
            <p:cNvPr id="34847" name="AutoShape 22"/>
            <p:cNvSpPr>
              <a:spLocks noChangeArrowheads="1"/>
            </p:cNvSpPr>
            <p:nvPr/>
          </p:nvSpPr>
          <p:spPr bwMode="auto">
            <a:xfrm>
              <a:off x="2400" y="1680"/>
              <a:ext cx="1104" cy="432"/>
            </a:xfrm>
            <a:prstGeom prst="rightArrow">
              <a:avLst>
                <a:gd name="adj1" fmla="val 50000"/>
                <a:gd name="adj2" fmla="val 63889"/>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4848" name="Text Box 23"/>
            <p:cNvSpPr txBox="1">
              <a:spLocks noChangeArrowheads="1"/>
            </p:cNvSpPr>
            <p:nvPr/>
          </p:nvSpPr>
          <p:spPr bwMode="auto">
            <a:xfrm>
              <a:off x="2398" y="1766"/>
              <a:ext cx="105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sz="2000">
                  <a:solidFill>
                    <a:srgbClr val="333399"/>
                  </a:solidFill>
                </a:rPr>
                <a:t>transformation</a:t>
              </a:r>
            </a:p>
          </p:txBody>
        </p:sp>
      </p:grpSp>
      <p:graphicFrame>
        <p:nvGraphicFramePr>
          <p:cNvPr id="34827" name="Object 5"/>
          <p:cNvGraphicFramePr>
            <a:graphicFrameLocks noChangeAspect="1"/>
          </p:cNvGraphicFramePr>
          <p:nvPr/>
        </p:nvGraphicFramePr>
        <p:xfrm>
          <a:off x="3810000" y="2133600"/>
          <a:ext cx="1143000" cy="687388"/>
        </p:xfrm>
        <a:graphic>
          <a:graphicData uri="http://schemas.openxmlformats.org/presentationml/2006/ole">
            <mc:AlternateContent xmlns:mc="http://schemas.openxmlformats.org/markup-compatibility/2006">
              <mc:Choice xmlns:v="urn:schemas-microsoft-com:vml" Requires="v">
                <p:oleObj spid="_x0000_s34951" name="Equation" r:id="rId11" imgW="609600" imgH="368300" progId="Equation.3">
                  <p:embed/>
                </p:oleObj>
              </mc:Choice>
              <mc:Fallback>
                <p:oleObj name="Equation" r:id="rId11" imgW="609600" imgH="368300" progId="Equation.3">
                  <p:embed/>
                  <p:pic>
                    <p:nvPicPr>
                      <p:cNvPr id="0"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10000" y="2133600"/>
                        <a:ext cx="1143000" cy="68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34828" name="Text Box 25"/>
          <p:cNvSpPr txBox="1">
            <a:spLocks noChangeArrowheads="1"/>
          </p:cNvSpPr>
          <p:nvPr/>
        </p:nvSpPr>
        <p:spPr bwMode="auto">
          <a:xfrm>
            <a:off x="2667000" y="3671888"/>
            <a:ext cx="527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sz="1800"/>
              <a:t>150</a:t>
            </a:r>
          </a:p>
        </p:txBody>
      </p:sp>
      <p:sp>
        <p:nvSpPr>
          <p:cNvPr id="34829" name="Text Box 26"/>
          <p:cNvSpPr txBox="1">
            <a:spLocks noChangeArrowheads="1"/>
          </p:cNvSpPr>
          <p:nvPr/>
        </p:nvSpPr>
        <p:spPr bwMode="auto">
          <a:xfrm>
            <a:off x="1524000" y="3671888"/>
            <a:ext cx="412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sz="1800"/>
              <a:t>50</a:t>
            </a:r>
          </a:p>
        </p:txBody>
      </p:sp>
      <p:sp>
        <p:nvSpPr>
          <p:cNvPr id="34830" name="Text Box 27"/>
          <p:cNvSpPr txBox="1">
            <a:spLocks noChangeArrowheads="1"/>
          </p:cNvSpPr>
          <p:nvPr/>
        </p:nvSpPr>
        <p:spPr bwMode="auto">
          <a:xfrm>
            <a:off x="671513" y="4462463"/>
            <a:ext cx="12668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sz="1800"/>
              <a:t>X</a:t>
            </a:r>
            <a:r>
              <a:rPr lang="en-US" sz="1800" baseline="-25000"/>
              <a:t>mean</a:t>
            </a:r>
            <a:r>
              <a:rPr lang="en-US" sz="1800"/>
              <a:t> = 100</a:t>
            </a:r>
          </a:p>
        </p:txBody>
      </p:sp>
      <p:sp>
        <p:nvSpPr>
          <p:cNvPr id="34831" name="Text Box 28"/>
          <p:cNvSpPr txBox="1">
            <a:spLocks noChangeArrowheads="1"/>
          </p:cNvSpPr>
          <p:nvPr/>
        </p:nvSpPr>
        <p:spPr bwMode="auto">
          <a:xfrm>
            <a:off x="685800" y="5148263"/>
            <a:ext cx="12747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sz="1800"/>
              <a:t>X</a:t>
            </a:r>
            <a:r>
              <a:rPr lang="en-US" sz="1800" baseline="-25000"/>
              <a:t>+1std</a:t>
            </a:r>
            <a:r>
              <a:rPr lang="en-US" sz="1800"/>
              <a:t> = 150</a:t>
            </a:r>
          </a:p>
        </p:txBody>
      </p:sp>
      <p:graphicFrame>
        <p:nvGraphicFramePr>
          <p:cNvPr id="34832" name="Object 6"/>
          <p:cNvGraphicFramePr>
            <a:graphicFrameLocks noChangeAspect="1"/>
          </p:cNvGraphicFramePr>
          <p:nvPr/>
        </p:nvGraphicFramePr>
        <p:xfrm>
          <a:off x="3394075" y="4330700"/>
          <a:ext cx="1787525" cy="622300"/>
        </p:xfrm>
        <a:graphic>
          <a:graphicData uri="http://schemas.openxmlformats.org/presentationml/2006/ole">
            <mc:AlternateContent xmlns:mc="http://schemas.openxmlformats.org/markup-compatibility/2006">
              <mc:Choice xmlns:v="urn:schemas-microsoft-com:vml" Requires="v">
                <p:oleObj spid="_x0000_s34952" name="Equation" r:id="rId13" imgW="1054100" imgH="368300" progId="Equation.3">
                  <p:embed/>
                </p:oleObj>
              </mc:Choice>
              <mc:Fallback>
                <p:oleObj name="Equation" r:id="rId13" imgW="1054100" imgH="368300" progId="Equation.3">
                  <p:embed/>
                  <p:pic>
                    <p:nvPicPr>
                      <p:cNvPr id="0" name="Object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394075" y="4330700"/>
                        <a:ext cx="1787525"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34833" name="Object 7"/>
          <p:cNvGraphicFramePr>
            <a:graphicFrameLocks noChangeAspect="1"/>
          </p:cNvGraphicFramePr>
          <p:nvPr/>
        </p:nvGraphicFramePr>
        <p:xfrm>
          <a:off x="3392488" y="5016500"/>
          <a:ext cx="1789112" cy="622300"/>
        </p:xfrm>
        <a:graphic>
          <a:graphicData uri="http://schemas.openxmlformats.org/presentationml/2006/ole">
            <mc:AlternateContent xmlns:mc="http://schemas.openxmlformats.org/markup-compatibility/2006">
              <mc:Choice xmlns:v="urn:schemas-microsoft-com:vml" Requires="v">
                <p:oleObj spid="_x0000_s34953" name="Equation" r:id="rId15" imgW="1054100" imgH="368300" progId="Equation.3">
                  <p:embed/>
                </p:oleObj>
              </mc:Choice>
              <mc:Fallback>
                <p:oleObj name="Equation" r:id="rId15" imgW="1054100" imgH="368300" progId="Equation.3">
                  <p:embed/>
                  <p:pic>
                    <p:nvPicPr>
                      <p:cNvPr id="0" name="Object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392488" y="5016500"/>
                        <a:ext cx="1789112"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200735" name="Object 8"/>
          <p:cNvGraphicFramePr>
            <a:graphicFrameLocks noChangeAspect="1"/>
          </p:cNvGraphicFramePr>
          <p:nvPr/>
        </p:nvGraphicFramePr>
        <p:xfrm>
          <a:off x="3352800" y="5694363"/>
          <a:ext cx="1704975" cy="630237"/>
        </p:xfrm>
        <a:graphic>
          <a:graphicData uri="http://schemas.openxmlformats.org/presentationml/2006/ole">
            <mc:AlternateContent xmlns:mc="http://schemas.openxmlformats.org/markup-compatibility/2006">
              <mc:Choice xmlns:v="urn:schemas-microsoft-com:vml" Requires="v">
                <p:oleObj spid="_x0000_s34954" name="Equation" r:id="rId17" imgW="990600" imgH="368300" progId="Equation.3">
                  <p:embed/>
                </p:oleObj>
              </mc:Choice>
              <mc:Fallback>
                <p:oleObj name="Equation" r:id="rId17" imgW="990600" imgH="368300" progId="Equation.3">
                  <p:embed/>
                  <p:pic>
                    <p:nvPicPr>
                      <p:cNvPr id="0" name="Object 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352800" y="5694363"/>
                        <a:ext cx="1704975" cy="63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34835" name="Text Box 32"/>
          <p:cNvSpPr txBox="1">
            <a:spLocks noChangeArrowheads="1"/>
          </p:cNvSpPr>
          <p:nvPr/>
        </p:nvSpPr>
        <p:spPr bwMode="auto">
          <a:xfrm>
            <a:off x="6477000" y="4418013"/>
            <a:ext cx="584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t>= 0</a:t>
            </a:r>
          </a:p>
        </p:txBody>
      </p:sp>
      <p:sp>
        <p:nvSpPr>
          <p:cNvPr id="34836" name="Text Box 33"/>
          <p:cNvSpPr txBox="1">
            <a:spLocks noChangeArrowheads="1"/>
          </p:cNvSpPr>
          <p:nvPr/>
        </p:nvSpPr>
        <p:spPr bwMode="auto">
          <a:xfrm>
            <a:off x="6477000" y="5105400"/>
            <a:ext cx="755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t>= +1</a:t>
            </a:r>
          </a:p>
        </p:txBody>
      </p:sp>
      <p:sp>
        <p:nvSpPr>
          <p:cNvPr id="200738" name="Text Box 34"/>
          <p:cNvSpPr txBox="1">
            <a:spLocks noChangeArrowheads="1"/>
          </p:cNvSpPr>
          <p:nvPr/>
        </p:nvSpPr>
        <p:spPr bwMode="auto">
          <a:xfrm>
            <a:off x="6477000" y="5776913"/>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t>= -1</a:t>
            </a:r>
          </a:p>
        </p:txBody>
      </p:sp>
      <p:graphicFrame>
        <p:nvGraphicFramePr>
          <p:cNvPr id="34838" name="Object 9"/>
          <p:cNvGraphicFramePr>
            <a:graphicFrameLocks noChangeAspect="1"/>
          </p:cNvGraphicFramePr>
          <p:nvPr/>
        </p:nvGraphicFramePr>
        <p:xfrm>
          <a:off x="512763" y="1676400"/>
          <a:ext cx="858837" cy="293688"/>
        </p:xfrm>
        <a:graphic>
          <a:graphicData uri="http://schemas.openxmlformats.org/presentationml/2006/ole">
            <mc:AlternateContent xmlns:mc="http://schemas.openxmlformats.org/markup-compatibility/2006">
              <mc:Choice xmlns:v="urn:schemas-microsoft-com:vml" Requires="v">
                <p:oleObj spid="_x0000_s34955" name="Equation" r:id="rId19" imgW="482600" imgH="165100" progId="Equation.DSMT4">
                  <p:embed/>
                </p:oleObj>
              </mc:Choice>
              <mc:Fallback>
                <p:oleObj name="Equation" r:id="rId19" imgW="482600" imgH="165100" progId="Equation.DSMT4">
                  <p:embed/>
                  <p:pic>
                    <p:nvPicPr>
                      <p:cNvPr id="0" name="Object 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12763" y="1676400"/>
                        <a:ext cx="858837"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pSp>
        <p:nvGrpSpPr>
          <p:cNvPr id="7" name="Group 36"/>
          <p:cNvGrpSpPr>
            <a:grpSpLocks/>
          </p:cNvGrpSpPr>
          <p:nvPr/>
        </p:nvGrpSpPr>
        <p:grpSpPr bwMode="auto">
          <a:xfrm>
            <a:off x="685800" y="3352800"/>
            <a:ext cx="1128713" cy="2833688"/>
            <a:chOff x="432" y="2112"/>
            <a:chExt cx="711" cy="1785"/>
          </a:xfrm>
        </p:grpSpPr>
        <p:sp>
          <p:nvSpPr>
            <p:cNvPr id="34845" name="Text Box 37"/>
            <p:cNvSpPr txBox="1">
              <a:spLocks noChangeArrowheads="1"/>
            </p:cNvSpPr>
            <p:nvPr/>
          </p:nvSpPr>
          <p:spPr bwMode="auto">
            <a:xfrm>
              <a:off x="432" y="3666"/>
              <a:ext cx="70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sz="1800"/>
                <a:t>X</a:t>
              </a:r>
              <a:r>
                <a:rPr lang="en-US" sz="1800" baseline="-25000"/>
                <a:t>-1std</a:t>
              </a:r>
              <a:r>
                <a:rPr lang="en-US" sz="1800"/>
                <a:t> = 50</a:t>
              </a:r>
            </a:p>
          </p:txBody>
        </p:sp>
        <p:sp>
          <p:nvSpPr>
            <p:cNvPr id="34846" name="Oval 38"/>
            <p:cNvSpPr>
              <a:spLocks noChangeArrowheads="1"/>
            </p:cNvSpPr>
            <p:nvPr/>
          </p:nvSpPr>
          <p:spPr bwMode="auto">
            <a:xfrm>
              <a:off x="1095" y="2112"/>
              <a:ext cx="48" cy="48"/>
            </a:xfrm>
            <a:prstGeom prst="ellipse">
              <a:avLst/>
            </a:prstGeom>
            <a:solidFill>
              <a:srgbClr val="08C216"/>
            </a:solidFill>
            <a:ln w="9525">
              <a:solidFill>
                <a:schemeClr val="tx1"/>
              </a:solidFill>
              <a:round/>
              <a:headEnd/>
              <a:tailEnd/>
            </a:ln>
          </p:spPr>
          <p:txBody>
            <a:bodyPr wrap="none" anchor="ctr"/>
            <a:lstStyle/>
            <a:p>
              <a:endParaRPr lang="en-US"/>
            </a:p>
          </p:txBody>
        </p:sp>
      </p:grpSp>
      <p:sp>
        <p:nvSpPr>
          <p:cNvPr id="34840" name="Text Box 39"/>
          <p:cNvSpPr txBox="1">
            <a:spLocks noChangeArrowheads="1"/>
          </p:cNvSpPr>
          <p:nvPr/>
        </p:nvSpPr>
        <p:spPr bwMode="auto">
          <a:xfrm>
            <a:off x="7086600" y="3671888"/>
            <a:ext cx="427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sz="1800"/>
              <a:t>+1</a:t>
            </a:r>
          </a:p>
        </p:txBody>
      </p:sp>
      <p:grpSp>
        <p:nvGrpSpPr>
          <p:cNvPr id="8" name="Group 40"/>
          <p:cNvGrpSpPr>
            <a:grpSpLocks/>
          </p:cNvGrpSpPr>
          <p:nvPr/>
        </p:nvGrpSpPr>
        <p:grpSpPr bwMode="auto">
          <a:xfrm>
            <a:off x="6007100" y="2971800"/>
            <a:ext cx="374650" cy="1066800"/>
            <a:chOff x="3784" y="1872"/>
            <a:chExt cx="236" cy="672"/>
          </a:xfrm>
        </p:grpSpPr>
        <p:sp>
          <p:nvSpPr>
            <p:cNvPr id="34843" name="Line 41"/>
            <p:cNvSpPr>
              <a:spLocks noChangeShapeType="1"/>
            </p:cNvSpPr>
            <p:nvPr/>
          </p:nvSpPr>
          <p:spPr bwMode="auto">
            <a:xfrm>
              <a:off x="3888" y="1872"/>
              <a:ext cx="0"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44" name="Text Box 42"/>
            <p:cNvSpPr txBox="1">
              <a:spLocks noChangeArrowheads="1"/>
            </p:cNvSpPr>
            <p:nvPr/>
          </p:nvSpPr>
          <p:spPr bwMode="auto">
            <a:xfrm>
              <a:off x="3784" y="2313"/>
              <a:ext cx="2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sz="1800"/>
                <a:t>-1</a:t>
              </a:r>
            </a:p>
          </p:txBody>
        </p:sp>
      </p:grpSp>
      <p:sp>
        <p:nvSpPr>
          <p:cNvPr id="200747" name="Oval 43"/>
          <p:cNvSpPr>
            <a:spLocks noChangeArrowheads="1"/>
          </p:cNvSpPr>
          <p:nvPr/>
        </p:nvSpPr>
        <p:spPr bwMode="auto">
          <a:xfrm>
            <a:off x="6138863" y="3352800"/>
            <a:ext cx="76200" cy="76200"/>
          </a:xfrm>
          <a:prstGeom prst="ellipse">
            <a:avLst/>
          </a:prstGeom>
          <a:solidFill>
            <a:srgbClr val="08C216"/>
          </a:solidFill>
          <a:ln w="9525">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nodeType="clickEffect">
                                  <p:stCondLst>
                                    <p:cond delay="0"/>
                                  </p:stCondLst>
                                  <p:childTnLst>
                                    <p:set>
                                      <p:cBhvr>
                                        <p:cTn id="10" dur="1" fill="hold">
                                          <p:stCondLst>
                                            <p:cond delay="0"/>
                                          </p:stCondLst>
                                        </p:cTn>
                                        <p:tgtEl>
                                          <p:spTgt spid="200735"/>
                                        </p:tgtEl>
                                        <p:attrNameLst>
                                          <p:attrName>style.visibility</p:attrName>
                                        </p:attrNameLst>
                                      </p:cBhvr>
                                      <p:to>
                                        <p:strVal val="visible"/>
                                      </p:to>
                                    </p:set>
                                    <p:animEffect transition="in" filter="wipe(left)">
                                      <p:cBhvr>
                                        <p:cTn id="11" dur="500"/>
                                        <p:tgtEl>
                                          <p:spTgt spid="20073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200738">
                                            <p:txEl>
                                              <p:pRg st="0" end="0"/>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499"/>
                                          </p:stCondLst>
                                        </p:cTn>
                                        <p:tgtEl>
                                          <p:spTgt spid="8"/>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200747"/>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499"/>
                                          </p:stCondLst>
                                        </p:cTn>
                                        <p:tgtEl>
                                          <p:spTgt spid="2007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38" grpId="0" build="p" autoUpdateAnimBg="0"/>
      <p:bldP spid="20074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normAutofit/>
          </a:bodyPr>
          <a:lstStyle/>
          <a:p>
            <a:pPr eaLnBrk="1" hangingPunct="1"/>
            <a:r>
              <a:rPr lang="en-US" sz="3600" smtClean="0">
                <a:effectLst>
                  <a:outerShdw blurRad="38100" dist="38100" dir="2700000" algn="tl">
                    <a:srgbClr val="C0C0C0"/>
                  </a:outerShdw>
                </a:effectLst>
                <a:latin typeface="Gill Sans MT" pitchFamily="34" charset="0"/>
              </a:rPr>
              <a:t>Properties of the z-score distribution</a:t>
            </a:r>
          </a:p>
        </p:txBody>
      </p:sp>
      <p:sp>
        <p:nvSpPr>
          <p:cNvPr id="202755" name="Rectangle 3"/>
          <p:cNvSpPr>
            <a:spLocks noGrp="1" noChangeArrowheads="1"/>
          </p:cNvSpPr>
          <p:nvPr>
            <p:ph idx="1"/>
          </p:nvPr>
        </p:nvSpPr>
        <p:spPr>
          <a:xfrm>
            <a:off x="685800" y="1849438"/>
            <a:ext cx="7772400" cy="4475162"/>
          </a:xfrm>
        </p:spPr>
        <p:txBody>
          <a:bodyPr/>
          <a:lstStyle/>
          <a:p>
            <a:pPr eaLnBrk="1" hangingPunct="1"/>
            <a:r>
              <a:rPr lang="en-US" sz="2800" b="1" dirty="0" smtClean="0">
                <a:latin typeface="Gill Sans MT" pitchFamily="34" charset="0"/>
              </a:rPr>
              <a:t>Shape</a:t>
            </a:r>
            <a:r>
              <a:rPr lang="en-US" sz="2800" dirty="0" smtClean="0">
                <a:latin typeface="Gill Sans MT" pitchFamily="34" charset="0"/>
              </a:rPr>
              <a:t> - the shape of the z-score distribution will be exactly the same as the original distribution of raw scores.  Every score stays in the exact same position relative to every other score in the distribution.</a:t>
            </a:r>
          </a:p>
          <a:p>
            <a:pPr eaLnBrk="1" hangingPunct="1"/>
            <a:r>
              <a:rPr lang="en-US" sz="2800" b="1" dirty="0" smtClean="0">
                <a:latin typeface="Gill Sans MT" pitchFamily="34" charset="0"/>
              </a:rPr>
              <a:t>Mean</a:t>
            </a:r>
            <a:r>
              <a:rPr lang="en-US" sz="2800" dirty="0" smtClean="0">
                <a:latin typeface="Gill Sans MT" pitchFamily="34" charset="0"/>
              </a:rPr>
              <a:t> - when raw scores are transformed into z-scores, the mean will always = 0.  </a:t>
            </a:r>
          </a:p>
          <a:p>
            <a:pPr eaLnBrk="1" hangingPunct="1"/>
            <a:r>
              <a:rPr lang="en-US" sz="2800" b="1" dirty="0" smtClean="0">
                <a:latin typeface="Gill Sans MT" pitchFamily="34" charset="0"/>
              </a:rPr>
              <a:t>The standard deviation</a:t>
            </a:r>
            <a:r>
              <a:rPr lang="en-US" sz="2800" dirty="0" smtClean="0">
                <a:latin typeface="Gill Sans MT" pitchFamily="34" charset="0"/>
              </a:rPr>
              <a:t> -  when any distribution of raw scores is transformed into z-scores the standard deviation will always = 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27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275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275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5" grpId="0" build="p" bldLvl="5"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p:cNvSpPr>
          <p:nvPr>
            <p:ph type="title"/>
          </p:nvPr>
        </p:nvSpPr>
        <p:spPr/>
        <p:txBody>
          <a:bodyPr/>
          <a:lstStyle/>
          <a:p>
            <a:pPr eaLnBrk="1" hangingPunct="1"/>
            <a:r>
              <a:rPr lang="en-US" sz="3600" smtClean="0">
                <a:latin typeface="Gill Sans MT" pitchFamily="34" charset="0"/>
              </a:rPr>
              <a:t>Self-monitor your understanding</a:t>
            </a:r>
          </a:p>
        </p:txBody>
      </p:sp>
      <p:sp>
        <p:nvSpPr>
          <p:cNvPr id="125955" name="Rectangle 3"/>
          <p:cNvSpPr>
            <a:spLocks noGrp="1"/>
          </p:cNvSpPr>
          <p:nvPr>
            <p:ph idx="1"/>
          </p:nvPr>
        </p:nvSpPr>
        <p:spPr/>
        <p:txBody>
          <a:bodyPr/>
          <a:lstStyle/>
          <a:p>
            <a:pPr eaLnBrk="1" hangingPunct="1">
              <a:lnSpc>
                <a:spcPct val="90000"/>
              </a:lnSpc>
            </a:pPr>
            <a:r>
              <a:rPr lang="en-US" dirty="0" smtClean="0">
                <a:latin typeface="Gill Sans MT" pitchFamily="34" charset="0"/>
              </a:rPr>
              <a:t>Next, we’</a:t>
            </a:r>
            <a:r>
              <a:rPr lang="en-US" altLang="ja-JP" dirty="0" smtClean="0">
                <a:latin typeface="Gill Sans MT" pitchFamily="34" charset="0"/>
              </a:rPr>
              <a:t>ll find out how to convert z-scores back into raw scores.</a:t>
            </a:r>
          </a:p>
          <a:p>
            <a:pPr eaLnBrk="1" hangingPunct="1">
              <a:lnSpc>
                <a:spcPct val="90000"/>
              </a:lnSpc>
            </a:pPr>
            <a:r>
              <a:rPr lang="en-US" dirty="0" smtClean="0">
                <a:latin typeface="Gill Sans MT" pitchFamily="34" charset="0"/>
              </a:rPr>
              <a:t>Before we move on, any questions about z-scores (what they are, how to compute them from raw scores, properties of the z distribution)?</a:t>
            </a:r>
          </a:p>
          <a:p>
            <a:pPr lvl="1" eaLnBrk="1" hangingPunct="1">
              <a:lnSpc>
                <a:spcPct val="90000"/>
              </a:lnSpc>
              <a:buFont typeface="Verdana" pitchFamily="34" charset="0"/>
              <a:buNone/>
            </a:pPr>
            <a:endParaRPr lang="en-US" sz="2400" dirty="0" smtClean="0">
              <a:latin typeface="Gill Sans MT" pitchFamily="34" charset="0"/>
            </a:endParaRPr>
          </a:p>
          <a:p>
            <a:pPr eaLnBrk="1" hangingPunct="1">
              <a:lnSpc>
                <a:spcPct val="90000"/>
              </a:lnSpc>
            </a:pPr>
            <a:endParaRPr lang="en-US" sz="2800" dirty="0" smtClean="0">
              <a:latin typeface="Gill Sans MT"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59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595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700088" y="3657600"/>
            <a:ext cx="3276600" cy="2138363"/>
            <a:chOff x="441" y="2304"/>
            <a:chExt cx="2064" cy="1347"/>
          </a:xfrm>
        </p:grpSpPr>
        <p:grpSp>
          <p:nvGrpSpPr>
            <p:cNvPr id="39968" name="Group 3"/>
            <p:cNvGrpSpPr>
              <a:grpSpLocks/>
            </p:cNvGrpSpPr>
            <p:nvPr/>
          </p:nvGrpSpPr>
          <p:grpSpPr bwMode="auto">
            <a:xfrm>
              <a:off x="441" y="2304"/>
              <a:ext cx="2064" cy="1347"/>
              <a:chOff x="2880" y="1296"/>
              <a:chExt cx="2064" cy="1347"/>
            </a:xfrm>
          </p:grpSpPr>
          <p:grpSp>
            <p:nvGrpSpPr>
              <p:cNvPr id="39973" name="Group 4"/>
              <p:cNvGrpSpPr>
                <a:grpSpLocks/>
              </p:cNvGrpSpPr>
              <p:nvPr/>
            </p:nvGrpSpPr>
            <p:grpSpPr bwMode="auto">
              <a:xfrm>
                <a:off x="2880" y="1296"/>
                <a:ext cx="2064" cy="1056"/>
                <a:chOff x="1440" y="2496"/>
                <a:chExt cx="3072" cy="1008"/>
              </a:xfrm>
            </p:grpSpPr>
            <p:pic>
              <p:nvPicPr>
                <p:cNvPr id="3997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0" y="2496"/>
                  <a:ext cx="3072" cy="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77" name="Line 6"/>
                <p:cNvSpPr>
                  <a:spLocks noChangeShapeType="1"/>
                </p:cNvSpPr>
                <p:nvPr/>
              </p:nvSpPr>
              <p:spPr bwMode="auto">
                <a:xfrm>
                  <a:off x="1440" y="3504"/>
                  <a:ext cx="307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39974" name="Line 7"/>
              <p:cNvSpPr>
                <a:spLocks noChangeShapeType="1"/>
              </p:cNvSpPr>
              <p:nvPr/>
            </p:nvSpPr>
            <p:spPr bwMode="auto">
              <a:xfrm flipV="1">
                <a:off x="3909" y="1344"/>
                <a:ext cx="0" cy="1056"/>
              </a:xfrm>
              <a:prstGeom prst="line">
                <a:avLst/>
              </a:prstGeom>
              <a:noFill/>
              <a:ln w="9525">
                <a:solidFill>
                  <a:srgbClr val="85309D"/>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75" name="Text Box 8"/>
              <p:cNvSpPr txBox="1">
                <a:spLocks noChangeArrowheads="1"/>
              </p:cNvSpPr>
              <p:nvPr/>
            </p:nvSpPr>
            <p:spPr bwMode="auto">
              <a:xfrm>
                <a:off x="3805" y="2352"/>
                <a:ext cx="22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sym typeface="Symbol" pitchFamily="18" charset="2"/>
                  </a:rPr>
                  <a:t>μ</a:t>
                </a:r>
              </a:p>
            </p:txBody>
          </p:sp>
        </p:grpSp>
        <p:sp>
          <p:nvSpPr>
            <p:cNvPr id="39969" name="Line 9"/>
            <p:cNvSpPr>
              <a:spLocks noChangeShapeType="1"/>
            </p:cNvSpPr>
            <p:nvPr/>
          </p:nvSpPr>
          <p:spPr bwMode="auto">
            <a:xfrm>
              <a:off x="1113" y="2880"/>
              <a:ext cx="0"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70" name="Line 10"/>
            <p:cNvSpPr>
              <a:spLocks noChangeShapeType="1"/>
            </p:cNvSpPr>
            <p:nvPr/>
          </p:nvSpPr>
          <p:spPr bwMode="auto">
            <a:xfrm>
              <a:off x="1824" y="2880"/>
              <a:ext cx="0"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71" name="Text Box 11"/>
            <p:cNvSpPr txBox="1">
              <a:spLocks noChangeArrowheads="1"/>
            </p:cNvSpPr>
            <p:nvPr/>
          </p:nvSpPr>
          <p:spPr bwMode="auto">
            <a:xfrm>
              <a:off x="1680" y="3321"/>
              <a:ext cx="33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sz="1800"/>
                <a:t>150</a:t>
              </a:r>
            </a:p>
          </p:txBody>
        </p:sp>
        <p:sp>
          <p:nvSpPr>
            <p:cNvPr id="39972" name="Text Box 12"/>
            <p:cNvSpPr txBox="1">
              <a:spLocks noChangeArrowheads="1"/>
            </p:cNvSpPr>
            <p:nvPr/>
          </p:nvSpPr>
          <p:spPr bwMode="auto">
            <a:xfrm>
              <a:off x="960" y="3321"/>
              <a:ext cx="2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sz="1800"/>
                <a:t>50</a:t>
              </a:r>
            </a:p>
          </p:txBody>
        </p:sp>
      </p:grpSp>
      <p:grpSp>
        <p:nvGrpSpPr>
          <p:cNvPr id="5" name="Group 13"/>
          <p:cNvGrpSpPr>
            <a:grpSpLocks/>
          </p:cNvGrpSpPr>
          <p:nvPr/>
        </p:nvGrpSpPr>
        <p:grpSpPr bwMode="auto">
          <a:xfrm>
            <a:off x="5105400" y="3657600"/>
            <a:ext cx="3276600" cy="2138363"/>
            <a:chOff x="3216" y="2304"/>
            <a:chExt cx="2064" cy="1347"/>
          </a:xfrm>
        </p:grpSpPr>
        <p:grpSp>
          <p:nvGrpSpPr>
            <p:cNvPr id="39956" name="Group 14"/>
            <p:cNvGrpSpPr>
              <a:grpSpLocks/>
            </p:cNvGrpSpPr>
            <p:nvPr/>
          </p:nvGrpSpPr>
          <p:grpSpPr bwMode="auto">
            <a:xfrm>
              <a:off x="3216" y="2304"/>
              <a:ext cx="2064" cy="1347"/>
              <a:chOff x="2880" y="1296"/>
              <a:chExt cx="2064" cy="1347"/>
            </a:xfrm>
          </p:grpSpPr>
          <p:grpSp>
            <p:nvGrpSpPr>
              <p:cNvPr id="39963" name="Group 15"/>
              <p:cNvGrpSpPr>
                <a:grpSpLocks/>
              </p:cNvGrpSpPr>
              <p:nvPr/>
            </p:nvGrpSpPr>
            <p:grpSpPr bwMode="auto">
              <a:xfrm>
                <a:off x="2880" y="1296"/>
                <a:ext cx="2064" cy="1056"/>
                <a:chOff x="1440" y="2496"/>
                <a:chExt cx="3072" cy="1008"/>
              </a:xfrm>
            </p:grpSpPr>
            <p:pic>
              <p:nvPicPr>
                <p:cNvPr id="39966"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0" y="2496"/>
                  <a:ext cx="3072" cy="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67" name="Line 17"/>
                <p:cNvSpPr>
                  <a:spLocks noChangeShapeType="1"/>
                </p:cNvSpPr>
                <p:nvPr/>
              </p:nvSpPr>
              <p:spPr bwMode="auto">
                <a:xfrm>
                  <a:off x="1440" y="3504"/>
                  <a:ext cx="307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39964" name="Line 18"/>
              <p:cNvSpPr>
                <a:spLocks noChangeShapeType="1"/>
              </p:cNvSpPr>
              <p:nvPr/>
            </p:nvSpPr>
            <p:spPr bwMode="auto">
              <a:xfrm flipV="1">
                <a:off x="3909" y="1344"/>
                <a:ext cx="0" cy="1056"/>
              </a:xfrm>
              <a:prstGeom prst="line">
                <a:avLst/>
              </a:prstGeom>
              <a:noFill/>
              <a:ln w="9525">
                <a:solidFill>
                  <a:srgbClr val="85309D"/>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65" name="Text Box 19"/>
              <p:cNvSpPr txBox="1">
                <a:spLocks noChangeArrowheads="1"/>
              </p:cNvSpPr>
              <p:nvPr/>
            </p:nvSpPr>
            <p:spPr bwMode="auto">
              <a:xfrm>
                <a:off x="3805" y="2352"/>
                <a:ext cx="22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sym typeface="Symbol" pitchFamily="18" charset="2"/>
                  </a:rPr>
                  <a:t>μ</a:t>
                </a:r>
              </a:p>
            </p:txBody>
          </p:sp>
        </p:grpSp>
        <p:graphicFrame>
          <p:nvGraphicFramePr>
            <p:cNvPr id="39957" name="Object 5"/>
            <p:cNvGraphicFramePr>
              <a:graphicFrameLocks noChangeAspect="1"/>
            </p:cNvGraphicFramePr>
            <p:nvPr/>
          </p:nvGraphicFramePr>
          <p:xfrm>
            <a:off x="4752" y="2546"/>
            <a:ext cx="370" cy="142"/>
          </p:xfrm>
          <a:graphic>
            <a:graphicData uri="http://schemas.openxmlformats.org/presentationml/2006/ole">
              <mc:AlternateContent xmlns:mc="http://schemas.openxmlformats.org/markup-compatibility/2006">
                <mc:Choice xmlns:v="urn:schemas-microsoft-com:vml" Requires="v">
                  <p:oleObj spid="_x0000_s40034" name="Equation" r:id="rId5" imgW="330200" imgH="127000" progId="Equation.3">
                    <p:embed/>
                  </p:oleObj>
                </mc:Choice>
                <mc:Fallback>
                  <p:oleObj name="Equation" r:id="rId5" imgW="330200" imgH="12700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52" y="2546"/>
                          <a:ext cx="370"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39958" name="Line 21"/>
            <p:cNvSpPr>
              <a:spLocks noChangeShapeType="1"/>
            </p:cNvSpPr>
            <p:nvPr/>
          </p:nvSpPr>
          <p:spPr bwMode="auto">
            <a:xfrm>
              <a:off x="3888" y="2880"/>
              <a:ext cx="0"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59" name="Line 22"/>
            <p:cNvSpPr>
              <a:spLocks noChangeShapeType="1"/>
            </p:cNvSpPr>
            <p:nvPr/>
          </p:nvSpPr>
          <p:spPr bwMode="auto">
            <a:xfrm>
              <a:off x="4599" y="2880"/>
              <a:ext cx="0"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39960" name="Object 6"/>
            <p:cNvGraphicFramePr>
              <a:graphicFrameLocks noChangeAspect="1"/>
            </p:cNvGraphicFramePr>
            <p:nvPr/>
          </p:nvGraphicFramePr>
          <p:xfrm>
            <a:off x="4752" y="2354"/>
            <a:ext cx="384" cy="185"/>
          </p:xfrm>
          <a:graphic>
            <a:graphicData uri="http://schemas.openxmlformats.org/presentationml/2006/ole">
              <mc:AlternateContent xmlns:mc="http://schemas.openxmlformats.org/markup-compatibility/2006">
                <mc:Choice xmlns:v="urn:schemas-microsoft-com:vml" Requires="v">
                  <p:oleObj spid="_x0000_s40035" name="Equation" r:id="rId7" imgW="342900" imgH="165100" progId="Equation.3">
                    <p:embed/>
                  </p:oleObj>
                </mc:Choice>
                <mc:Fallback>
                  <p:oleObj name="Equation" r:id="rId7" imgW="342900" imgH="165100"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52" y="2354"/>
                          <a:ext cx="384" cy="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39961" name="Text Box 24"/>
            <p:cNvSpPr txBox="1">
              <a:spLocks noChangeArrowheads="1"/>
            </p:cNvSpPr>
            <p:nvPr/>
          </p:nvSpPr>
          <p:spPr bwMode="auto">
            <a:xfrm>
              <a:off x="4464" y="3321"/>
              <a:ext cx="26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sz="1800"/>
                <a:t>+1</a:t>
              </a:r>
            </a:p>
          </p:txBody>
        </p:sp>
        <p:sp>
          <p:nvSpPr>
            <p:cNvPr id="39962" name="Text Box 25"/>
            <p:cNvSpPr txBox="1">
              <a:spLocks noChangeArrowheads="1"/>
            </p:cNvSpPr>
            <p:nvPr/>
          </p:nvSpPr>
          <p:spPr bwMode="auto">
            <a:xfrm>
              <a:off x="3784" y="3321"/>
              <a:ext cx="2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sz="1800"/>
                <a:t>-1</a:t>
              </a:r>
            </a:p>
          </p:txBody>
        </p:sp>
      </p:grpSp>
      <p:sp>
        <p:nvSpPr>
          <p:cNvPr id="94217" name="Rectangle 26"/>
          <p:cNvSpPr>
            <a:spLocks noGrp="1" noChangeArrowheads="1"/>
          </p:cNvSpPr>
          <p:nvPr>
            <p:ph type="title"/>
          </p:nvPr>
        </p:nvSpPr>
        <p:spPr/>
        <p:txBody>
          <a:bodyPr>
            <a:normAutofit/>
          </a:bodyPr>
          <a:lstStyle/>
          <a:p>
            <a:pPr eaLnBrk="1" hangingPunct="1"/>
            <a:r>
              <a:rPr lang="en-US" dirty="0" smtClean="0">
                <a:effectLst>
                  <a:outerShdw blurRad="38100" dist="38100" dir="2700000" algn="tl">
                    <a:srgbClr val="C0C0C0"/>
                  </a:outerShdw>
                </a:effectLst>
                <a:latin typeface="Gill Sans MT" pitchFamily="34" charset="0"/>
              </a:rPr>
              <a:t>From z to raw score</a:t>
            </a:r>
          </a:p>
        </p:txBody>
      </p:sp>
      <p:sp>
        <p:nvSpPr>
          <p:cNvPr id="204827" name="Rectangle 27"/>
          <p:cNvSpPr>
            <a:spLocks noGrp="1" noChangeArrowheads="1"/>
          </p:cNvSpPr>
          <p:nvPr>
            <p:ph idx="1"/>
          </p:nvPr>
        </p:nvSpPr>
        <p:spPr>
          <a:xfrm>
            <a:off x="685800" y="1371600"/>
            <a:ext cx="7772400" cy="2889250"/>
          </a:xfrm>
        </p:spPr>
        <p:txBody>
          <a:bodyPr/>
          <a:lstStyle/>
          <a:p>
            <a:pPr eaLnBrk="1" hangingPunct="1"/>
            <a:r>
              <a:rPr lang="en-US" sz="2400" dirty="0" smtClean="0">
                <a:latin typeface="Gill Sans MT" pitchFamily="34" charset="0"/>
              </a:rPr>
              <a:t>We can also transform a z-score back into a raw score if we know the mean and standard deviation information of the original distribution.  </a:t>
            </a:r>
          </a:p>
          <a:p>
            <a:pPr algn="ctr" eaLnBrk="1" hangingPunct="1">
              <a:buFontTx/>
              <a:buNone/>
            </a:pPr>
            <a:r>
              <a:rPr lang="en-US" sz="2400" dirty="0" smtClean="0">
                <a:latin typeface="Gill Sans MT" pitchFamily="34" charset="0"/>
              </a:rPr>
              <a:t>Z = </a:t>
            </a:r>
            <a:r>
              <a:rPr lang="en-US" sz="2400" u="sng" dirty="0" smtClean="0">
                <a:latin typeface="Gill Sans MT" pitchFamily="34" charset="0"/>
              </a:rPr>
              <a:t>(X - </a:t>
            </a:r>
            <a:r>
              <a:rPr lang="en-US" sz="2400" u="sng" dirty="0" smtClean="0">
                <a:latin typeface="Times" pitchFamily="1" charset="0"/>
                <a:sym typeface="Symbol" pitchFamily="18" charset="2"/>
              </a:rPr>
              <a:t>μ</a:t>
            </a:r>
            <a:r>
              <a:rPr lang="en-US" sz="2400" u="sng" dirty="0" smtClean="0">
                <a:latin typeface="Gill Sans MT" pitchFamily="34" charset="0"/>
              </a:rPr>
              <a:t>)</a:t>
            </a:r>
            <a:r>
              <a:rPr lang="en-US" sz="2400" dirty="0" smtClean="0">
                <a:latin typeface="Gill Sans MT" pitchFamily="34" charset="0"/>
              </a:rPr>
              <a:t>  </a:t>
            </a:r>
            <a:r>
              <a:rPr lang="en-US" sz="2400" dirty="0" smtClean="0">
                <a:latin typeface="Gill Sans MT" pitchFamily="34" charset="0"/>
                <a:sym typeface="Wingdings" pitchFamily="2" charset="2"/>
              </a:rPr>
              <a:t></a:t>
            </a:r>
            <a:r>
              <a:rPr lang="en-US" sz="2400" dirty="0" smtClean="0">
                <a:latin typeface="Gill Sans MT" pitchFamily="34" charset="0"/>
              </a:rPr>
              <a:t> (Z)(</a:t>
            </a:r>
            <a:r>
              <a:rPr lang="en-US" sz="2400" dirty="0" err="1" smtClean="0">
                <a:latin typeface="Times" pitchFamily="1" charset="0"/>
                <a:sym typeface="Symbol" pitchFamily="18" charset="2"/>
              </a:rPr>
              <a:t>σ</a:t>
            </a:r>
            <a:r>
              <a:rPr lang="en-US" sz="2400" dirty="0" smtClean="0">
                <a:latin typeface="Gill Sans MT" pitchFamily="34" charset="0"/>
              </a:rPr>
              <a:t>) = (X - </a:t>
            </a:r>
            <a:r>
              <a:rPr lang="en-US" sz="2400" dirty="0" smtClean="0">
                <a:latin typeface="Times" pitchFamily="1" charset="0"/>
                <a:sym typeface="Symbol" pitchFamily="18" charset="2"/>
              </a:rPr>
              <a:t>μ</a:t>
            </a:r>
            <a:r>
              <a:rPr lang="en-US" sz="2400" dirty="0" smtClean="0">
                <a:latin typeface="Gill Sans MT" pitchFamily="34" charset="0"/>
              </a:rPr>
              <a:t>) </a:t>
            </a:r>
            <a:r>
              <a:rPr lang="en-US" sz="2400" dirty="0" smtClean="0">
                <a:latin typeface="Gill Sans MT" pitchFamily="34" charset="0"/>
                <a:sym typeface="Wingdings" pitchFamily="2" charset="2"/>
              </a:rPr>
              <a:t></a:t>
            </a:r>
            <a:r>
              <a:rPr lang="en-US" sz="2400" dirty="0" smtClean="0">
                <a:latin typeface="Gill Sans MT" pitchFamily="34" charset="0"/>
              </a:rPr>
              <a:t> X = (Z)(</a:t>
            </a:r>
            <a:r>
              <a:rPr lang="en-US" sz="2400" dirty="0" err="1" smtClean="0">
                <a:latin typeface="Times" pitchFamily="1" charset="0"/>
                <a:sym typeface="Symbol" pitchFamily="18" charset="2"/>
              </a:rPr>
              <a:t>σ</a:t>
            </a:r>
            <a:r>
              <a:rPr lang="en-US" sz="2400" dirty="0" smtClean="0">
                <a:latin typeface="Gill Sans MT" pitchFamily="34" charset="0"/>
              </a:rPr>
              <a:t>) + </a:t>
            </a:r>
            <a:r>
              <a:rPr lang="en-US" sz="2400" dirty="0" smtClean="0">
                <a:latin typeface="Lucida Grande" pitchFamily="1" charset="0"/>
                <a:sym typeface="Symbol" pitchFamily="18" charset="2"/>
              </a:rPr>
              <a:t>μ</a:t>
            </a:r>
            <a:endParaRPr lang="en-US" sz="2400" u="sng" dirty="0" smtClean="0">
              <a:latin typeface="Gill Sans MT" pitchFamily="34" charset="0"/>
            </a:endParaRPr>
          </a:p>
          <a:p>
            <a:pPr eaLnBrk="1" hangingPunct="1">
              <a:buFontTx/>
              <a:buNone/>
            </a:pPr>
            <a:r>
              <a:rPr lang="en-US" sz="2400" dirty="0" smtClean="0">
                <a:latin typeface="Gill Sans MT" pitchFamily="34" charset="0"/>
                <a:sym typeface="Symbol" pitchFamily="18" charset="2"/>
              </a:rPr>
              <a:t>                   </a:t>
            </a:r>
            <a:r>
              <a:rPr lang="en-US" sz="2400" dirty="0" err="1" smtClean="0">
                <a:latin typeface="Lucida Grande" pitchFamily="1" charset="0"/>
                <a:sym typeface="Symbol" pitchFamily="18" charset="2"/>
              </a:rPr>
              <a:t>σ</a:t>
            </a:r>
            <a:endParaRPr lang="en-US" sz="2400" dirty="0" smtClean="0">
              <a:latin typeface="Gill Sans MT" pitchFamily="34" charset="0"/>
            </a:endParaRPr>
          </a:p>
        </p:txBody>
      </p:sp>
      <p:grpSp>
        <p:nvGrpSpPr>
          <p:cNvPr id="8" name="Group 28"/>
          <p:cNvGrpSpPr>
            <a:grpSpLocks/>
          </p:cNvGrpSpPr>
          <p:nvPr/>
        </p:nvGrpSpPr>
        <p:grpSpPr bwMode="auto">
          <a:xfrm>
            <a:off x="3505200" y="3962400"/>
            <a:ext cx="1752600" cy="990600"/>
            <a:chOff x="2208" y="2496"/>
            <a:chExt cx="1104" cy="624"/>
          </a:xfrm>
        </p:grpSpPr>
        <p:grpSp>
          <p:nvGrpSpPr>
            <p:cNvPr id="39952" name="Group 29"/>
            <p:cNvGrpSpPr>
              <a:grpSpLocks/>
            </p:cNvGrpSpPr>
            <p:nvPr/>
          </p:nvGrpSpPr>
          <p:grpSpPr bwMode="auto">
            <a:xfrm>
              <a:off x="2208" y="2688"/>
              <a:ext cx="1104" cy="432"/>
              <a:chOff x="2208" y="2880"/>
              <a:chExt cx="1104" cy="432"/>
            </a:xfrm>
          </p:grpSpPr>
          <p:sp>
            <p:nvSpPr>
              <p:cNvPr id="39954" name="AutoShape 30"/>
              <p:cNvSpPr>
                <a:spLocks noChangeArrowheads="1"/>
              </p:cNvSpPr>
              <p:nvPr/>
            </p:nvSpPr>
            <p:spPr bwMode="auto">
              <a:xfrm flipH="1">
                <a:off x="2208" y="2880"/>
                <a:ext cx="1104" cy="432"/>
              </a:xfrm>
              <a:prstGeom prst="rightArrow">
                <a:avLst>
                  <a:gd name="adj1" fmla="val 50000"/>
                  <a:gd name="adj2" fmla="val 63889"/>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9955" name="Text Box 31"/>
              <p:cNvSpPr txBox="1">
                <a:spLocks noChangeArrowheads="1"/>
              </p:cNvSpPr>
              <p:nvPr/>
            </p:nvSpPr>
            <p:spPr bwMode="auto">
              <a:xfrm>
                <a:off x="2256" y="2976"/>
                <a:ext cx="105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sz="2000">
                    <a:solidFill>
                      <a:srgbClr val="333399"/>
                    </a:solidFill>
                  </a:rPr>
                  <a:t>transformation</a:t>
                </a:r>
              </a:p>
            </p:txBody>
          </p:sp>
        </p:grpSp>
        <p:graphicFrame>
          <p:nvGraphicFramePr>
            <p:cNvPr id="39953" name="Object 4"/>
            <p:cNvGraphicFramePr>
              <a:graphicFrameLocks noChangeAspect="1"/>
            </p:cNvGraphicFramePr>
            <p:nvPr/>
          </p:nvGraphicFramePr>
          <p:xfrm>
            <a:off x="2400" y="2496"/>
            <a:ext cx="855" cy="195"/>
          </p:xfrm>
          <a:graphic>
            <a:graphicData uri="http://schemas.openxmlformats.org/presentationml/2006/ole">
              <mc:AlternateContent xmlns:mc="http://schemas.openxmlformats.org/markup-compatibility/2006">
                <mc:Choice xmlns:v="urn:schemas-microsoft-com:vml" Requires="v">
                  <p:oleObj spid="_x0000_s40036" name="Equation" r:id="rId9" imgW="723900" imgH="165100" progId="Equation.3">
                    <p:embed/>
                  </p:oleObj>
                </mc:Choice>
                <mc:Fallback>
                  <p:oleObj name="Equation" r:id="rId9" imgW="723900" imgH="165100" progId="Equation.3">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00" y="2496"/>
                          <a:ext cx="855" cy="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pSp>
      <p:grpSp>
        <p:nvGrpSpPr>
          <p:cNvPr id="10" name="Group 33"/>
          <p:cNvGrpSpPr>
            <a:grpSpLocks/>
          </p:cNvGrpSpPr>
          <p:nvPr/>
        </p:nvGrpSpPr>
        <p:grpSpPr bwMode="auto">
          <a:xfrm>
            <a:off x="512763" y="3733800"/>
            <a:ext cx="858837" cy="533400"/>
            <a:chOff x="323" y="2352"/>
            <a:chExt cx="541" cy="336"/>
          </a:xfrm>
        </p:grpSpPr>
        <p:graphicFrame>
          <p:nvGraphicFramePr>
            <p:cNvPr id="39950" name="Object 2"/>
            <p:cNvGraphicFramePr>
              <a:graphicFrameLocks noChangeAspect="1"/>
            </p:cNvGraphicFramePr>
            <p:nvPr/>
          </p:nvGraphicFramePr>
          <p:xfrm>
            <a:off x="332" y="2546"/>
            <a:ext cx="484" cy="142"/>
          </p:xfrm>
          <a:graphic>
            <a:graphicData uri="http://schemas.openxmlformats.org/presentationml/2006/ole">
              <mc:AlternateContent xmlns:mc="http://schemas.openxmlformats.org/markup-compatibility/2006">
                <mc:Choice xmlns:v="urn:schemas-microsoft-com:vml" Requires="v">
                  <p:oleObj spid="_x0000_s40037" name="Equation" r:id="rId11" imgW="431800" imgH="127000" progId="Equation.3">
                    <p:embed/>
                  </p:oleObj>
                </mc:Choice>
                <mc:Fallback>
                  <p:oleObj name="Equation" r:id="rId11" imgW="431800" imgH="127000" progId="Equation.3">
                    <p:embed/>
                    <p:pic>
                      <p:nvPicPr>
                        <p:cNvPr id="0" name="Object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2" y="2546"/>
                          <a:ext cx="484"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39951" name="Object 3"/>
            <p:cNvGraphicFramePr>
              <a:graphicFrameLocks noChangeAspect="1"/>
            </p:cNvGraphicFramePr>
            <p:nvPr/>
          </p:nvGraphicFramePr>
          <p:xfrm>
            <a:off x="323" y="2352"/>
            <a:ext cx="541" cy="185"/>
          </p:xfrm>
          <a:graphic>
            <a:graphicData uri="http://schemas.openxmlformats.org/presentationml/2006/ole">
              <mc:AlternateContent xmlns:mc="http://schemas.openxmlformats.org/markup-compatibility/2006">
                <mc:Choice xmlns:v="urn:schemas-microsoft-com:vml" Requires="v">
                  <p:oleObj spid="_x0000_s40038" name="Equation" r:id="rId13" imgW="482600" imgH="165100" progId="Equation.DSMT4">
                    <p:embed/>
                  </p:oleObj>
                </mc:Choice>
                <mc:Fallback>
                  <p:oleObj name="Equation" r:id="rId13" imgW="482600" imgH="165100" progId="Equation.DSMT4">
                    <p:embed/>
                    <p:pic>
                      <p:nvPicPr>
                        <p:cNvPr id="0" name="Object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3" y="2352"/>
                          <a:ext cx="541" cy="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pSp>
      <p:sp>
        <p:nvSpPr>
          <p:cNvPr id="204836" name="Oval 36"/>
          <p:cNvSpPr>
            <a:spLocks noChangeArrowheads="1"/>
          </p:cNvSpPr>
          <p:nvPr/>
        </p:nvSpPr>
        <p:spPr bwMode="auto">
          <a:xfrm>
            <a:off x="1981200" y="4648200"/>
            <a:ext cx="76200" cy="76200"/>
          </a:xfrm>
          <a:prstGeom prst="ellipse">
            <a:avLst/>
          </a:prstGeom>
          <a:solidFill>
            <a:srgbClr val="FF9908"/>
          </a:solidFill>
          <a:ln w="9525">
            <a:solidFill>
              <a:schemeClr val="tx1"/>
            </a:solidFill>
            <a:round/>
            <a:headEnd/>
            <a:tailEnd/>
          </a:ln>
        </p:spPr>
        <p:txBody>
          <a:bodyPr wrap="none" anchor="ctr"/>
          <a:lstStyle/>
          <a:p>
            <a:endParaRPr lang="en-US"/>
          </a:p>
        </p:txBody>
      </p:sp>
      <p:grpSp>
        <p:nvGrpSpPr>
          <p:cNvPr id="11" name="Group 37"/>
          <p:cNvGrpSpPr>
            <a:grpSpLocks/>
          </p:cNvGrpSpPr>
          <p:nvPr/>
        </p:nvGrpSpPr>
        <p:grpSpPr bwMode="auto">
          <a:xfrm>
            <a:off x="6213475" y="4648200"/>
            <a:ext cx="1328738" cy="1585913"/>
            <a:chOff x="3914" y="2928"/>
            <a:chExt cx="837" cy="999"/>
          </a:xfrm>
        </p:grpSpPr>
        <p:sp>
          <p:nvSpPr>
            <p:cNvPr id="39948" name="Oval 38"/>
            <p:cNvSpPr>
              <a:spLocks noChangeArrowheads="1"/>
            </p:cNvSpPr>
            <p:nvPr/>
          </p:nvSpPr>
          <p:spPr bwMode="auto">
            <a:xfrm>
              <a:off x="4032" y="2928"/>
              <a:ext cx="48" cy="48"/>
            </a:xfrm>
            <a:prstGeom prst="ellipse">
              <a:avLst/>
            </a:prstGeom>
            <a:solidFill>
              <a:srgbClr val="FF9908"/>
            </a:solidFill>
            <a:ln w="9525">
              <a:solidFill>
                <a:schemeClr val="tx1"/>
              </a:solidFill>
              <a:round/>
              <a:headEnd/>
              <a:tailEnd/>
            </a:ln>
          </p:spPr>
          <p:txBody>
            <a:bodyPr wrap="none" anchor="ctr"/>
            <a:lstStyle/>
            <a:p>
              <a:endParaRPr lang="en-US"/>
            </a:p>
          </p:txBody>
        </p:sp>
        <p:sp>
          <p:nvSpPr>
            <p:cNvPr id="39949" name="Text Box 39"/>
            <p:cNvSpPr txBox="1">
              <a:spLocks noChangeArrowheads="1"/>
            </p:cNvSpPr>
            <p:nvPr/>
          </p:nvSpPr>
          <p:spPr bwMode="auto">
            <a:xfrm>
              <a:off x="3914" y="3639"/>
              <a:ext cx="83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solidFill>
                    <a:srgbClr val="FF9908"/>
                  </a:solidFill>
                </a:rPr>
                <a:t>Z = -0.60</a:t>
              </a:r>
            </a:p>
          </p:txBody>
        </p:sp>
      </p:grpSp>
      <p:sp>
        <p:nvSpPr>
          <p:cNvPr id="204840" name="Text Box 40"/>
          <p:cNvSpPr txBox="1">
            <a:spLocks noChangeArrowheads="1"/>
          </p:cNvSpPr>
          <p:nvPr/>
        </p:nvSpPr>
        <p:spPr bwMode="auto">
          <a:xfrm>
            <a:off x="3048000" y="5775325"/>
            <a:ext cx="29321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solidFill>
                  <a:srgbClr val="FF9908"/>
                </a:solidFill>
              </a:rPr>
              <a:t>X = (-0.60)( </a:t>
            </a:r>
            <a:r>
              <a:rPr lang="en-US">
                <a:solidFill>
                  <a:srgbClr val="FF9908"/>
                </a:solidFill>
                <a:sym typeface="Symbol" pitchFamily="18" charset="2"/>
              </a:rPr>
              <a:t>50</a:t>
            </a:r>
            <a:r>
              <a:rPr lang="en-US">
                <a:solidFill>
                  <a:srgbClr val="FF9908"/>
                </a:solidFill>
              </a:rPr>
              <a:t>) + </a:t>
            </a:r>
            <a:r>
              <a:rPr lang="en-US">
                <a:solidFill>
                  <a:srgbClr val="FF9908"/>
                </a:solidFill>
                <a:sym typeface="Symbol" pitchFamily="18" charset="2"/>
              </a:rPr>
              <a:t>100</a:t>
            </a:r>
          </a:p>
        </p:txBody>
      </p:sp>
      <p:sp>
        <p:nvSpPr>
          <p:cNvPr id="204841" name="Text Box 41"/>
          <p:cNvSpPr txBox="1">
            <a:spLocks noChangeArrowheads="1"/>
          </p:cNvSpPr>
          <p:nvPr/>
        </p:nvSpPr>
        <p:spPr bwMode="auto">
          <a:xfrm>
            <a:off x="1557338" y="5776913"/>
            <a:ext cx="10334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solidFill>
                  <a:srgbClr val="FF9908"/>
                </a:solidFill>
              </a:rPr>
              <a:t>X = 70</a:t>
            </a:r>
            <a:endParaRPr lang="en-US">
              <a:solidFill>
                <a:srgbClr val="FF9908"/>
              </a:solidFill>
              <a:sym typeface="Symbol" pitchFamily="18" charset="2"/>
            </a:endParaRPr>
          </a:p>
        </p:txBody>
      </p:sp>
      <p:sp>
        <p:nvSpPr>
          <p:cNvPr id="204842" name="AutoShape 42"/>
          <p:cNvSpPr>
            <a:spLocks noChangeArrowheads="1"/>
          </p:cNvSpPr>
          <p:nvPr/>
        </p:nvSpPr>
        <p:spPr bwMode="auto">
          <a:xfrm>
            <a:off x="1857375" y="4800600"/>
            <a:ext cx="304800" cy="1066800"/>
          </a:xfrm>
          <a:prstGeom prst="upArrow">
            <a:avLst>
              <a:gd name="adj1" fmla="val 50000"/>
              <a:gd name="adj2" fmla="val 87500"/>
            </a:avLst>
          </a:prstGeom>
          <a:solidFill>
            <a:srgbClr val="FF9908">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482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2"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right)">
                                      <p:cBhvr>
                                        <p:cTn id="19" dur="500"/>
                                        <p:tgtEl>
                                          <p:spTgt spid="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499"/>
                                          </p:stCondLst>
                                        </p:cTn>
                                        <p:tgtEl>
                                          <p:spTgt spid="10"/>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499"/>
                                          </p:stCondLst>
                                        </p:cTn>
                                        <p:tgtEl>
                                          <p:spTgt spid="2"/>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204840"/>
                                        </p:tgtEl>
                                        <p:attrNameLst>
                                          <p:attrName>style.visibility</p:attrName>
                                        </p:attrNameLst>
                                      </p:cBhvr>
                                      <p:to>
                                        <p:strVal val="visible"/>
                                      </p:to>
                                    </p:set>
                                    <p:animEffect transition="in" filter="wipe(right)">
                                      <p:cBhvr>
                                        <p:cTn id="32" dur="500"/>
                                        <p:tgtEl>
                                          <p:spTgt spid="20484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204841"/>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04842"/>
                                        </p:tgtEl>
                                        <p:attrNameLst>
                                          <p:attrName>style.visibility</p:attrName>
                                        </p:attrNameLst>
                                      </p:cBhvr>
                                      <p:to>
                                        <p:strVal val="visible"/>
                                      </p:to>
                                    </p:set>
                                    <p:animEffect transition="in" filter="wipe(down)">
                                      <p:cBhvr>
                                        <p:cTn id="41" dur="500"/>
                                        <p:tgtEl>
                                          <p:spTgt spid="204842"/>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grpId="0" nodeType="clickEffect">
                                  <p:stCondLst>
                                    <p:cond delay="0"/>
                                  </p:stCondLst>
                                  <p:childTnLst>
                                    <p:set>
                                      <p:cBhvr>
                                        <p:cTn id="45" dur="1" fill="hold">
                                          <p:stCondLst>
                                            <p:cond delay="499"/>
                                          </p:stCondLst>
                                        </p:cTn>
                                        <p:tgtEl>
                                          <p:spTgt spid="2048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7" grpId="0" autoUpdateAnimBg="0"/>
      <p:bldP spid="204836" grpId="0" animBg="1"/>
      <p:bldP spid="204840" grpId="0" autoUpdateAnimBg="0"/>
      <p:bldP spid="204841" grpId="0" autoUpdateAnimBg="0"/>
      <p:bldP spid="20484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normAutofit/>
          </a:bodyPr>
          <a:lstStyle/>
          <a:p>
            <a:pPr eaLnBrk="1" hangingPunct="1"/>
            <a:r>
              <a:rPr lang="en-US" smtClean="0">
                <a:effectLst>
                  <a:outerShdw blurRad="38100" dist="38100" dir="2700000" algn="tl">
                    <a:srgbClr val="C0C0C0"/>
                  </a:outerShdw>
                </a:effectLst>
                <a:latin typeface="Gill Sans MT" pitchFamily="34" charset="0"/>
              </a:rPr>
              <a:t>Let</a:t>
            </a:r>
            <a:r>
              <a:rPr lang="ja-JP" altLang="en-US" smtClean="0">
                <a:effectLst>
                  <a:outerShdw blurRad="38100" dist="38100" dir="2700000" algn="tl">
                    <a:srgbClr val="C0C0C0"/>
                  </a:outerShdw>
                </a:effectLst>
                <a:latin typeface="Gill Sans MT" pitchFamily="34" charset="0"/>
              </a:rPr>
              <a:t>’</a:t>
            </a:r>
            <a:r>
              <a:rPr lang="en-US" altLang="ja-JP" smtClean="0">
                <a:effectLst>
                  <a:outerShdw blurRad="38100" dist="38100" dir="2700000" algn="tl">
                    <a:srgbClr val="C0C0C0"/>
                  </a:outerShdw>
                </a:effectLst>
                <a:latin typeface="Gill Sans MT" pitchFamily="34" charset="0"/>
              </a:rPr>
              <a:t>s try it with our data</a:t>
            </a:r>
            <a:endParaRPr lang="en-US" smtClean="0">
              <a:effectLst>
                <a:outerShdw blurRad="38100" dist="38100" dir="2700000" algn="tl">
                  <a:srgbClr val="C0C0C0"/>
                </a:outerShdw>
              </a:effectLst>
              <a:latin typeface="Gill Sans MT" pitchFamily="34" charset="0"/>
            </a:endParaRPr>
          </a:p>
        </p:txBody>
      </p:sp>
      <p:sp>
        <p:nvSpPr>
          <p:cNvPr id="17411" name="Rectangle 3"/>
          <p:cNvSpPr>
            <a:spLocks noGrp="1" noChangeArrowheads="1"/>
          </p:cNvSpPr>
          <p:nvPr>
            <p:ph idx="1"/>
          </p:nvPr>
        </p:nvSpPr>
        <p:spPr>
          <a:xfrm>
            <a:off x="685800" y="1849438"/>
            <a:ext cx="8229600" cy="4114800"/>
          </a:xfrm>
        </p:spPr>
        <p:txBody>
          <a:bodyPr>
            <a:normAutofit/>
          </a:bodyPr>
          <a:lstStyle/>
          <a:p>
            <a:pPr eaLnBrk="1" hangingPunct="1">
              <a:lnSpc>
                <a:spcPct val="90000"/>
              </a:lnSpc>
              <a:buFontTx/>
              <a:buNone/>
            </a:pPr>
            <a:r>
              <a:rPr lang="en-US" dirty="0" smtClean="0">
                <a:latin typeface="Gill Sans MT" pitchFamily="34" charset="0"/>
              </a:rPr>
              <a:t>To transform data on mothers’</a:t>
            </a:r>
            <a:r>
              <a:rPr lang="en-US" altLang="ja-JP" dirty="0" smtClean="0">
                <a:latin typeface="Gill Sans MT" pitchFamily="34" charset="0"/>
              </a:rPr>
              <a:t> height into standard scores, use the formula bar in excel to subtract the mean and divide by the standard deviation.</a:t>
            </a:r>
          </a:p>
          <a:p>
            <a:pPr eaLnBrk="1" hangingPunct="1">
              <a:lnSpc>
                <a:spcPct val="90000"/>
              </a:lnSpc>
              <a:buFontTx/>
              <a:buNone/>
            </a:pPr>
            <a:r>
              <a:rPr lang="en-US" dirty="0" smtClean="0">
                <a:latin typeface="Gill Sans MT" pitchFamily="34" charset="0"/>
              </a:rPr>
              <a:t>Can also choose standardize (</a:t>
            </a:r>
            <a:r>
              <a:rPr lang="en-US" dirty="0" err="1" smtClean="0">
                <a:latin typeface="Gill Sans MT" pitchFamily="34" charset="0"/>
              </a:rPr>
              <a:t>x,mean,sd</a:t>
            </a:r>
            <a:r>
              <a:rPr lang="en-US" dirty="0" smtClean="0">
                <a:latin typeface="Gill Sans MT" pitchFamily="34" charset="0"/>
              </a:rPr>
              <a:t>)</a:t>
            </a:r>
          </a:p>
          <a:p>
            <a:pPr eaLnBrk="1" hangingPunct="1">
              <a:lnSpc>
                <a:spcPct val="90000"/>
              </a:lnSpc>
              <a:buFontTx/>
              <a:buNone/>
            </a:pPr>
            <a:r>
              <a:rPr lang="en-US" dirty="0" smtClean="0">
                <a:latin typeface="Gill Sans MT" pitchFamily="34" charset="0"/>
              </a:rPr>
              <a:t>Show with fathers</a:t>
            </a:r>
            <a:r>
              <a:rPr lang="ja-JP" altLang="en-US" dirty="0" smtClean="0">
                <a:latin typeface="Gill Sans MT" pitchFamily="34" charset="0"/>
              </a:rPr>
              <a:t>’</a:t>
            </a:r>
            <a:r>
              <a:rPr lang="en-US" altLang="ja-JP" dirty="0" smtClean="0">
                <a:latin typeface="Gill Sans MT" pitchFamily="34" charset="0"/>
              </a:rPr>
              <a:t> height</a:t>
            </a:r>
          </a:p>
          <a:p>
            <a:pPr eaLnBrk="1" hangingPunct="1">
              <a:lnSpc>
                <a:spcPct val="90000"/>
              </a:lnSpc>
              <a:buFontTx/>
              <a:buNone/>
            </a:pPr>
            <a:r>
              <a:rPr lang="en-US" dirty="0" smtClean="0">
                <a:latin typeface="Gill Sans MT" pitchFamily="34" charset="0"/>
              </a:rPr>
              <a:t>Observe how height and shoe size can be more easily compared with standard (z) scores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normAutofit/>
          </a:bodyPr>
          <a:lstStyle/>
          <a:p>
            <a:pPr eaLnBrk="1" hangingPunct="1"/>
            <a:r>
              <a:rPr lang="en-US" smtClean="0">
                <a:effectLst>
                  <a:outerShdw blurRad="38100" dist="38100" dir="2700000" algn="tl">
                    <a:srgbClr val="C0C0C0"/>
                  </a:outerShdw>
                </a:effectLst>
                <a:latin typeface="Gill Sans MT" pitchFamily="34" charset="0"/>
              </a:rPr>
              <a:t>Z-transformations with SPSS</a:t>
            </a:r>
          </a:p>
        </p:txBody>
      </p:sp>
      <p:sp>
        <p:nvSpPr>
          <p:cNvPr id="43010" name="Content Placeholder 2"/>
          <p:cNvSpPr>
            <a:spLocks noGrp="1"/>
          </p:cNvSpPr>
          <p:nvPr>
            <p:ph idx="1"/>
          </p:nvPr>
        </p:nvSpPr>
        <p:spPr/>
        <p:txBody>
          <a:bodyPr/>
          <a:lstStyle/>
          <a:p>
            <a:pPr eaLnBrk="1" hangingPunct="1">
              <a:buFontTx/>
              <a:buNone/>
            </a:pPr>
            <a:r>
              <a:rPr lang="en-US" smtClean="0">
                <a:latin typeface="Gill Sans MT" pitchFamily="34" charset="0"/>
              </a:rPr>
              <a:t>You can also do this in SPSS.</a:t>
            </a:r>
          </a:p>
          <a:p>
            <a:pPr eaLnBrk="1" hangingPunct="1">
              <a:buFontTx/>
              <a:buNone/>
            </a:pPr>
            <a:r>
              <a:rPr lang="en-US" smtClean="0">
                <a:latin typeface="Gill Sans MT" pitchFamily="34" charset="0"/>
              </a:rPr>
              <a:t>Use Analyze …. Descriptive Statistics…. Descriptives ….</a:t>
            </a:r>
          </a:p>
          <a:p>
            <a:pPr eaLnBrk="1" hangingPunct="1">
              <a:buFontTx/>
              <a:buNone/>
            </a:pPr>
            <a:r>
              <a:rPr lang="en-US" smtClean="0">
                <a:latin typeface="Gill Sans MT" pitchFamily="34" charset="0"/>
              </a:rPr>
              <a:t>Check the box that says </a:t>
            </a:r>
            <a:r>
              <a:rPr lang="ja-JP" altLang="en-US" smtClean="0">
                <a:latin typeface="Gill Sans MT" pitchFamily="34" charset="0"/>
              </a:rPr>
              <a:t>“</a:t>
            </a:r>
            <a:r>
              <a:rPr lang="en-US" altLang="ja-JP" smtClean="0">
                <a:latin typeface="Gill Sans MT" pitchFamily="34" charset="0"/>
              </a:rPr>
              <a:t>save standardized values as variables.</a:t>
            </a:r>
            <a:r>
              <a:rPr lang="ja-JP" altLang="en-US" smtClean="0">
                <a:latin typeface="Gill Sans MT" pitchFamily="34" charset="0"/>
              </a:rPr>
              <a:t>”</a:t>
            </a:r>
            <a:endParaRPr lang="en-US" smtClean="0">
              <a:latin typeface="Gill Sans MT"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06562"/>
          </a:xfrm>
        </p:spPr>
        <p:txBody>
          <a:bodyPr>
            <a:normAutofit/>
          </a:bodyPr>
          <a:lstStyle/>
          <a:p>
            <a:pPr eaLnBrk="1" hangingPunct="1"/>
            <a:r>
              <a:rPr lang="en-US" sz="3600" dirty="0" smtClean="0">
                <a:effectLst>
                  <a:outerShdw blurRad="38100" dist="38100" dir="2700000" algn="tl">
                    <a:srgbClr val="C0C0C0"/>
                  </a:outerShdw>
                </a:effectLst>
                <a:latin typeface="Gill Sans MT" pitchFamily="34" charset="0"/>
              </a:rPr>
              <a:t>Today: Z-Scores</a:t>
            </a:r>
          </a:p>
        </p:txBody>
      </p:sp>
      <p:sp>
        <p:nvSpPr>
          <p:cNvPr id="14338" name="TextBox 3"/>
          <p:cNvSpPr txBox="1">
            <a:spLocks noChangeArrowheads="1"/>
          </p:cNvSpPr>
          <p:nvPr/>
        </p:nvSpPr>
        <p:spPr bwMode="auto">
          <a:xfrm>
            <a:off x="3958" y="1524000"/>
            <a:ext cx="89916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sz="3200" dirty="0" smtClean="0"/>
              <a:t>First--Upper and lower real limits:</a:t>
            </a:r>
          </a:p>
          <a:p>
            <a:pPr marL="571500" indent="-571500">
              <a:buFont typeface="Arial" pitchFamily="34" charset="0"/>
              <a:buChar char="•"/>
            </a:pPr>
            <a:r>
              <a:rPr lang="en-US" sz="3200" dirty="0" smtClean="0"/>
              <a:t>Boundaries of intervals for scores that are represented on a continuous number line</a:t>
            </a:r>
          </a:p>
          <a:p>
            <a:pPr marL="571500" indent="-571500">
              <a:buFont typeface="Arial" pitchFamily="34" charset="0"/>
              <a:buChar char="•"/>
            </a:pPr>
            <a:r>
              <a:rPr lang="en-US" sz="3200" dirty="0" smtClean="0"/>
              <a:t>Always half-way between adjacent categories (usually x.5 but may be x.05, x.15, etc. if categories are decimalized)</a:t>
            </a:r>
          </a:p>
          <a:p>
            <a:pPr marL="571500" indent="-571500">
              <a:buFont typeface="Arial" pitchFamily="34" charset="0"/>
              <a:buChar char="•"/>
            </a:pPr>
            <a:r>
              <a:rPr lang="en-US" sz="3200" dirty="0" smtClean="0"/>
              <a:t>Mainly important for making accurate histograms &amp; identifying percentile ranks</a:t>
            </a:r>
            <a:endParaRPr lang="en-US" sz="3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What if you are dealing with a sample (not a population)?</a:t>
            </a:r>
            <a:endParaRPr lang="en-US" sz="3600" dirty="0"/>
          </a:p>
        </p:txBody>
      </p:sp>
      <p:sp>
        <p:nvSpPr>
          <p:cNvPr id="3" name="Content Placeholder 2"/>
          <p:cNvSpPr>
            <a:spLocks noGrp="1"/>
          </p:cNvSpPr>
          <p:nvPr>
            <p:ph idx="1"/>
          </p:nvPr>
        </p:nvSpPr>
        <p:spPr>
          <a:xfrm>
            <a:off x="152400" y="1600200"/>
            <a:ext cx="8991600" cy="4525963"/>
          </a:xfrm>
        </p:spPr>
        <p:txBody>
          <a:bodyPr/>
          <a:lstStyle/>
          <a:p>
            <a:pPr marL="0" indent="0">
              <a:buNone/>
            </a:pPr>
            <a:r>
              <a:rPr lang="en-US" sz="2800" dirty="0">
                <a:latin typeface="Lucida Grande"/>
              </a:rPr>
              <a:t>U</a:t>
            </a:r>
            <a:r>
              <a:rPr lang="en-US" sz="2800" dirty="0" smtClean="0">
                <a:latin typeface="Lucida Grande"/>
              </a:rPr>
              <a:t>se s instead of </a:t>
            </a:r>
            <a:r>
              <a:rPr lang="en-US" sz="2800" dirty="0" smtClean="0">
                <a:latin typeface="Lucida Grande"/>
                <a:sym typeface="Symbol"/>
              </a:rPr>
              <a:t> in the formula for Z:</a:t>
            </a:r>
          </a:p>
          <a:p>
            <a:pPr marL="0" indent="0">
              <a:buNone/>
            </a:pPr>
            <a:endParaRPr lang="en-US" sz="2800" dirty="0" smtClean="0">
              <a:sym typeface="Symbol"/>
            </a:endParaRPr>
          </a:p>
          <a:p>
            <a:pPr marL="0" indent="0">
              <a:buNone/>
            </a:pPr>
            <a:r>
              <a:rPr lang="en-US" sz="2800" dirty="0" smtClean="0">
                <a:latin typeface="Lucida Grande"/>
                <a:sym typeface="Symbol"/>
              </a:rPr>
              <a:t>To z-transform a population of scores:</a:t>
            </a:r>
            <a:endParaRPr lang="en-US" sz="2800" dirty="0">
              <a:latin typeface="Lucida Grande"/>
              <a:sym typeface="Symbol"/>
            </a:endParaRPr>
          </a:p>
          <a:p>
            <a:pPr algn="ctr" eaLnBrk="1" hangingPunct="1">
              <a:buFontTx/>
              <a:buNone/>
            </a:pPr>
            <a:r>
              <a:rPr lang="en-US" sz="2800" dirty="0">
                <a:latin typeface="Gill Sans MT" pitchFamily="34" charset="0"/>
              </a:rPr>
              <a:t>Z = </a:t>
            </a:r>
            <a:r>
              <a:rPr lang="en-US" sz="2800" u="sng" dirty="0">
                <a:latin typeface="Gill Sans MT" pitchFamily="34" charset="0"/>
              </a:rPr>
              <a:t>(X - </a:t>
            </a:r>
            <a:r>
              <a:rPr lang="en-US" sz="2800" u="sng" dirty="0">
                <a:latin typeface="Times" pitchFamily="1" charset="0"/>
                <a:sym typeface="Symbol" pitchFamily="18" charset="2"/>
              </a:rPr>
              <a:t>μ</a:t>
            </a:r>
            <a:r>
              <a:rPr lang="en-US" sz="2800" u="sng" dirty="0" smtClean="0">
                <a:latin typeface="Gill Sans MT" pitchFamily="34" charset="0"/>
              </a:rPr>
              <a:t>)</a:t>
            </a:r>
            <a:endParaRPr lang="en-US" sz="2800" u="sng" dirty="0">
              <a:latin typeface="Gill Sans MT" pitchFamily="34" charset="0"/>
            </a:endParaRPr>
          </a:p>
          <a:p>
            <a:pPr eaLnBrk="1" hangingPunct="1">
              <a:buFontTx/>
              <a:buNone/>
            </a:pPr>
            <a:r>
              <a:rPr lang="en-US" sz="2800" dirty="0">
                <a:latin typeface="Gill Sans MT" pitchFamily="34" charset="0"/>
                <a:sym typeface="Symbol" pitchFamily="18" charset="2"/>
              </a:rPr>
              <a:t>           </a:t>
            </a:r>
            <a:r>
              <a:rPr lang="en-US" sz="2800" dirty="0" smtClean="0">
                <a:latin typeface="Gill Sans MT" pitchFamily="34" charset="0"/>
                <a:sym typeface="Symbol" pitchFamily="18" charset="2"/>
              </a:rPr>
              <a:t>						</a:t>
            </a:r>
            <a:r>
              <a:rPr lang="en-US" sz="2800" smtClean="0">
                <a:latin typeface="Gill Sans MT" pitchFamily="34" charset="0"/>
                <a:sym typeface="Symbol" pitchFamily="18" charset="2"/>
              </a:rPr>
              <a:t>	</a:t>
            </a:r>
            <a:r>
              <a:rPr lang="en-US" sz="2800" smtClean="0">
                <a:latin typeface="Gill Sans MT" pitchFamily="34" charset="0"/>
                <a:sym typeface="Symbol" pitchFamily="18" charset="2"/>
              </a:rPr>
              <a:t>     </a:t>
            </a:r>
            <a:r>
              <a:rPr lang="en-US" sz="2800" smtClean="0">
                <a:latin typeface="Lucida Grande" pitchFamily="1" charset="0"/>
                <a:sym typeface="Symbol" pitchFamily="18" charset="2"/>
              </a:rPr>
              <a:t>σ</a:t>
            </a:r>
            <a:endParaRPr lang="en-US" sz="2800" dirty="0" smtClean="0">
              <a:latin typeface="Lucida Grande" pitchFamily="1" charset="0"/>
              <a:sym typeface="Symbol" pitchFamily="18" charset="2"/>
            </a:endParaRPr>
          </a:p>
          <a:p>
            <a:pPr eaLnBrk="1" hangingPunct="1">
              <a:buFontTx/>
              <a:buNone/>
            </a:pPr>
            <a:r>
              <a:rPr lang="en-US" sz="2800" dirty="0" smtClean="0">
                <a:latin typeface="Lucida Grande" pitchFamily="1" charset="0"/>
                <a:sym typeface="Symbol" pitchFamily="18" charset="2"/>
              </a:rPr>
              <a:t>To z-transform a sample of scores:</a:t>
            </a:r>
          </a:p>
          <a:p>
            <a:pPr algn="ctr" eaLnBrk="1" hangingPunct="1">
              <a:buFontTx/>
              <a:buNone/>
            </a:pPr>
            <a:r>
              <a:rPr lang="en-US" sz="2800" dirty="0">
                <a:latin typeface="Gill Sans MT" pitchFamily="34" charset="0"/>
              </a:rPr>
              <a:t>Z = </a:t>
            </a:r>
            <a:r>
              <a:rPr lang="en-US" sz="2800" u="sng" dirty="0">
                <a:latin typeface="Gill Sans MT" pitchFamily="34" charset="0"/>
              </a:rPr>
              <a:t>(X - </a:t>
            </a:r>
            <a:r>
              <a:rPr lang="en-US" sz="2800" u="sng" dirty="0" smtClean="0">
                <a:latin typeface="Times" pitchFamily="1" charset="0"/>
                <a:sym typeface="Symbol" pitchFamily="18" charset="2"/>
              </a:rPr>
              <a:t>M</a:t>
            </a:r>
            <a:r>
              <a:rPr lang="en-US" sz="2800" u="sng" dirty="0" smtClean="0">
                <a:latin typeface="Gill Sans MT" pitchFamily="34" charset="0"/>
              </a:rPr>
              <a:t>)</a:t>
            </a:r>
            <a:endParaRPr lang="en-US" sz="2800" u="sng" dirty="0">
              <a:latin typeface="Gill Sans MT" pitchFamily="34" charset="0"/>
            </a:endParaRPr>
          </a:p>
          <a:p>
            <a:pPr eaLnBrk="1" hangingPunct="1">
              <a:buFontTx/>
              <a:buNone/>
            </a:pPr>
            <a:r>
              <a:rPr lang="en-US" sz="2800" dirty="0">
                <a:latin typeface="Gill Sans MT" pitchFamily="34" charset="0"/>
                <a:sym typeface="Symbol" pitchFamily="18" charset="2"/>
              </a:rPr>
              <a:t>           							</a:t>
            </a:r>
            <a:r>
              <a:rPr lang="en-US" sz="2800" dirty="0" smtClean="0">
                <a:latin typeface="Lucida Grande" pitchFamily="1" charset="0"/>
                <a:sym typeface="Symbol" pitchFamily="18" charset="2"/>
              </a:rPr>
              <a:t>     s</a:t>
            </a:r>
            <a:endParaRPr lang="en-US" sz="2800" dirty="0" smtClean="0">
              <a:latin typeface="Lucida Grande" pitchFamily="1" charset="0"/>
              <a:sym typeface="Symbol" pitchFamily="18" charset="2"/>
            </a:endParaRPr>
          </a:p>
          <a:p>
            <a:pPr eaLnBrk="1" hangingPunct="1">
              <a:buFontTx/>
              <a:buNone/>
            </a:pPr>
            <a:r>
              <a:rPr lang="en-US" dirty="0" smtClean="0">
                <a:latin typeface="Lucida Grande" pitchFamily="1" charset="0"/>
                <a:sym typeface="Symbol" pitchFamily="18" charset="2"/>
              </a:rPr>
              <a:t>**SPSS produces z-scores based on sample formula; Excel can do either (</a:t>
            </a:r>
            <a:r>
              <a:rPr lang="en-US" sz="2800" dirty="0" err="1" smtClean="0">
                <a:latin typeface="Lucida Grande" pitchFamily="1" charset="0"/>
                <a:sym typeface="Symbol" pitchFamily="18" charset="2"/>
              </a:rPr>
              <a:t>stdev.p</a:t>
            </a:r>
            <a:r>
              <a:rPr lang="en-US" sz="2800" dirty="0" smtClean="0">
                <a:latin typeface="Lucida Grande" pitchFamily="1" charset="0"/>
                <a:sym typeface="Symbol" pitchFamily="18" charset="2"/>
              </a:rPr>
              <a:t> or </a:t>
            </a:r>
            <a:r>
              <a:rPr lang="en-US" sz="2800" dirty="0" err="1" smtClean="0">
                <a:latin typeface="Lucida Grande" pitchFamily="1" charset="0"/>
                <a:sym typeface="Symbol" pitchFamily="18" charset="2"/>
              </a:rPr>
              <a:t>stdev.s</a:t>
            </a:r>
            <a:r>
              <a:rPr lang="en-US" dirty="0" smtClean="0">
                <a:latin typeface="Lucida Grande" pitchFamily="1" charset="0"/>
                <a:sym typeface="Symbol" pitchFamily="18" charset="2"/>
              </a:rPr>
              <a:t>)</a:t>
            </a:r>
            <a:endParaRPr lang="en-US" dirty="0">
              <a:latin typeface="Lucida Grande" pitchFamily="1" charset="0"/>
              <a:sym typeface="Symbol" pitchFamily="18" charset="2"/>
            </a:endParaRPr>
          </a:p>
          <a:p>
            <a:pPr eaLnBrk="1" hangingPunct="1">
              <a:buFontTx/>
              <a:buNone/>
            </a:pPr>
            <a:endParaRPr lang="en-US" dirty="0">
              <a:latin typeface="Gill Sans MT" pitchFamily="34" charset="0"/>
            </a:endParaRPr>
          </a:p>
        </p:txBody>
      </p:sp>
    </p:spTree>
    <p:extLst>
      <p:ext uri="{BB962C8B-B14F-4D97-AF65-F5344CB8AC3E}">
        <p14:creationId xmlns:p14="http://schemas.microsoft.com/office/powerpoint/2010/main" val="24173386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standardized distributions</a:t>
            </a:r>
            <a:endParaRPr lang="en-US" dirty="0"/>
          </a:p>
        </p:txBody>
      </p:sp>
      <p:grpSp>
        <p:nvGrpSpPr>
          <p:cNvPr id="4" name="Group 10"/>
          <p:cNvGrpSpPr>
            <a:grpSpLocks/>
          </p:cNvGrpSpPr>
          <p:nvPr/>
        </p:nvGrpSpPr>
        <p:grpSpPr bwMode="auto">
          <a:xfrm>
            <a:off x="700088" y="2057400"/>
            <a:ext cx="6157912" cy="2735445"/>
            <a:chOff x="2880" y="1296"/>
            <a:chExt cx="2064" cy="1281"/>
          </a:xfrm>
        </p:grpSpPr>
        <p:grpSp>
          <p:nvGrpSpPr>
            <p:cNvPr id="5" name="Group 11"/>
            <p:cNvGrpSpPr>
              <a:grpSpLocks/>
            </p:cNvGrpSpPr>
            <p:nvPr/>
          </p:nvGrpSpPr>
          <p:grpSpPr bwMode="auto">
            <a:xfrm>
              <a:off x="2880" y="1296"/>
              <a:ext cx="2064" cy="1056"/>
              <a:chOff x="1440" y="2496"/>
              <a:chExt cx="3072" cy="1008"/>
            </a:xfrm>
          </p:grpSpPr>
          <p:pic>
            <p:nvPicPr>
              <p:cNvPr id="8"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0" y="2496"/>
                <a:ext cx="3072" cy="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13"/>
              <p:cNvSpPr>
                <a:spLocks noChangeShapeType="1"/>
              </p:cNvSpPr>
              <p:nvPr/>
            </p:nvSpPr>
            <p:spPr bwMode="auto">
              <a:xfrm>
                <a:off x="1440" y="3504"/>
                <a:ext cx="307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6" name="Line 14"/>
            <p:cNvSpPr>
              <a:spLocks noChangeShapeType="1"/>
            </p:cNvSpPr>
            <p:nvPr/>
          </p:nvSpPr>
          <p:spPr bwMode="auto">
            <a:xfrm flipV="1">
              <a:off x="3909" y="1344"/>
              <a:ext cx="0" cy="1056"/>
            </a:xfrm>
            <a:prstGeom prst="line">
              <a:avLst/>
            </a:prstGeom>
            <a:noFill/>
            <a:ln w="9525">
              <a:solidFill>
                <a:srgbClr val="85309D"/>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 name="Text Box 15"/>
            <p:cNvSpPr txBox="1">
              <a:spLocks noChangeArrowheads="1"/>
            </p:cNvSpPr>
            <p:nvPr/>
          </p:nvSpPr>
          <p:spPr bwMode="auto">
            <a:xfrm>
              <a:off x="3820" y="2361"/>
              <a:ext cx="205"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dirty="0" smtClean="0">
                  <a:sym typeface="Symbol" pitchFamily="18" charset="2"/>
                </a:rPr>
                <a:t>57</a:t>
              </a:r>
              <a:endParaRPr lang="en-US" dirty="0">
                <a:sym typeface="Symbol" pitchFamily="18" charset="2"/>
              </a:endParaRPr>
            </a:p>
          </p:txBody>
        </p:sp>
      </p:grpSp>
      <p:sp>
        <p:nvSpPr>
          <p:cNvPr id="10" name="Line 14"/>
          <p:cNvSpPr>
            <a:spLocks noChangeShapeType="1"/>
          </p:cNvSpPr>
          <p:nvPr/>
        </p:nvSpPr>
        <p:spPr bwMode="auto">
          <a:xfrm flipV="1">
            <a:off x="4419600" y="2307242"/>
            <a:ext cx="0" cy="2254980"/>
          </a:xfrm>
          <a:prstGeom prst="line">
            <a:avLst/>
          </a:prstGeom>
          <a:noFill/>
          <a:ln w="9525">
            <a:solidFill>
              <a:srgbClr val="85309D"/>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 name="Line 14"/>
          <p:cNvSpPr>
            <a:spLocks noChangeShapeType="1"/>
          </p:cNvSpPr>
          <p:nvPr/>
        </p:nvSpPr>
        <p:spPr bwMode="auto">
          <a:xfrm flipV="1">
            <a:off x="3124200" y="2304293"/>
            <a:ext cx="0" cy="2254980"/>
          </a:xfrm>
          <a:prstGeom prst="line">
            <a:avLst/>
          </a:prstGeom>
          <a:noFill/>
          <a:ln w="9525">
            <a:solidFill>
              <a:srgbClr val="85309D"/>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 name="Line 14"/>
          <p:cNvSpPr>
            <a:spLocks noChangeShapeType="1"/>
          </p:cNvSpPr>
          <p:nvPr/>
        </p:nvSpPr>
        <p:spPr bwMode="auto">
          <a:xfrm flipV="1">
            <a:off x="2438400" y="2339485"/>
            <a:ext cx="0" cy="2254980"/>
          </a:xfrm>
          <a:prstGeom prst="line">
            <a:avLst/>
          </a:prstGeom>
          <a:noFill/>
          <a:ln w="9525">
            <a:solidFill>
              <a:srgbClr val="85309D"/>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 name="Line 14"/>
          <p:cNvSpPr>
            <a:spLocks noChangeShapeType="1"/>
          </p:cNvSpPr>
          <p:nvPr/>
        </p:nvSpPr>
        <p:spPr bwMode="auto">
          <a:xfrm flipV="1">
            <a:off x="5105400" y="2339485"/>
            <a:ext cx="0" cy="2254980"/>
          </a:xfrm>
          <a:prstGeom prst="line">
            <a:avLst/>
          </a:prstGeom>
          <a:noFill/>
          <a:ln w="9525">
            <a:solidFill>
              <a:srgbClr val="85309D"/>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 name="Text Box 15"/>
          <p:cNvSpPr txBox="1">
            <a:spLocks noGrp="1" noChangeArrowheads="1"/>
          </p:cNvSpPr>
          <p:nvPr>
            <p:ph idx="1"/>
          </p:nvPr>
        </p:nvSpPr>
        <p:spPr bwMode="auto">
          <a:xfrm flipH="1">
            <a:off x="4876800" y="4312380"/>
            <a:ext cx="644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pPr marL="0" indent="0">
              <a:buNone/>
            </a:pPr>
            <a:r>
              <a:rPr lang="en-US" dirty="0" smtClean="0">
                <a:sym typeface="Symbol" pitchFamily="18" charset="2"/>
              </a:rPr>
              <a:t>85</a:t>
            </a:r>
            <a:endParaRPr lang="en-US" dirty="0">
              <a:sym typeface="Symbol" pitchFamily="18" charset="2"/>
            </a:endParaRPr>
          </a:p>
        </p:txBody>
      </p:sp>
      <p:pic>
        <p:nvPicPr>
          <p:cNvPr id="1167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1462" y="4271408"/>
            <a:ext cx="67627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 Box 15"/>
          <p:cNvSpPr txBox="1">
            <a:spLocks noChangeArrowheads="1"/>
          </p:cNvSpPr>
          <p:nvPr/>
        </p:nvSpPr>
        <p:spPr bwMode="auto">
          <a:xfrm>
            <a:off x="2857500" y="4337778"/>
            <a:ext cx="53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defTabSz="457200" rtl="0" eaLnBrk="0" fontAlgn="base" hangingPunct="0">
              <a:spcBef>
                <a:spcPct val="20000"/>
              </a:spcBef>
              <a:spcAft>
                <a:spcPct val="0"/>
              </a:spcAft>
              <a:buFont typeface="Arial" pitchFamily="34" charset="0"/>
              <a:buChar char="•"/>
              <a:defRPr sz="2400" kern="1200">
                <a:solidFill>
                  <a:schemeClr val="tx1"/>
                </a:solidFill>
                <a:latin typeface="Times" pitchFamily="1" charset="0"/>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400" kern="1200">
                <a:solidFill>
                  <a:schemeClr val="tx1"/>
                </a:solidFill>
                <a:latin typeface="Times" pitchFamily="1" charset="0"/>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Times" pitchFamily="1" charset="0"/>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400" kern="1200">
                <a:solidFill>
                  <a:schemeClr val="tx1"/>
                </a:solidFill>
                <a:latin typeface="Times" pitchFamily="1" charset="0"/>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400" kern="1200">
                <a:solidFill>
                  <a:schemeClr val="tx1"/>
                </a:solidFill>
                <a:latin typeface="Times" pitchFamily="1" charset="0"/>
                <a:ea typeface="MS PGothic" pitchFamily="34" charset="-128"/>
                <a:cs typeface="+mn-cs"/>
              </a:defRPr>
            </a:lvl5pPr>
            <a:lvl6pPr marL="2514600" indent="-228600" algn="l" defTabSz="457200" rtl="0" eaLnBrk="0" fontAlgn="base" latinLnBrk="0" hangingPunct="0">
              <a:spcBef>
                <a:spcPct val="0"/>
              </a:spcBef>
              <a:spcAft>
                <a:spcPct val="0"/>
              </a:spcAft>
              <a:buFont typeface="Arial"/>
              <a:buChar char="•"/>
              <a:defRPr sz="2400" kern="1200">
                <a:solidFill>
                  <a:schemeClr val="tx1"/>
                </a:solidFill>
                <a:latin typeface="Times" pitchFamily="1" charset="0"/>
                <a:ea typeface="MS PGothic" pitchFamily="34" charset="-128"/>
                <a:cs typeface="+mn-cs"/>
              </a:defRPr>
            </a:lvl6pPr>
            <a:lvl7pPr marL="2971800" indent="-228600" algn="l" defTabSz="457200" rtl="0" eaLnBrk="0" fontAlgn="base" latinLnBrk="0" hangingPunct="0">
              <a:spcBef>
                <a:spcPct val="0"/>
              </a:spcBef>
              <a:spcAft>
                <a:spcPct val="0"/>
              </a:spcAft>
              <a:buFont typeface="Arial"/>
              <a:buChar char="•"/>
              <a:defRPr sz="2400" kern="1200">
                <a:solidFill>
                  <a:schemeClr val="tx1"/>
                </a:solidFill>
                <a:latin typeface="Times" pitchFamily="1" charset="0"/>
                <a:ea typeface="MS PGothic" pitchFamily="34" charset="-128"/>
                <a:cs typeface="+mn-cs"/>
              </a:defRPr>
            </a:lvl7pPr>
            <a:lvl8pPr marL="3429000" indent="-228600" algn="l" defTabSz="457200" rtl="0" eaLnBrk="0" fontAlgn="base" latinLnBrk="0" hangingPunct="0">
              <a:spcBef>
                <a:spcPct val="0"/>
              </a:spcBef>
              <a:spcAft>
                <a:spcPct val="0"/>
              </a:spcAft>
              <a:buFont typeface="Arial"/>
              <a:buChar char="•"/>
              <a:defRPr sz="2400" kern="1200">
                <a:solidFill>
                  <a:schemeClr val="tx1"/>
                </a:solidFill>
                <a:latin typeface="Times" pitchFamily="1" charset="0"/>
                <a:ea typeface="MS PGothic" pitchFamily="34" charset="-128"/>
                <a:cs typeface="+mn-cs"/>
              </a:defRPr>
            </a:lvl8pPr>
            <a:lvl9pPr marL="3886200" indent="-228600" algn="l" defTabSz="457200" rtl="0" eaLnBrk="0" fontAlgn="base" latinLnBrk="0" hangingPunct="0">
              <a:spcBef>
                <a:spcPct val="0"/>
              </a:spcBef>
              <a:spcAft>
                <a:spcPct val="0"/>
              </a:spcAft>
              <a:buFont typeface="Arial"/>
              <a:buChar char="•"/>
              <a:defRPr sz="2400" kern="1200">
                <a:solidFill>
                  <a:schemeClr val="tx1"/>
                </a:solidFill>
                <a:latin typeface="Times" pitchFamily="1" charset="0"/>
                <a:ea typeface="MS PGothic" pitchFamily="34" charset="-128"/>
                <a:cs typeface="+mn-cs"/>
              </a:defRPr>
            </a:lvl9pPr>
          </a:lstStyle>
          <a:p>
            <a:pPr marL="0" indent="0">
              <a:buFont typeface="Arial" pitchFamily="34" charset="0"/>
              <a:buNone/>
            </a:pPr>
            <a:r>
              <a:rPr lang="en-US" dirty="0" smtClean="0">
                <a:sym typeface="Symbol" pitchFamily="18" charset="2"/>
              </a:rPr>
              <a:t>43</a:t>
            </a:r>
            <a:endParaRPr lang="en-US" dirty="0">
              <a:sym typeface="Symbol" pitchFamily="18" charset="2"/>
            </a:endParaRPr>
          </a:p>
        </p:txBody>
      </p:sp>
      <p:sp>
        <p:nvSpPr>
          <p:cNvPr id="17" name="Text Box 15"/>
          <p:cNvSpPr txBox="1">
            <a:spLocks noChangeArrowheads="1"/>
          </p:cNvSpPr>
          <p:nvPr/>
        </p:nvSpPr>
        <p:spPr bwMode="auto">
          <a:xfrm>
            <a:off x="2171700" y="4337777"/>
            <a:ext cx="53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defTabSz="457200" rtl="0" eaLnBrk="0" fontAlgn="base" hangingPunct="0">
              <a:spcBef>
                <a:spcPct val="20000"/>
              </a:spcBef>
              <a:spcAft>
                <a:spcPct val="0"/>
              </a:spcAft>
              <a:buFont typeface="Arial" pitchFamily="34" charset="0"/>
              <a:buChar char="•"/>
              <a:defRPr sz="2400" kern="1200">
                <a:solidFill>
                  <a:schemeClr val="tx1"/>
                </a:solidFill>
                <a:latin typeface="Times" pitchFamily="1" charset="0"/>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400" kern="1200">
                <a:solidFill>
                  <a:schemeClr val="tx1"/>
                </a:solidFill>
                <a:latin typeface="Times" pitchFamily="1" charset="0"/>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Times" pitchFamily="1" charset="0"/>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400" kern="1200">
                <a:solidFill>
                  <a:schemeClr val="tx1"/>
                </a:solidFill>
                <a:latin typeface="Times" pitchFamily="1" charset="0"/>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400" kern="1200">
                <a:solidFill>
                  <a:schemeClr val="tx1"/>
                </a:solidFill>
                <a:latin typeface="Times" pitchFamily="1" charset="0"/>
                <a:ea typeface="MS PGothic" pitchFamily="34" charset="-128"/>
                <a:cs typeface="+mn-cs"/>
              </a:defRPr>
            </a:lvl5pPr>
            <a:lvl6pPr marL="2514600" indent="-228600" algn="l" defTabSz="457200" rtl="0" eaLnBrk="0" fontAlgn="base" latinLnBrk="0" hangingPunct="0">
              <a:spcBef>
                <a:spcPct val="0"/>
              </a:spcBef>
              <a:spcAft>
                <a:spcPct val="0"/>
              </a:spcAft>
              <a:buFont typeface="Arial"/>
              <a:buChar char="•"/>
              <a:defRPr sz="2400" kern="1200">
                <a:solidFill>
                  <a:schemeClr val="tx1"/>
                </a:solidFill>
                <a:latin typeface="Times" pitchFamily="1" charset="0"/>
                <a:ea typeface="MS PGothic" pitchFamily="34" charset="-128"/>
                <a:cs typeface="+mn-cs"/>
              </a:defRPr>
            </a:lvl6pPr>
            <a:lvl7pPr marL="2971800" indent="-228600" algn="l" defTabSz="457200" rtl="0" eaLnBrk="0" fontAlgn="base" latinLnBrk="0" hangingPunct="0">
              <a:spcBef>
                <a:spcPct val="0"/>
              </a:spcBef>
              <a:spcAft>
                <a:spcPct val="0"/>
              </a:spcAft>
              <a:buFont typeface="Arial"/>
              <a:buChar char="•"/>
              <a:defRPr sz="2400" kern="1200">
                <a:solidFill>
                  <a:schemeClr val="tx1"/>
                </a:solidFill>
                <a:latin typeface="Times" pitchFamily="1" charset="0"/>
                <a:ea typeface="MS PGothic" pitchFamily="34" charset="-128"/>
                <a:cs typeface="+mn-cs"/>
              </a:defRPr>
            </a:lvl7pPr>
            <a:lvl8pPr marL="3429000" indent="-228600" algn="l" defTabSz="457200" rtl="0" eaLnBrk="0" fontAlgn="base" latinLnBrk="0" hangingPunct="0">
              <a:spcBef>
                <a:spcPct val="0"/>
              </a:spcBef>
              <a:spcAft>
                <a:spcPct val="0"/>
              </a:spcAft>
              <a:buFont typeface="Arial"/>
              <a:buChar char="•"/>
              <a:defRPr sz="2400" kern="1200">
                <a:solidFill>
                  <a:schemeClr val="tx1"/>
                </a:solidFill>
                <a:latin typeface="Times" pitchFamily="1" charset="0"/>
                <a:ea typeface="MS PGothic" pitchFamily="34" charset="-128"/>
                <a:cs typeface="+mn-cs"/>
              </a:defRPr>
            </a:lvl8pPr>
            <a:lvl9pPr marL="3886200" indent="-228600" algn="l" defTabSz="457200" rtl="0" eaLnBrk="0" fontAlgn="base" latinLnBrk="0" hangingPunct="0">
              <a:spcBef>
                <a:spcPct val="0"/>
              </a:spcBef>
              <a:spcAft>
                <a:spcPct val="0"/>
              </a:spcAft>
              <a:buFont typeface="Arial"/>
              <a:buChar char="•"/>
              <a:defRPr sz="2400" kern="1200">
                <a:solidFill>
                  <a:schemeClr val="tx1"/>
                </a:solidFill>
                <a:latin typeface="Times" pitchFamily="1" charset="0"/>
                <a:ea typeface="MS PGothic" pitchFamily="34" charset="-128"/>
                <a:cs typeface="+mn-cs"/>
              </a:defRPr>
            </a:lvl9pPr>
          </a:lstStyle>
          <a:p>
            <a:pPr marL="0" indent="0">
              <a:buFont typeface="Arial" pitchFamily="34" charset="0"/>
              <a:buNone/>
            </a:pPr>
            <a:r>
              <a:rPr lang="en-US" dirty="0" smtClean="0">
                <a:sym typeface="Symbol" pitchFamily="18" charset="2"/>
              </a:rPr>
              <a:t>29</a:t>
            </a:r>
            <a:endParaRPr lang="en-US" dirty="0">
              <a:sym typeface="Symbol" pitchFamily="18" charset="2"/>
            </a:endParaRPr>
          </a:p>
        </p:txBody>
      </p:sp>
      <p:sp>
        <p:nvSpPr>
          <p:cNvPr id="15" name="TextBox 14"/>
          <p:cNvSpPr txBox="1"/>
          <p:nvPr/>
        </p:nvSpPr>
        <p:spPr>
          <a:xfrm>
            <a:off x="990600" y="5181600"/>
            <a:ext cx="5867400" cy="461665"/>
          </a:xfrm>
          <a:prstGeom prst="rect">
            <a:avLst/>
          </a:prstGeom>
          <a:noFill/>
        </p:spPr>
        <p:txBody>
          <a:bodyPr wrap="square" rtlCol="0">
            <a:spAutoFit/>
          </a:bodyPr>
          <a:lstStyle/>
          <a:p>
            <a:r>
              <a:rPr lang="en-US" dirty="0" smtClean="0">
                <a:sym typeface="Symbol"/>
              </a:rPr>
              <a:t>=57     =14</a:t>
            </a:r>
            <a:endParaRPr lang="en-US" dirty="0"/>
          </a:p>
        </p:txBody>
      </p:sp>
    </p:spTree>
    <p:extLst>
      <p:ext uri="{BB962C8B-B14F-4D97-AF65-F5344CB8AC3E}">
        <p14:creationId xmlns:p14="http://schemas.microsoft.com/office/powerpoint/2010/main" val="15121676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standardized distributions</a:t>
            </a:r>
            <a:endParaRPr lang="en-US" dirty="0"/>
          </a:p>
        </p:txBody>
      </p:sp>
      <p:grpSp>
        <p:nvGrpSpPr>
          <p:cNvPr id="4" name="Group 10"/>
          <p:cNvGrpSpPr>
            <a:grpSpLocks/>
          </p:cNvGrpSpPr>
          <p:nvPr/>
        </p:nvGrpSpPr>
        <p:grpSpPr bwMode="auto">
          <a:xfrm>
            <a:off x="700088" y="2057400"/>
            <a:ext cx="6157912" cy="2735445"/>
            <a:chOff x="2880" y="1296"/>
            <a:chExt cx="2064" cy="1281"/>
          </a:xfrm>
        </p:grpSpPr>
        <p:grpSp>
          <p:nvGrpSpPr>
            <p:cNvPr id="5" name="Group 11"/>
            <p:cNvGrpSpPr>
              <a:grpSpLocks/>
            </p:cNvGrpSpPr>
            <p:nvPr/>
          </p:nvGrpSpPr>
          <p:grpSpPr bwMode="auto">
            <a:xfrm>
              <a:off x="2880" y="1296"/>
              <a:ext cx="2064" cy="1056"/>
              <a:chOff x="1440" y="2496"/>
              <a:chExt cx="3072" cy="1008"/>
            </a:xfrm>
          </p:grpSpPr>
          <p:pic>
            <p:nvPicPr>
              <p:cNvPr id="8"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0" y="2496"/>
                <a:ext cx="3072" cy="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13"/>
              <p:cNvSpPr>
                <a:spLocks noChangeShapeType="1"/>
              </p:cNvSpPr>
              <p:nvPr/>
            </p:nvSpPr>
            <p:spPr bwMode="auto">
              <a:xfrm>
                <a:off x="1440" y="3504"/>
                <a:ext cx="307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6" name="Line 14"/>
            <p:cNvSpPr>
              <a:spLocks noChangeShapeType="1"/>
            </p:cNvSpPr>
            <p:nvPr/>
          </p:nvSpPr>
          <p:spPr bwMode="auto">
            <a:xfrm flipV="1">
              <a:off x="3909" y="1344"/>
              <a:ext cx="0" cy="1056"/>
            </a:xfrm>
            <a:prstGeom prst="line">
              <a:avLst/>
            </a:prstGeom>
            <a:noFill/>
            <a:ln w="9525">
              <a:solidFill>
                <a:srgbClr val="85309D"/>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 name="Text Box 15"/>
            <p:cNvSpPr txBox="1">
              <a:spLocks noChangeArrowheads="1"/>
            </p:cNvSpPr>
            <p:nvPr/>
          </p:nvSpPr>
          <p:spPr bwMode="auto">
            <a:xfrm>
              <a:off x="3820" y="2361"/>
              <a:ext cx="205"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dirty="0" smtClean="0">
                  <a:sym typeface="Symbol" pitchFamily="18" charset="2"/>
                </a:rPr>
                <a:t>57</a:t>
              </a:r>
              <a:endParaRPr lang="en-US" dirty="0">
                <a:sym typeface="Symbol" pitchFamily="18" charset="2"/>
              </a:endParaRPr>
            </a:p>
          </p:txBody>
        </p:sp>
      </p:grpSp>
      <p:sp>
        <p:nvSpPr>
          <p:cNvPr id="10" name="Line 14"/>
          <p:cNvSpPr>
            <a:spLocks noChangeShapeType="1"/>
          </p:cNvSpPr>
          <p:nvPr/>
        </p:nvSpPr>
        <p:spPr bwMode="auto">
          <a:xfrm flipV="1">
            <a:off x="4419600" y="2307242"/>
            <a:ext cx="0" cy="2254980"/>
          </a:xfrm>
          <a:prstGeom prst="line">
            <a:avLst/>
          </a:prstGeom>
          <a:noFill/>
          <a:ln w="9525">
            <a:solidFill>
              <a:srgbClr val="85309D"/>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 name="Line 14"/>
          <p:cNvSpPr>
            <a:spLocks noChangeShapeType="1"/>
          </p:cNvSpPr>
          <p:nvPr/>
        </p:nvSpPr>
        <p:spPr bwMode="auto">
          <a:xfrm flipV="1">
            <a:off x="3124200" y="2304293"/>
            <a:ext cx="0" cy="2254980"/>
          </a:xfrm>
          <a:prstGeom prst="line">
            <a:avLst/>
          </a:prstGeom>
          <a:noFill/>
          <a:ln w="9525">
            <a:solidFill>
              <a:srgbClr val="85309D"/>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 name="Line 14"/>
          <p:cNvSpPr>
            <a:spLocks noChangeShapeType="1"/>
          </p:cNvSpPr>
          <p:nvPr/>
        </p:nvSpPr>
        <p:spPr bwMode="auto">
          <a:xfrm flipV="1">
            <a:off x="2438400" y="2339485"/>
            <a:ext cx="0" cy="2254980"/>
          </a:xfrm>
          <a:prstGeom prst="line">
            <a:avLst/>
          </a:prstGeom>
          <a:noFill/>
          <a:ln w="9525">
            <a:solidFill>
              <a:srgbClr val="85309D"/>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 name="Line 14"/>
          <p:cNvSpPr>
            <a:spLocks noChangeShapeType="1"/>
          </p:cNvSpPr>
          <p:nvPr/>
        </p:nvSpPr>
        <p:spPr bwMode="auto">
          <a:xfrm flipV="1">
            <a:off x="5105400" y="2339485"/>
            <a:ext cx="0" cy="2254980"/>
          </a:xfrm>
          <a:prstGeom prst="line">
            <a:avLst/>
          </a:prstGeom>
          <a:noFill/>
          <a:ln w="9525">
            <a:solidFill>
              <a:srgbClr val="85309D"/>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 name="Text Box 15"/>
          <p:cNvSpPr txBox="1">
            <a:spLocks noGrp="1" noChangeArrowheads="1"/>
          </p:cNvSpPr>
          <p:nvPr>
            <p:ph idx="1"/>
          </p:nvPr>
        </p:nvSpPr>
        <p:spPr bwMode="auto">
          <a:xfrm flipH="1">
            <a:off x="4876800" y="4312380"/>
            <a:ext cx="644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pPr marL="0" indent="0">
              <a:buNone/>
            </a:pPr>
            <a:r>
              <a:rPr lang="en-US" dirty="0" smtClean="0">
                <a:sym typeface="Symbol" pitchFamily="18" charset="2"/>
              </a:rPr>
              <a:t>85</a:t>
            </a:r>
            <a:endParaRPr lang="en-US" dirty="0">
              <a:sym typeface="Symbol" pitchFamily="18" charset="2"/>
            </a:endParaRPr>
          </a:p>
        </p:txBody>
      </p:sp>
      <p:pic>
        <p:nvPicPr>
          <p:cNvPr id="1167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1462" y="4271408"/>
            <a:ext cx="67627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 Box 15"/>
          <p:cNvSpPr txBox="1">
            <a:spLocks noChangeArrowheads="1"/>
          </p:cNvSpPr>
          <p:nvPr/>
        </p:nvSpPr>
        <p:spPr bwMode="auto">
          <a:xfrm>
            <a:off x="2844961" y="4746863"/>
            <a:ext cx="53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defTabSz="457200" rtl="0" eaLnBrk="0" fontAlgn="base" hangingPunct="0">
              <a:spcBef>
                <a:spcPct val="20000"/>
              </a:spcBef>
              <a:spcAft>
                <a:spcPct val="0"/>
              </a:spcAft>
              <a:buFont typeface="Arial" pitchFamily="34" charset="0"/>
              <a:buChar char="•"/>
              <a:defRPr sz="2400" kern="1200">
                <a:solidFill>
                  <a:schemeClr val="tx1"/>
                </a:solidFill>
                <a:latin typeface="Times" pitchFamily="1" charset="0"/>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400" kern="1200">
                <a:solidFill>
                  <a:schemeClr val="tx1"/>
                </a:solidFill>
                <a:latin typeface="Times" pitchFamily="1" charset="0"/>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Times" pitchFamily="1" charset="0"/>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400" kern="1200">
                <a:solidFill>
                  <a:schemeClr val="tx1"/>
                </a:solidFill>
                <a:latin typeface="Times" pitchFamily="1" charset="0"/>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400" kern="1200">
                <a:solidFill>
                  <a:schemeClr val="tx1"/>
                </a:solidFill>
                <a:latin typeface="Times" pitchFamily="1" charset="0"/>
                <a:ea typeface="MS PGothic" pitchFamily="34" charset="-128"/>
                <a:cs typeface="+mn-cs"/>
              </a:defRPr>
            </a:lvl5pPr>
            <a:lvl6pPr marL="2514600" indent="-228600" algn="l" defTabSz="457200" rtl="0" eaLnBrk="0" fontAlgn="base" latinLnBrk="0" hangingPunct="0">
              <a:spcBef>
                <a:spcPct val="0"/>
              </a:spcBef>
              <a:spcAft>
                <a:spcPct val="0"/>
              </a:spcAft>
              <a:buFont typeface="Arial"/>
              <a:buChar char="•"/>
              <a:defRPr sz="2400" kern="1200">
                <a:solidFill>
                  <a:schemeClr val="tx1"/>
                </a:solidFill>
                <a:latin typeface="Times" pitchFamily="1" charset="0"/>
                <a:ea typeface="MS PGothic" pitchFamily="34" charset="-128"/>
                <a:cs typeface="+mn-cs"/>
              </a:defRPr>
            </a:lvl6pPr>
            <a:lvl7pPr marL="2971800" indent="-228600" algn="l" defTabSz="457200" rtl="0" eaLnBrk="0" fontAlgn="base" latinLnBrk="0" hangingPunct="0">
              <a:spcBef>
                <a:spcPct val="0"/>
              </a:spcBef>
              <a:spcAft>
                <a:spcPct val="0"/>
              </a:spcAft>
              <a:buFont typeface="Arial"/>
              <a:buChar char="•"/>
              <a:defRPr sz="2400" kern="1200">
                <a:solidFill>
                  <a:schemeClr val="tx1"/>
                </a:solidFill>
                <a:latin typeface="Times" pitchFamily="1" charset="0"/>
                <a:ea typeface="MS PGothic" pitchFamily="34" charset="-128"/>
                <a:cs typeface="+mn-cs"/>
              </a:defRPr>
            </a:lvl7pPr>
            <a:lvl8pPr marL="3429000" indent="-228600" algn="l" defTabSz="457200" rtl="0" eaLnBrk="0" fontAlgn="base" latinLnBrk="0" hangingPunct="0">
              <a:spcBef>
                <a:spcPct val="0"/>
              </a:spcBef>
              <a:spcAft>
                <a:spcPct val="0"/>
              </a:spcAft>
              <a:buFont typeface="Arial"/>
              <a:buChar char="•"/>
              <a:defRPr sz="2400" kern="1200">
                <a:solidFill>
                  <a:schemeClr val="tx1"/>
                </a:solidFill>
                <a:latin typeface="Times" pitchFamily="1" charset="0"/>
                <a:ea typeface="MS PGothic" pitchFamily="34" charset="-128"/>
                <a:cs typeface="+mn-cs"/>
              </a:defRPr>
            </a:lvl8pPr>
            <a:lvl9pPr marL="3886200" indent="-228600" algn="l" defTabSz="457200" rtl="0" eaLnBrk="0" fontAlgn="base" latinLnBrk="0" hangingPunct="0">
              <a:spcBef>
                <a:spcPct val="0"/>
              </a:spcBef>
              <a:spcAft>
                <a:spcPct val="0"/>
              </a:spcAft>
              <a:buFont typeface="Arial"/>
              <a:buChar char="•"/>
              <a:defRPr sz="2400" kern="1200">
                <a:solidFill>
                  <a:schemeClr val="tx1"/>
                </a:solidFill>
                <a:latin typeface="Times" pitchFamily="1" charset="0"/>
                <a:ea typeface="MS PGothic" pitchFamily="34" charset="-128"/>
                <a:cs typeface="+mn-cs"/>
              </a:defRPr>
            </a:lvl9pPr>
          </a:lstStyle>
          <a:p>
            <a:pPr marL="0" indent="0">
              <a:buFont typeface="Arial" pitchFamily="34" charset="0"/>
              <a:buNone/>
            </a:pPr>
            <a:r>
              <a:rPr lang="en-US" dirty="0" smtClean="0">
                <a:sym typeface="Symbol" pitchFamily="18" charset="2"/>
              </a:rPr>
              <a:t>-1</a:t>
            </a:r>
            <a:endParaRPr lang="en-US" dirty="0">
              <a:sym typeface="Symbol" pitchFamily="18" charset="2"/>
            </a:endParaRPr>
          </a:p>
        </p:txBody>
      </p:sp>
      <p:sp>
        <p:nvSpPr>
          <p:cNvPr id="17" name="Text Box 15"/>
          <p:cNvSpPr txBox="1">
            <a:spLocks noChangeArrowheads="1"/>
          </p:cNvSpPr>
          <p:nvPr/>
        </p:nvSpPr>
        <p:spPr bwMode="auto">
          <a:xfrm>
            <a:off x="2057400" y="4746864"/>
            <a:ext cx="53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defTabSz="457200" rtl="0" eaLnBrk="0" fontAlgn="base" hangingPunct="0">
              <a:spcBef>
                <a:spcPct val="20000"/>
              </a:spcBef>
              <a:spcAft>
                <a:spcPct val="0"/>
              </a:spcAft>
              <a:buFont typeface="Arial" pitchFamily="34" charset="0"/>
              <a:buChar char="•"/>
              <a:defRPr sz="2400" kern="1200">
                <a:solidFill>
                  <a:schemeClr val="tx1"/>
                </a:solidFill>
                <a:latin typeface="Times" pitchFamily="1" charset="0"/>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400" kern="1200">
                <a:solidFill>
                  <a:schemeClr val="tx1"/>
                </a:solidFill>
                <a:latin typeface="Times" pitchFamily="1" charset="0"/>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Times" pitchFamily="1" charset="0"/>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400" kern="1200">
                <a:solidFill>
                  <a:schemeClr val="tx1"/>
                </a:solidFill>
                <a:latin typeface="Times" pitchFamily="1" charset="0"/>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400" kern="1200">
                <a:solidFill>
                  <a:schemeClr val="tx1"/>
                </a:solidFill>
                <a:latin typeface="Times" pitchFamily="1" charset="0"/>
                <a:ea typeface="MS PGothic" pitchFamily="34" charset="-128"/>
                <a:cs typeface="+mn-cs"/>
              </a:defRPr>
            </a:lvl5pPr>
            <a:lvl6pPr marL="2514600" indent="-228600" algn="l" defTabSz="457200" rtl="0" eaLnBrk="0" fontAlgn="base" latinLnBrk="0" hangingPunct="0">
              <a:spcBef>
                <a:spcPct val="0"/>
              </a:spcBef>
              <a:spcAft>
                <a:spcPct val="0"/>
              </a:spcAft>
              <a:buFont typeface="Arial"/>
              <a:buChar char="•"/>
              <a:defRPr sz="2400" kern="1200">
                <a:solidFill>
                  <a:schemeClr val="tx1"/>
                </a:solidFill>
                <a:latin typeface="Times" pitchFamily="1" charset="0"/>
                <a:ea typeface="MS PGothic" pitchFamily="34" charset="-128"/>
                <a:cs typeface="+mn-cs"/>
              </a:defRPr>
            </a:lvl6pPr>
            <a:lvl7pPr marL="2971800" indent="-228600" algn="l" defTabSz="457200" rtl="0" eaLnBrk="0" fontAlgn="base" latinLnBrk="0" hangingPunct="0">
              <a:spcBef>
                <a:spcPct val="0"/>
              </a:spcBef>
              <a:spcAft>
                <a:spcPct val="0"/>
              </a:spcAft>
              <a:buFont typeface="Arial"/>
              <a:buChar char="•"/>
              <a:defRPr sz="2400" kern="1200">
                <a:solidFill>
                  <a:schemeClr val="tx1"/>
                </a:solidFill>
                <a:latin typeface="Times" pitchFamily="1" charset="0"/>
                <a:ea typeface="MS PGothic" pitchFamily="34" charset="-128"/>
                <a:cs typeface="+mn-cs"/>
              </a:defRPr>
            </a:lvl7pPr>
            <a:lvl8pPr marL="3429000" indent="-228600" algn="l" defTabSz="457200" rtl="0" eaLnBrk="0" fontAlgn="base" latinLnBrk="0" hangingPunct="0">
              <a:spcBef>
                <a:spcPct val="0"/>
              </a:spcBef>
              <a:spcAft>
                <a:spcPct val="0"/>
              </a:spcAft>
              <a:buFont typeface="Arial"/>
              <a:buChar char="•"/>
              <a:defRPr sz="2400" kern="1200">
                <a:solidFill>
                  <a:schemeClr val="tx1"/>
                </a:solidFill>
                <a:latin typeface="Times" pitchFamily="1" charset="0"/>
                <a:ea typeface="MS PGothic" pitchFamily="34" charset="-128"/>
                <a:cs typeface="+mn-cs"/>
              </a:defRPr>
            </a:lvl8pPr>
            <a:lvl9pPr marL="3886200" indent="-228600" algn="l" defTabSz="457200" rtl="0" eaLnBrk="0" fontAlgn="base" latinLnBrk="0" hangingPunct="0">
              <a:spcBef>
                <a:spcPct val="0"/>
              </a:spcBef>
              <a:spcAft>
                <a:spcPct val="0"/>
              </a:spcAft>
              <a:buFont typeface="Arial"/>
              <a:buChar char="•"/>
              <a:defRPr sz="2400" kern="1200">
                <a:solidFill>
                  <a:schemeClr val="tx1"/>
                </a:solidFill>
                <a:latin typeface="Times" pitchFamily="1" charset="0"/>
                <a:ea typeface="MS PGothic" pitchFamily="34" charset="-128"/>
                <a:cs typeface="+mn-cs"/>
              </a:defRPr>
            </a:lvl9pPr>
          </a:lstStyle>
          <a:p>
            <a:pPr marL="0" indent="0">
              <a:buFont typeface="Arial" pitchFamily="34" charset="0"/>
              <a:buNone/>
            </a:pPr>
            <a:r>
              <a:rPr lang="en-US" dirty="0" smtClean="0">
                <a:sym typeface="Symbol" pitchFamily="18" charset="2"/>
              </a:rPr>
              <a:t>-2</a:t>
            </a:r>
            <a:endParaRPr lang="en-US" dirty="0">
              <a:sym typeface="Symbol" pitchFamily="18" charset="2"/>
            </a:endParaRPr>
          </a:p>
        </p:txBody>
      </p:sp>
      <p:sp>
        <p:nvSpPr>
          <p:cNvPr id="15" name="TextBox 14"/>
          <p:cNvSpPr txBox="1"/>
          <p:nvPr/>
        </p:nvSpPr>
        <p:spPr>
          <a:xfrm>
            <a:off x="990600" y="5454873"/>
            <a:ext cx="5867400" cy="461665"/>
          </a:xfrm>
          <a:prstGeom prst="rect">
            <a:avLst/>
          </a:prstGeom>
          <a:noFill/>
        </p:spPr>
        <p:txBody>
          <a:bodyPr wrap="square" rtlCol="0">
            <a:spAutoFit/>
          </a:bodyPr>
          <a:lstStyle/>
          <a:p>
            <a:r>
              <a:rPr lang="en-US" dirty="0" smtClean="0">
                <a:sym typeface="Symbol"/>
              </a:rPr>
              <a:t>Original (X): =57     =14</a:t>
            </a:r>
            <a:endParaRPr lang="en-US" dirty="0"/>
          </a:p>
        </p:txBody>
      </p:sp>
      <p:sp>
        <p:nvSpPr>
          <p:cNvPr id="18" name="Text Box 15"/>
          <p:cNvSpPr txBox="1">
            <a:spLocks noChangeArrowheads="1"/>
          </p:cNvSpPr>
          <p:nvPr/>
        </p:nvSpPr>
        <p:spPr bwMode="auto">
          <a:xfrm flipH="1">
            <a:off x="4876800" y="4736212"/>
            <a:ext cx="644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defTabSz="457200" rtl="0" eaLnBrk="0" fontAlgn="base" hangingPunct="0">
              <a:spcBef>
                <a:spcPct val="20000"/>
              </a:spcBef>
              <a:spcAft>
                <a:spcPct val="0"/>
              </a:spcAft>
              <a:buFont typeface="Arial" pitchFamily="34" charset="0"/>
              <a:buChar char="•"/>
              <a:defRPr sz="2400" kern="1200">
                <a:solidFill>
                  <a:schemeClr val="tx1"/>
                </a:solidFill>
                <a:latin typeface="Times" pitchFamily="1" charset="0"/>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400" kern="1200">
                <a:solidFill>
                  <a:schemeClr val="tx1"/>
                </a:solidFill>
                <a:latin typeface="Times" pitchFamily="1" charset="0"/>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Times" pitchFamily="1" charset="0"/>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400" kern="1200">
                <a:solidFill>
                  <a:schemeClr val="tx1"/>
                </a:solidFill>
                <a:latin typeface="Times" pitchFamily="1" charset="0"/>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400" kern="1200">
                <a:solidFill>
                  <a:schemeClr val="tx1"/>
                </a:solidFill>
                <a:latin typeface="Times" pitchFamily="1" charset="0"/>
                <a:ea typeface="MS PGothic" pitchFamily="34" charset="-128"/>
                <a:cs typeface="+mn-cs"/>
              </a:defRPr>
            </a:lvl5pPr>
            <a:lvl6pPr marL="2514600" indent="-228600" algn="l" defTabSz="457200" rtl="0" eaLnBrk="0" fontAlgn="base" latinLnBrk="0" hangingPunct="0">
              <a:spcBef>
                <a:spcPct val="0"/>
              </a:spcBef>
              <a:spcAft>
                <a:spcPct val="0"/>
              </a:spcAft>
              <a:buFont typeface="Arial"/>
              <a:buChar char="•"/>
              <a:defRPr sz="2400" kern="1200">
                <a:solidFill>
                  <a:schemeClr val="tx1"/>
                </a:solidFill>
                <a:latin typeface="Times" pitchFamily="1" charset="0"/>
                <a:ea typeface="MS PGothic" pitchFamily="34" charset="-128"/>
                <a:cs typeface="+mn-cs"/>
              </a:defRPr>
            </a:lvl6pPr>
            <a:lvl7pPr marL="2971800" indent="-228600" algn="l" defTabSz="457200" rtl="0" eaLnBrk="0" fontAlgn="base" latinLnBrk="0" hangingPunct="0">
              <a:spcBef>
                <a:spcPct val="0"/>
              </a:spcBef>
              <a:spcAft>
                <a:spcPct val="0"/>
              </a:spcAft>
              <a:buFont typeface="Arial"/>
              <a:buChar char="•"/>
              <a:defRPr sz="2400" kern="1200">
                <a:solidFill>
                  <a:schemeClr val="tx1"/>
                </a:solidFill>
                <a:latin typeface="Times" pitchFamily="1" charset="0"/>
                <a:ea typeface="MS PGothic" pitchFamily="34" charset="-128"/>
                <a:cs typeface="+mn-cs"/>
              </a:defRPr>
            </a:lvl7pPr>
            <a:lvl8pPr marL="3429000" indent="-228600" algn="l" defTabSz="457200" rtl="0" eaLnBrk="0" fontAlgn="base" latinLnBrk="0" hangingPunct="0">
              <a:spcBef>
                <a:spcPct val="0"/>
              </a:spcBef>
              <a:spcAft>
                <a:spcPct val="0"/>
              </a:spcAft>
              <a:buFont typeface="Arial"/>
              <a:buChar char="•"/>
              <a:defRPr sz="2400" kern="1200">
                <a:solidFill>
                  <a:schemeClr val="tx1"/>
                </a:solidFill>
                <a:latin typeface="Times" pitchFamily="1" charset="0"/>
                <a:ea typeface="MS PGothic" pitchFamily="34" charset="-128"/>
                <a:cs typeface="+mn-cs"/>
              </a:defRPr>
            </a:lvl8pPr>
            <a:lvl9pPr marL="3886200" indent="-228600" algn="l" defTabSz="457200" rtl="0" eaLnBrk="0" fontAlgn="base" latinLnBrk="0" hangingPunct="0">
              <a:spcBef>
                <a:spcPct val="0"/>
              </a:spcBef>
              <a:spcAft>
                <a:spcPct val="0"/>
              </a:spcAft>
              <a:buFont typeface="Arial"/>
              <a:buChar char="•"/>
              <a:defRPr sz="2400" kern="1200">
                <a:solidFill>
                  <a:schemeClr val="tx1"/>
                </a:solidFill>
                <a:latin typeface="Times" pitchFamily="1" charset="0"/>
                <a:ea typeface="MS PGothic" pitchFamily="34" charset="-128"/>
                <a:cs typeface="+mn-cs"/>
              </a:defRPr>
            </a:lvl9pPr>
          </a:lstStyle>
          <a:p>
            <a:pPr marL="0" indent="0">
              <a:buFont typeface="Arial" pitchFamily="34" charset="0"/>
              <a:buNone/>
            </a:pPr>
            <a:r>
              <a:rPr lang="en-US" dirty="0" smtClean="0">
                <a:sym typeface="Symbol" pitchFamily="18" charset="2"/>
              </a:rPr>
              <a:t>2</a:t>
            </a:r>
            <a:endParaRPr lang="en-US" dirty="0">
              <a:sym typeface="Symbol" pitchFamily="18" charset="2"/>
            </a:endParaRPr>
          </a:p>
        </p:txBody>
      </p:sp>
      <p:sp>
        <p:nvSpPr>
          <p:cNvPr id="20" name="Text Box 15"/>
          <p:cNvSpPr txBox="1">
            <a:spLocks noChangeArrowheads="1"/>
          </p:cNvSpPr>
          <p:nvPr/>
        </p:nvSpPr>
        <p:spPr bwMode="auto">
          <a:xfrm>
            <a:off x="2857500" y="4388197"/>
            <a:ext cx="53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defTabSz="457200" rtl="0" eaLnBrk="0" fontAlgn="base" hangingPunct="0">
              <a:spcBef>
                <a:spcPct val="20000"/>
              </a:spcBef>
              <a:spcAft>
                <a:spcPct val="0"/>
              </a:spcAft>
              <a:buFont typeface="Arial" pitchFamily="34" charset="0"/>
              <a:buChar char="•"/>
              <a:defRPr sz="2400" kern="1200">
                <a:solidFill>
                  <a:schemeClr val="tx1"/>
                </a:solidFill>
                <a:latin typeface="Times" pitchFamily="1" charset="0"/>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400" kern="1200">
                <a:solidFill>
                  <a:schemeClr val="tx1"/>
                </a:solidFill>
                <a:latin typeface="Times" pitchFamily="1" charset="0"/>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Times" pitchFamily="1" charset="0"/>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400" kern="1200">
                <a:solidFill>
                  <a:schemeClr val="tx1"/>
                </a:solidFill>
                <a:latin typeface="Times" pitchFamily="1" charset="0"/>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400" kern="1200">
                <a:solidFill>
                  <a:schemeClr val="tx1"/>
                </a:solidFill>
                <a:latin typeface="Times" pitchFamily="1" charset="0"/>
                <a:ea typeface="MS PGothic" pitchFamily="34" charset="-128"/>
                <a:cs typeface="+mn-cs"/>
              </a:defRPr>
            </a:lvl5pPr>
            <a:lvl6pPr marL="2514600" indent="-228600" algn="l" defTabSz="457200" rtl="0" eaLnBrk="0" fontAlgn="base" latinLnBrk="0" hangingPunct="0">
              <a:spcBef>
                <a:spcPct val="0"/>
              </a:spcBef>
              <a:spcAft>
                <a:spcPct val="0"/>
              </a:spcAft>
              <a:buFont typeface="Arial"/>
              <a:buChar char="•"/>
              <a:defRPr sz="2400" kern="1200">
                <a:solidFill>
                  <a:schemeClr val="tx1"/>
                </a:solidFill>
                <a:latin typeface="Times" pitchFamily="1" charset="0"/>
                <a:ea typeface="MS PGothic" pitchFamily="34" charset="-128"/>
                <a:cs typeface="+mn-cs"/>
              </a:defRPr>
            </a:lvl6pPr>
            <a:lvl7pPr marL="2971800" indent="-228600" algn="l" defTabSz="457200" rtl="0" eaLnBrk="0" fontAlgn="base" latinLnBrk="0" hangingPunct="0">
              <a:spcBef>
                <a:spcPct val="0"/>
              </a:spcBef>
              <a:spcAft>
                <a:spcPct val="0"/>
              </a:spcAft>
              <a:buFont typeface="Arial"/>
              <a:buChar char="•"/>
              <a:defRPr sz="2400" kern="1200">
                <a:solidFill>
                  <a:schemeClr val="tx1"/>
                </a:solidFill>
                <a:latin typeface="Times" pitchFamily="1" charset="0"/>
                <a:ea typeface="MS PGothic" pitchFamily="34" charset="-128"/>
                <a:cs typeface="+mn-cs"/>
              </a:defRPr>
            </a:lvl7pPr>
            <a:lvl8pPr marL="3429000" indent="-228600" algn="l" defTabSz="457200" rtl="0" eaLnBrk="0" fontAlgn="base" latinLnBrk="0" hangingPunct="0">
              <a:spcBef>
                <a:spcPct val="0"/>
              </a:spcBef>
              <a:spcAft>
                <a:spcPct val="0"/>
              </a:spcAft>
              <a:buFont typeface="Arial"/>
              <a:buChar char="•"/>
              <a:defRPr sz="2400" kern="1200">
                <a:solidFill>
                  <a:schemeClr val="tx1"/>
                </a:solidFill>
                <a:latin typeface="Times" pitchFamily="1" charset="0"/>
                <a:ea typeface="MS PGothic" pitchFamily="34" charset="-128"/>
                <a:cs typeface="+mn-cs"/>
              </a:defRPr>
            </a:lvl8pPr>
            <a:lvl9pPr marL="3886200" indent="-228600" algn="l" defTabSz="457200" rtl="0" eaLnBrk="0" fontAlgn="base" latinLnBrk="0" hangingPunct="0">
              <a:spcBef>
                <a:spcPct val="0"/>
              </a:spcBef>
              <a:spcAft>
                <a:spcPct val="0"/>
              </a:spcAft>
              <a:buFont typeface="Arial"/>
              <a:buChar char="•"/>
              <a:defRPr sz="2400" kern="1200">
                <a:solidFill>
                  <a:schemeClr val="tx1"/>
                </a:solidFill>
                <a:latin typeface="Times" pitchFamily="1" charset="0"/>
                <a:ea typeface="MS PGothic" pitchFamily="34" charset="-128"/>
                <a:cs typeface="+mn-cs"/>
              </a:defRPr>
            </a:lvl9pPr>
          </a:lstStyle>
          <a:p>
            <a:pPr marL="0" indent="0">
              <a:buFont typeface="Arial" pitchFamily="34" charset="0"/>
              <a:buNone/>
            </a:pPr>
            <a:r>
              <a:rPr lang="en-US" dirty="0" smtClean="0">
                <a:sym typeface="Symbol" pitchFamily="18" charset="2"/>
              </a:rPr>
              <a:t>43</a:t>
            </a:r>
            <a:endParaRPr lang="en-US" dirty="0">
              <a:sym typeface="Symbol" pitchFamily="18" charset="2"/>
            </a:endParaRPr>
          </a:p>
        </p:txBody>
      </p:sp>
      <p:sp>
        <p:nvSpPr>
          <p:cNvPr id="21" name="Text Box 15"/>
          <p:cNvSpPr txBox="1">
            <a:spLocks noChangeArrowheads="1"/>
          </p:cNvSpPr>
          <p:nvPr/>
        </p:nvSpPr>
        <p:spPr bwMode="auto">
          <a:xfrm>
            <a:off x="2171700" y="4387397"/>
            <a:ext cx="53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defTabSz="457200" rtl="0" eaLnBrk="0" fontAlgn="base" hangingPunct="0">
              <a:spcBef>
                <a:spcPct val="20000"/>
              </a:spcBef>
              <a:spcAft>
                <a:spcPct val="0"/>
              </a:spcAft>
              <a:buFont typeface="Arial" pitchFamily="34" charset="0"/>
              <a:buChar char="•"/>
              <a:defRPr sz="2400" kern="1200">
                <a:solidFill>
                  <a:schemeClr val="tx1"/>
                </a:solidFill>
                <a:latin typeface="Times" pitchFamily="1" charset="0"/>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400" kern="1200">
                <a:solidFill>
                  <a:schemeClr val="tx1"/>
                </a:solidFill>
                <a:latin typeface="Times" pitchFamily="1" charset="0"/>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Times" pitchFamily="1" charset="0"/>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400" kern="1200">
                <a:solidFill>
                  <a:schemeClr val="tx1"/>
                </a:solidFill>
                <a:latin typeface="Times" pitchFamily="1" charset="0"/>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400" kern="1200">
                <a:solidFill>
                  <a:schemeClr val="tx1"/>
                </a:solidFill>
                <a:latin typeface="Times" pitchFamily="1" charset="0"/>
                <a:ea typeface="MS PGothic" pitchFamily="34" charset="-128"/>
                <a:cs typeface="+mn-cs"/>
              </a:defRPr>
            </a:lvl5pPr>
            <a:lvl6pPr marL="2514600" indent="-228600" algn="l" defTabSz="457200" rtl="0" eaLnBrk="0" fontAlgn="base" latinLnBrk="0" hangingPunct="0">
              <a:spcBef>
                <a:spcPct val="0"/>
              </a:spcBef>
              <a:spcAft>
                <a:spcPct val="0"/>
              </a:spcAft>
              <a:buFont typeface="Arial"/>
              <a:buChar char="•"/>
              <a:defRPr sz="2400" kern="1200">
                <a:solidFill>
                  <a:schemeClr val="tx1"/>
                </a:solidFill>
                <a:latin typeface="Times" pitchFamily="1" charset="0"/>
                <a:ea typeface="MS PGothic" pitchFamily="34" charset="-128"/>
                <a:cs typeface="+mn-cs"/>
              </a:defRPr>
            </a:lvl6pPr>
            <a:lvl7pPr marL="2971800" indent="-228600" algn="l" defTabSz="457200" rtl="0" eaLnBrk="0" fontAlgn="base" latinLnBrk="0" hangingPunct="0">
              <a:spcBef>
                <a:spcPct val="0"/>
              </a:spcBef>
              <a:spcAft>
                <a:spcPct val="0"/>
              </a:spcAft>
              <a:buFont typeface="Arial"/>
              <a:buChar char="•"/>
              <a:defRPr sz="2400" kern="1200">
                <a:solidFill>
                  <a:schemeClr val="tx1"/>
                </a:solidFill>
                <a:latin typeface="Times" pitchFamily="1" charset="0"/>
                <a:ea typeface="MS PGothic" pitchFamily="34" charset="-128"/>
                <a:cs typeface="+mn-cs"/>
              </a:defRPr>
            </a:lvl7pPr>
            <a:lvl8pPr marL="3429000" indent="-228600" algn="l" defTabSz="457200" rtl="0" eaLnBrk="0" fontAlgn="base" latinLnBrk="0" hangingPunct="0">
              <a:spcBef>
                <a:spcPct val="0"/>
              </a:spcBef>
              <a:spcAft>
                <a:spcPct val="0"/>
              </a:spcAft>
              <a:buFont typeface="Arial"/>
              <a:buChar char="•"/>
              <a:defRPr sz="2400" kern="1200">
                <a:solidFill>
                  <a:schemeClr val="tx1"/>
                </a:solidFill>
                <a:latin typeface="Times" pitchFamily="1" charset="0"/>
                <a:ea typeface="MS PGothic" pitchFamily="34" charset="-128"/>
                <a:cs typeface="+mn-cs"/>
              </a:defRPr>
            </a:lvl8pPr>
            <a:lvl9pPr marL="3886200" indent="-228600" algn="l" defTabSz="457200" rtl="0" eaLnBrk="0" fontAlgn="base" latinLnBrk="0" hangingPunct="0">
              <a:spcBef>
                <a:spcPct val="0"/>
              </a:spcBef>
              <a:spcAft>
                <a:spcPct val="0"/>
              </a:spcAft>
              <a:buFont typeface="Arial"/>
              <a:buChar char="•"/>
              <a:defRPr sz="2400" kern="1200">
                <a:solidFill>
                  <a:schemeClr val="tx1"/>
                </a:solidFill>
                <a:latin typeface="Times" pitchFamily="1" charset="0"/>
                <a:ea typeface="MS PGothic" pitchFamily="34" charset="-128"/>
                <a:cs typeface="+mn-cs"/>
              </a:defRPr>
            </a:lvl9pPr>
          </a:lstStyle>
          <a:p>
            <a:pPr marL="0" indent="0">
              <a:buFont typeface="Arial" pitchFamily="34" charset="0"/>
              <a:buNone/>
            </a:pPr>
            <a:r>
              <a:rPr lang="en-US" dirty="0" smtClean="0">
                <a:sym typeface="Symbol" pitchFamily="18" charset="2"/>
              </a:rPr>
              <a:t>29</a:t>
            </a:r>
            <a:endParaRPr lang="en-US" dirty="0">
              <a:sym typeface="Symbol" pitchFamily="18" charset="2"/>
            </a:endParaRPr>
          </a:p>
        </p:txBody>
      </p:sp>
      <p:sp>
        <p:nvSpPr>
          <p:cNvPr id="22" name="TextBox 21"/>
          <p:cNvSpPr txBox="1"/>
          <p:nvPr/>
        </p:nvSpPr>
        <p:spPr>
          <a:xfrm>
            <a:off x="1108818" y="5944814"/>
            <a:ext cx="5867400" cy="461665"/>
          </a:xfrm>
          <a:prstGeom prst="rect">
            <a:avLst/>
          </a:prstGeom>
          <a:noFill/>
        </p:spPr>
        <p:txBody>
          <a:bodyPr wrap="square" rtlCol="0">
            <a:spAutoFit/>
          </a:bodyPr>
          <a:lstStyle/>
          <a:p>
            <a:r>
              <a:rPr lang="en-US" dirty="0" smtClean="0">
                <a:sym typeface="Symbol"/>
              </a:rPr>
              <a:t>Z-Scores: =0     =1</a:t>
            </a:r>
            <a:endParaRPr lang="en-US" dirty="0"/>
          </a:p>
        </p:txBody>
      </p:sp>
      <p:sp>
        <p:nvSpPr>
          <p:cNvPr id="23" name="Text Box 15"/>
          <p:cNvSpPr txBox="1">
            <a:spLocks noChangeArrowheads="1"/>
          </p:cNvSpPr>
          <p:nvPr/>
        </p:nvSpPr>
        <p:spPr bwMode="auto">
          <a:xfrm flipH="1">
            <a:off x="4232708" y="4736213"/>
            <a:ext cx="644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defTabSz="457200" rtl="0" eaLnBrk="0" fontAlgn="base" hangingPunct="0">
              <a:spcBef>
                <a:spcPct val="20000"/>
              </a:spcBef>
              <a:spcAft>
                <a:spcPct val="0"/>
              </a:spcAft>
              <a:buFont typeface="Arial" pitchFamily="34" charset="0"/>
              <a:buChar char="•"/>
              <a:defRPr sz="2400" kern="1200">
                <a:solidFill>
                  <a:schemeClr val="tx1"/>
                </a:solidFill>
                <a:latin typeface="Times" pitchFamily="1" charset="0"/>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400" kern="1200">
                <a:solidFill>
                  <a:schemeClr val="tx1"/>
                </a:solidFill>
                <a:latin typeface="Times" pitchFamily="1" charset="0"/>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Times" pitchFamily="1" charset="0"/>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400" kern="1200">
                <a:solidFill>
                  <a:schemeClr val="tx1"/>
                </a:solidFill>
                <a:latin typeface="Times" pitchFamily="1" charset="0"/>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400" kern="1200">
                <a:solidFill>
                  <a:schemeClr val="tx1"/>
                </a:solidFill>
                <a:latin typeface="Times" pitchFamily="1" charset="0"/>
                <a:ea typeface="MS PGothic" pitchFamily="34" charset="-128"/>
                <a:cs typeface="+mn-cs"/>
              </a:defRPr>
            </a:lvl5pPr>
            <a:lvl6pPr marL="2514600" indent="-228600" algn="l" defTabSz="457200" rtl="0" eaLnBrk="0" fontAlgn="base" latinLnBrk="0" hangingPunct="0">
              <a:spcBef>
                <a:spcPct val="0"/>
              </a:spcBef>
              <a:spcAft>
                <a:spcPct val="0"/>
              </a:spcAft>
              <a:buFont typeface="Arial"/>
              <a:buChar char="•"/>
              <a:defRPr sz="2400" kern="1200">
                <a:solidFill>
                  <a:schemeClr val="tx1"/>
                </a:solidFill>
                <a:latin typeface="Times" pitchFamily="1" charset="0"/>
                <a:ea typeface="MS PGothic" pitchFamily="34" charset="-128"/>
                <a:cs typeface="+mn-cs"/>
              </a:defRPr>
            </a:lvl6pPr>
            <a:lvl7pPr marL="2971800" indent="-228600" algn="l" defTabSz="457200" rtl="0" eaLnBrk="0" fontAlgn="base" latinLnBrk="0" hangingPunct="0">
              <a:spcBef>
                <a:spcPct val="0"/>
              </a:spcBef>
              <a:spcAft>
                <a:spcPct val="0"/>
              </a:spcAft>
              <a:buFont typeface="Arial"/>
              <a:buChar char="•"/>
              <a:defRPr sz="2400" kern="1200">
                <a:solidFill>
                  <a:schemeClr val="tx1"/>
                </a:solidFill>
                <a:latin typeface="Times" pitchFamily="1" charset="0"/>
                <a:ea typeface="MS PGothic" pitchFamily="34" charset="-128"/>
                <a:cs typeface="+mn-cs"/>
              </a:defRPr>
            </a:lvl7pPr>
            <a:lvl8pPr marL="3429000" indent="-228600" algn="l" defTabSz="457200" rtl="0" eaLnBrk="0" fontAlgn="base" latinLnBrk="0" hangingPunct="0">
              <a:spcBef>
                <a:spcPct val="0"/>
              </a:spcBef>
              <a:spcAft>
                <a:spcPct val="0"/>
              </a:spcAft>
              <a:buFont typeface="Arial"/>
              <a:buChar char="•"/>
              <a:defRPr sz="2400" kern="1200">
                <a:solidFill>
                  <a:schemeClr val="tx1"/>
                </a:solidFill>
                <a:latin typeface="Times" pitchFamily="1" charset="0"/>
                <a:ea typeface="MS PGothic" pitchFamily="34" charset="-128"/>
                <a:cs typeface="+mn-cs"/>
              </a:defRPr>
            </a:lvl8pPr>
            <a:lvl9pPr marL="3886200" indent="-228600" algn="l" defTabSz="457200" rtl="0" eaLnBrk="0" fontAlgn="base" latinLnBrk="0" hangingPunct="0">
              <a:spcBef>
                <a:spcPct val="0"/>
              </a:spcBef>
              <a:spcAft>
                <a:spcPct val="0"/>
              </a:spcAft>
              <a:buFont typeface="Arial"/>
              <a:buChar char="•"/>
              <a:defRPr sz="2400" kern="1200">
                <a:solidFill>
                  <a:schemeClr val="tx1"/>
                </a:solidFill>
                <a:latin typeface="Times" pitchFamily="1" charset="0"/>
                <a:ea typeface="MS PGothic" pitchFamily="34" charset="-128"/>
                <a:cs typeface="+mn-cs"/>
              </a:defRPr>
            </a:lvl9pPr>
          </a:lstStyle>
          <a:p>
            <a:pPr marL="0" indent="0">
              <a:buFont typeface="Arial" pitchFamily="34" charset="0"/>
              <a:buNone/>
            </a:pPr>
            <a:r>
              <a:rPr lang="en-US" dirty="0" smtClean="0">
                <a:sym typeface="Symbol" pitchFamily="18" charset="2"/>
              </a:rPr>
              <a:t>1</a:t>
            </a:r>
            <a:endParaRPr lang="en-US" dirty="0">
              <a:sym typeface="Symbol" pitchFamily="18" charset="2"/>
            </a:endParaRPr>
          </a:p>
        </p:txBody>
      </p:sp>
      <p:sp>
        <p:nvSpPr>
          <p:cNvPr id="24" name="Text Box 15"/>
          <p:cNvSpPr txBox="1">
            <a:spLocks noChangeArrowheads="1"/>
          </p:cNvSpPr>
          <p:nvPr/>
        </p:nvSpPr>
        <p:spPr bwMode="auto">
          <a:xfrm>
            <a:off x="3657600" y="4735236"/>
            <a:ext cx="4085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defTabSz="457200" rtl="0" eaLnBrk="0" fontAlgn="base" hangingPunct="0">
              <a:spcBef>
                <a:spcPct val="20000"/>
              </a:spcBef>
              <a:spcAft>
                <a:spcPct val="0"/>
              </a:spcAft>
              <a:buFont typeface="Arial" pitchFamily="34" charset="0"/>
              <a:buChar char="•"/>
              <a:defRPr sz="2400" kern="1200">
                <a:solidFill>
                  <a:schemeClr val="tx1"/>
                </a:solidFill>
                <a:latin typeface="Times" pitchFamily="1" charset="0"/>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400" kern="1200">
                <a:solidFill>
                  <a:schemeClr val="tx1"/>
                </a:solidFill>
                <a:latin typeface="Times" pitchFamily="1" charset="0"/>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Times" pitchFamily="1" charset="0"/>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400" kern="1200">
                <a:solidFill>
                  <a:schemeClr val="tx1"/>
                </a:solidFill>
                <a:latin typeface="Times" pitchFamily="1" charset="0"/>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400" kern="1200">
                <a:solidFill>
                  <a:schemeClr val="tx1"/>
                </a:solidFill>
                <a:latin typeface="Times" pitchFamily="1" charset="0"/>
                <a:ea typeface="MS PGothic" pitchFamily="34" charset="-128"/>
                <a:cs typeface="+mn-cs"/>
              </a:defRPr>
            </a:lvl5pPr>
            <a:lvl6pPr marL="2514600" indent="-228600" algn="l" defTabSz="457200" rtl="0" eaLnBrk="0" fontAlgn="base" latinLnBrk="0" hangingPunct="0">
              <a:spcBef>
                <a:spcPct val="0"/>
              </a:spcBef>
              <a:spcAft>
                <a:spcPct val="0"/>
              </a:spcAft>
              <a:buFont typeface="Arial"/>
              <a:buChar char="•"/>
              <a:defRPr sz="2400" kern="1200">
                <a:solidFill>
                  <a:schemeClr val="tx1"/>
                </a:solidFill>
                <a:latin typeface="Times" pitchFamily="1" charset="0"/>
                <a:ea typeface="MS PGothic" pitchFamily="34" charset="-128"/>
                <a:cs typeface="+mn-cs"/>
              </a:defRPr>
            </a:lvl6pPr>
            <a:lvl7pPr marL="2971800" indent="-228600" algn="l" defTabSz="457200" rtl="0" eaLnBrk="0" fontAlgn="base" latinLnBrk="0" hangingPunct="0">
              <a:spcBef>
                <a:spcPct val="0"/>
              </a:spcBef>
              <a:spcAft>
                <a:spcPct val="0"/>
              </a:spcAft>
              <a:buFont typeface="Arial"/>
              <a:buChar char="•"/>
              <a:defRPr sz="2400" kern="1200">
                <a:solidFill>
                  <a:schemeClr val="tx1"/>
                </a:solidFill>
                <a:latin typeface="Times" pitchFamily="1" charset="0"/>
                <a:ea typeface="MS PGothic" pitchFamily="34" charset="-128"/>
                <a:cs typeface="+mn-cs"/>
              </a:defRPr>
            </a:lvl7pPr>
            <a:lvl8pPr marL="3429000" indent="-228600" algn="l" defTabSz="457200" rtl="0" eaLnBrk="0" fontAlgn="base" latinLnBrk="0" hangingPunct="0">
              <a:spcBef>
                <a:spcPct val="0"/>
              </a:spcBef>
              <a:spcAft>
                <a:spcPct val="0"/>
              </a:spcAft>
              <a:buFont typeface="Arial"/>
              <a:buChar char="•"/>
              <a:defRPr sz="2400" kern="1200">
                <a:solidFill>
                  <a:schemeClr val="tx1"/>
                </a:solidFill>
                <a:latin typeface="Times" pitchFamily="1" charset="0"/>
                <a:ea typeface="MS PGothic" pitchFamily="34" charset="-128"/>
                <a:cs typeface="+mn-cs"/>
              </a:defRPr>
            </a:lvl8pPr>
            <a:lvl9pPr marL="3886200" indent="-228600" algn="l" defTabSz="457200" rtl="0" eaLnBrk="0" fontAlgn="base" latinLnBrk="0" hangingPunct="0">
              <a:spcBef>
                <a:spcPct val="0"/>
              </a:spcBef>
              <a:spcAft>
                <a:spcPct val="0"/>
              </a:spcAft>
              <a:buFont typeface="Arial"/>
              <a:buChar char="•"/>
              <a:defRPr sz="2400" kern="1200">
                <a:solidFill>
                  <a:schemeClr val="tx1"/>
                </a:solidFill>
                <a:latin typeface="Times" pitchFamily="1" charset="0"/>
                <a:ea typeface="MS PGothic" pitchFamily="34" charset="-128"/>
                <a:cs typeface="+mn-cs"/>
              </a:defRPr>
            </a:lvl9pPr>
          </a:lstStyle>
          <a:p>
            <a:pPr marL="0" indent="0">
              <a:buFont typeface="Arial" pitchFamily="34" charset="0"/>
              <a:buNone/>
            </a:pPr>
            <a:r>
              <a:rPr lang="en-US" dirty="0">
                <a:sym typeface="Symbol" pitchFamily="18" charset="2"/>
              </a:rPr>
              <a:t>0</a:t>
            </a:r>
          </a:p>
        </p:txBody>
      </p:sp>
    </p:spTree>
    <p:extLst>
      <p:ext uri="{BB962C8B-B14F-4D97-AF65-F5344CB8AC3E}">
        <p14:creationId xmlns:p14="http://schemas.microsoft.com/office/powerpoint/2010/main" val="345608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standardized distributions</a:t>
            </a:r>
            <a:endParaRPr lang="en-US" dirty="0"/>
          </a:p>
        </p:txBody>
      </p:sp>
      <p:grpSp>
        <p:nvGrpSpPr>
          <p:cNvPr id="4" name="Group 10"/>
          <p:cNvGrpSpPr>
            <a:grpSpLocks/>
          </p:cNvGrpSpPr>
          <p:nvPr/>
        </p:nvGrpSpPr>
        <p:grpSpPr bwMode="auto">
          <a:xfrm>
            <a:off x="700088" y="2057400"/>
            <a:ext cx="6157912" cy="2735445"/>
            <a:chOff x="2880" y="1296"/>
            <a:chExt cx="2064" cy="1281"/>
          </a:xfrm>
        </p:grpSpPr>
        <p:grpSp>
          <p:nvGrpSpPr>
            <p:cNvPr id="5" name="Group 11"/>
            <p:cNvGrpSpPr>
              <a:grpSpLocks/>
            </p:cNvGrpSpPr>
            <p:nvPr/>
          </p:nvGrpSpPr>
          <p:grpSpPr bwMode="auto">
            <a:xfrm>
              <a:off x="2880" y="1296"/>
              <a:ext cx="2064" cy="1056"/>
              <a:chOff x="1440" y="2496"/>
              <a:chExt cx="3072" cy="1008"/>
            </a:xfrm>
          </p:grpSpPr>
          <p:pic>
            <p:nvPicPr>
              <p:cNvPr id="8"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0" y="2496"/>
                <a:ext cx="3072" cy="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13"/>
              <p:cNvSpPr>
                <a:spLocks noChangeShapeType="1"/>
              </p:cNvSpPr>
              <p:nvPr/>
            </p:nvSpPr>
            <p:spPr bwMode="auto">
              <a:xfrm>
                <a:off x="1440" y="3504"/>
                <a:ext cx="307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6" name="Line 14"/>
            <p:cNvSpPr>
              <a:spLocks noChangeShapeType="1"/>
            </p:cNvSpPr>
            <p:nvPr/>
          </p:nvSpPr>
          <p:spPr bwMode="auto">
            <a:xfrm flipV="1">
              <a:off x="3909" y="1344"/>
              <a:ext cx="0" cy="1056"/>
            </a:xfrm>
            <a:prstGeom prst="line">
              <a:avLst/>
            </a:prstGeom>
            <a:noFill/>
            <a:ln w="9525">
              <a:solidFill>
                <a:srgbClr val="85309D"/>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 name="Text Box 15"/>
            <p:cNvSpPr txBox="1">
              <a:spLocks noChangeArrowheads="1"/>
            </p:cNvSpPr>
            <p:nvPr/>
          </p:nvSpPr>
          <p:spPr bwMode="auto">
            <a:xfrm>
              <a:off x="3820" y="2361"/>
              <a:ext cx="205"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dirty="0" smtClean="0">
                  <a:sym typeface="Symbol" pitchFamily="18" charset="2"/>
                </a:rPr>
                <a:t>57</a:t>
              </a:r>
              <a:endParaRPr lang="en-US" dirty="0">
                <a:sym typeface="Symbol" pitchFamily="18" charset="2"/>
              </a:endParaRPr>
            </a:p>
          </p:txBody>
        </p:sp>
      </p:grpSp>
      <p:sp>
        <p:nvSpPr>
          <p:cNvPr id="10" name="Line 14"/>
          <p:cNvSpPr>
            <a:spLocks noChangeShapeType="1"/>
          </p:cNvSpPr>
          <p:nvPr/>
        </p:nvSpPr>
        <p:spPr bwMode="auto">
          <a:xfrm flipV="1">
            <a:off x="4419600" y="2307242"/>
            <a:ext cx="0" cy="2254980"/>
          </a:xfrm>
          <a:prstGeom prst="line">
            <a:avLst/>
          </a:prstGeom>
          <a:noFill/>
          <a:ln w="9525">
            <a:solidFill>
              <a:srgbClr val="85309D"/>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 name="Line 14"/>
          <p:cNvSpPr>
            <a:spLocks noChangeShapeType="1"/>
          </p:cNvSpPr>
          <p:nvPr/>
        </p:nvSpPr>
        <p:spPr bwMode="auto">
          <a:xfrm flipV="1">
            <a:off x="3124200" y="2304293"/>
            <a:ext cx="0" cy="2254980"/>
          </a:xfrm>
          <a:prstGeom prst="line">
            <a:avLst/>
          </a:prstGeom>
          <a:noFill/>
          <a:ln w="9525">
            <a:solidFill>
              <a:srgbClr val="85309D"/>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 name="Line 14"/>
          <p:cNvSpPr>
            <a:spLocks noChangeShapeType="1"/>
          </p:cNvSpPr>
          <p:nvPr/>
        </p:nvSpPr>
        <p:spPr bwMode="auto">
          <a:xfrm flipV="1">
            <a:off x="2438400" y="2339485"/>
            <a:ext cx="0" cy="2254980"/>
          </a:xfrm>
          <a:prstGeom prst="line">
            <a:avLst/>
          </a:prstGeom>
          <a:noFill/>
          <a:ln w="9525">
            <a:solidFill>
              <a:srgbClr val="85309D"/>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 name="Line 14"/>
          <p:cNvSpPr>
            <a:spLocks noChangeShapeType="1"/>
          </p:cNvSpPr>
          <p:nvPr/>
        </p:nvSpPr>
        <p:spPr bwMode="auto">
          <a:xfrm flipV="1">
            <a:off x="5105400" y="2339485"/>
            <a:ext cx="0" cy="2254980"/>
          </a:xfrm>
          <a:prstGeom prst="line">
            <a:avLst/>
          </a:prstGeom>
          <a:noFill/>
          <a:ln w="9525">
            <a:solidFill>
              <a:srgbClr val="85309D"/>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 name="Text Box 15"/>
          <p:cNvSpPr txBox="1">
            <a:spLocks noGrp="1" noChangeArrowheads="1"/>
          </p:cNvSpPr>
          <p:nvPr>
            <p:ph idx="1"/>
          </p:nvPr>
        </p:nvSpPr>
        <p:spPr bwMode="auto">
          <a:xfrm flipH="1">
            <a:off x="4876800" y="4312380"/>
            <a:ext cx="644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pPr marL="0" indent="0">
              <a:buNone/>
            </a:pPr>
            <a:r>
              <a:rPr lang="en-US" dirty="0" smtClean="0">
                <a:sym typeface="Symbol" pitchFamily="18" charset="2"/>
              </a:rPr>
              <a:t>85</a:t>
            </a:r>
            <a:endParaRPr lang="en-US" dirty="0">
              <a:sym typeface="Symbol" pitchFamily="18" charset="2"/>
            </a:endParaRPr>
          </a:p>
        </p:txBody>
      </p:sp>
      <p:pic>
        <p:nvPicPr>
          <p:cNvPr id="1167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1462" y="4271408"/>
            <a:ext cx="67627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 Box 15"/>
          <p:cNvSpPr txBox="1">
            <a:spLocks noChangeArrowheads="1"/>
          </p:cNvSpPr>
          <p:nvPr/>
        </p:nvSpPr>
        <p:spPr bwMode="auto">
          <a:xfrm>
            <a:off x="2844961" y="4746863"/>
            <a:ext cx="53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defTabSz="457200" rtl="0" eaLnBrk="0" fontAlgn="base" hangingPunct="0">
              <a:spcBef>
                <a:spcPct val="20000"/>
              </a:spcBef>
              <a:spcAft>
                <a:spcPct val="0"/>
              </a:spcAft>
              <a:buFont typeface="Arial" pitchFamily="34" charset="0"/>
              <a:buChar char="•"/>
              <a:defRPr sz="2400" kern="1200">
                <a:solidFill>
                  <a:schemeClr val="tx1"/>
                </a:solidFill>
                <a:latin typeface="Times" pitchFamily="1" charset="0"/>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400" kern="1200">
                <a:solidFill>
                  <a:schemeClr val="tx1"/>
                </a:solidFill>
                <a:latin typeface="Times" pitchFamily="1" charset="0"/>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Times" pitchFamily="1" charset="0"/>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400" kern="1200">
                <a:solidFill>
                  <a:schemeClr val="tx1"/>
                </a:solidFill>
                <a:latin typeface="Times" pitchFamily="1" charset="0"/>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400" kern="1200">
                <a:solidFill>
                  <a:schemeClr val="tx1"/>
                </a:solidFill>
                <a:latin typeface="Times" pitchFamily="1" charset="0"/>
                <a:ea typeface="MS PGothic" pitchFamily="34" charset="-128"/>
                <a:cs typeface="+mn-cs"/>
              </a:defRPr>
            </a:lvl5pPr>
            <a:lvl6pPr marL="2514600" indent="-228600" algn="l" defTabSz="457200" rtl="0" eaLnBrk="0" fontAlgn="base" latinLnBrk="0" hangingPunct="0">
              <a:spcBef>
                <a:spcPct val="0"/>
              </a:spcBef>
              <a:spcAft>
                <a:spcPct val="0"/>
              </a:spcAft>
              <a:buFont typeface="Arial"/>
              <a:buChar char="•"/>
              <a:defRPr sz="2400" kern="1200">
                <a:solidFill>
                  <a:schemeClr val="tx1"/>
                </a:solidFill>
                <a:latin typeface="Times" pitchFamily="1" charset="0"/>
                <a:ea typeface="MS PGothic" pitchFamily="34" charset="-128"/>
                <a:cs typeface="+mn-cs"/>
              </a:defRPr>
            </a:lvl6pPr>
            <a:lvl7pPr marL="2971800" indent="-228600" algn="l" defTabSz="457200" rtl="0" eaLnBrk="0" fontAlgn="base" latinLnBrk="0" hangingPunct="0">
              <a:spcBef>
                <a:spcPct val="0"/>
              </a:spcBef>
              <a:spcAft>
                <a:spcPct val="0"/>
              </a:spcAft>
              <a:buFont typeface="Arial"/>
              <a:buChar char="•"/>
              <a:defRPr sz="2400" kern="1200">
                <a:solidFill>
                  <a:schemeClr val="tx1"/>
                </a:solidFill>
                <a:latin typeface="Times" pitchFamily="1" charset="0"/>
                <a:ea typeface="MS PGothic" pitchFamily="34" charset="-128"/>
                <a:cs typeface="+mn-cs"/>
              </a:defRPr>
            </a:lvl7pPr>
            <a:lvl8pPr marL="3429000" indent="-228600" algn="l" defTabSz="457200" rtl="0" eaLnBrk="0" fontAlgn="base" latinLnBrk="0" hangingPunct="0">
              <a:spcBef>
                <a:spcPct val="0"/>
              </a:spcBef>
              <a:spcAft>
                <a:spcPct val="0"/>
              </a:spcAft>
              <a:buFont typeface="Arial"/>
              <a:buChar char="•"/>
              <a:defRPr sz="2400" kern="1200">
                <a:solidFill>
                  <a:schemeClr val="tx1"/>
                </a:solidFill>
                <a:latin typeface="Times" pitchFamily="1" charset="0"/>
                <a:ea typeface="MS PGothic" pitchFamily="34" charset="-128"/>
                <a:cs typeface="+mn-cs"/>
              </a:defRPr>
            </a:lvl8pPr>
            <a:lvl9pPr marL="3886200" indent="-228600" algn="l" defTabSz="457200" rtl="0" eaLnBrk="0" fontAlgn="base" latinLnBrk="0" hangingPunct="0">
              <a:spcBef>
                <a:spcPct val="0"/>
              </a:spcBef>
              <a:spcAft>
                <a:spcPct val="0"/>
              </a:spcAft>
              <a:buFont typeface="Arial"/>
              <a:buChar char="•"/>
              <a:defRPr sz="2400" kern="1200">
                <a:solidFill>
                  <a:schemeClr val="tx1"/>
                </a:solidFill>
                <a:latin typeface="Times" pitchFamily="1" charset="0"/>
                <a:ea typeface="MS PGothic" pitchFamily="34" charset="-128"/>
                <a:cs typeface="+mn-cs"/>
              </a:defRPr>
            </a:lvl9pPr>
          </a:lstStyle>
          <a:p>
            <a:pPr marL="0" indent="0">
              <a:buFont typeface="Arial" pitchFamily="34" charset="0"/>
              <a:buNone/>
            </a:pPr>
            <a:r>
              <a:rPr lang="en-US" dirty="0" smtClean="0">
                <a:sym typeface="Symbol" pitchFamily="18" charset="2"/>
              </a:rPr>
              <a:t>-1</a:t>
            </a:r>
            <a:endParaRPr lang="en-US" dirty="0">
              <a:sym typeface="Symbol" pitchFamily="18" charset="2"/>
            </a:endParaRPr>
          </a:p>
        </p:txBody>
      </p:sp>
      <p:sp>
        <p:nvSpPr>
          <p:cNvPr id="17" name="Text Box 15"/>
          <p:cNvSpPr txBox="1">
            <a:spLocks noChangeArrowheads="1"/>
          </p:cNvSpPr>
          <p:nvPr/>
        </p:nvSpPr>
        <p:spPr bwMode="auto">
          <a:xfrm>
            <a:off x="2057400" y="4746864"/>
            <a:ext cx="53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defTabSz="457200" rtl="0" eaLnBrk="0" fontAlgn="base" hangingPunct="0">
              <a:spcBef>
                <a:spcPct val="20000"/>
              </a:spcBef>
              <a:spcAft>
                <a:spcPct val="0"/>
              </a:spcAft>
              <a:buFont typeface="Arial" pitchFamily="34" charset="0"/>
              <a:buChar char="•"/>
              <a:defRPr sz="2400" kern="1200">
                <a:solidFill>
                  <a:schemeClr val="tx1"/>
                </a:solidFill>
                <a:latin typeface="Times" pitchFamily="1" charset="0"/>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400" kern="1200">
                <a:solidFill>
                  <a:schemeClr val="tx1"/>
                </a:solidFill>
                <a:latin typeface="Times" pitchFamily="1" charset="0"/>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Times" pitchFamily="1" charset="0"/>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400" kern="1200">
                <a:solidFill>
                  <a:schemeClr val="tx1"/>
                </a:solidFill>
                <a:latin typeface="Times" pitchFamily="1" charset="0"/>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400" kern="1200">
                <a:solidFill>
                  <a:schemeClr val="tx1"/>
                </a:solidFill>
                <a:latin typeface="Times" pitchFamily="1" charset="0"/>
                <a:ea typeface="MS PGothic" pitchFamily="34" charset="-128"/>
                <a:cs typeface="+mn-cs"/>
              </a:defRPr>
            </a:lvl5pPr>
            <a:lvl6pPr marL="2514600" indent="-228600" algn="l" defTabSz="457200" rtl="0" eaLnBrk="0" fontAlgn="base" latinLnBrk="0" hangingPunct="0">
              <a:spcBef>
                <a:spcPct val="0"/>
              </a:spcBef>
              <a:spcAft>
                <a:spcPct val="0"/>
              </a:spcAft>
              <a:buFont typeface="Arial"/>
              <a:buChar char="•"/>
              <a:defRPr sz="2400" kern="1200">
                <a:solidFill>
                  <a:schemeClr val="tx1"/>
                </a:solidFill>
                <a:latin typeface="Times" pitchFamily="1" charset="0"/>
                <a:ea typeface="MS PGothic" pitchFamily="34" charset="-128"/>
                <a:cs typeface="+mn-cs"/>
              </a:defRPr>
            </a:lvl6pPr>
            <a:lvl7pPr marL="2971800" indent="-228600" algn="l" defTabSz="457200" rtl="0" eaLnBrk="0" fontAlgn="base" latinLnBrk="0" hangingPunct="0">
              <a:spcBef>
                <a:spcPct val="0"/>
              </a:spcBef>
              <a:spcAft>
                <a:spcPct val="0"/>
              </a:spcAft>
              <a:buFont typeface="Arial"/>
              <a:buChar char="•"/>
              <a:defRPr sz="2400" kern="1200">
                <a:solidFill>
                  <a:schemeClr val="tx1"/>
                </a:solidFill>
                <a:latin typeface="Times" pitchFamily="1" charset="0"/>
                <a:ea typeface="MS PGothic" pitchFamily="34" charset="-128"/>
                <a:cs typeface="+mn-cs"/>
              </a:defRPr>
            </a:lvl7pPr>
            <a:lvl8pPr marL="3429000" indent="-228600" algn="l" defTabSz="457200" rtl="0" eaLnBrk="0" fontAlgn="base" latinLnBrk="0" hangingPunct="0">
              <a:spcBef>
                <a:spcPct val="0"/>
              </a:spcBef>
              <a:spcAft>
                <a:spcPct val="0"/>
              </a:spcAft>
              <a:buFont typeface="Arial"/>
              <a:buChar char="•"/>
              <a:defRPr sz="2400" kern="1200">
                <a:solidFill>
                  <a:schemeClr val="tx1"/>
                </a:solidFill>
                <a:latin typeface="Times" pitchFamily="1" charset="0"/>
                <a:ea typeface="MS PGothic" pitchFamily="34" charset="-128"/>
                <a:cs typeface="+mn-cs"/>
              </a:defRPr>
            </a:lvl8pPr>
            <a:lvl9pPr marL="3886200" indent="-228600" algn="l" defTabSz="457200" rtl="0" eaLnBrk="0" fontAlgn="base" latinLnBrk="0" hangingPunct="0">
              <a:spcBef>
                <a:spcPct val="0"/>
              </a:spcBef>
              <a:spcAft>
                <a:spcPct val="0"/>
              </a:spcAft>
              <a:buFont typeface="Arial"/>
              <a:buChar char="•"/>
              <a:defRPr sz="2400" kern="1200">
                <a:solidFill>
                  <a:schemeClr val="tx1"/>
                </a:solidFill>
                <a:latin typeface="Times" pitchFamily="1" charset="0"/>
                <a:ea typeface="MS PGothic" pitchFamily="34" charset="-128"/>
                <a:cs typeface="+mn-cs"/>
              </a:defRPr>
            </a:lvl9pPr>
          </a:lstStyle>
          <a:p>
            <a:pPr marL="0" indent="0">
              <a:buFont typeface="Arial" pitchFamily="34" charset="0"/>
              <a:buNone/>
            </a:pPr>
            <a:r>
              <a:rPr lang="en-US" dirty="0" smtClean="0">
                <a:sym typeface="Symbol" pitchFamily="18" charset="2"/>
              </a:rPr>
              <a:t>-2</a:t>
            </a:r>
            <a:endParaRPr lang="en-US" dirty="0">
              <a:sym typeface="Symbol" pitchFamily="18" charset="2"/>
            </a:endParaRPr>
          </a:p>
        </p:txBody>
      </p:sp>
      <p:sp>
        <p:nvSpPr>
          <p:cNvPr id="15" name="TextBox 14"/>
          <p:cNvSpPr txBox="1"/>
          <p:nvPr/>
        </p:nvSpPr>
        <p:spPr>
          <a:xfrm>
            <a:off x="990600" y="5590784"/>
            <a:ext cx="5867400" cy="461665"/>
          </a:xfrm>
          <a:prstGeom prst="rect">
            <a:avLst/>
          </a:prstGeom>
          <a:noFill/>
        </p:spPr>
        <p:txBody>
          <a:bodyPr wrap="square" rtlCol="0">
            <a:spAutoFit/>
          </a:bodyPr>
          <a:lstStyle/>
          <a:p>
            <a:r>
              <a:rPr lang="en-US" dirty="0" smtClean="0">
                <a:sym typeface="Symbol"/>
              </a:rPr>
              <a:t>Original (X): =57     =14</a:t>
            </a:r>
            <a:endParaRPr lang="en-US" dirty="0"/>
          </a:p>
        </p:txBody>
      </p:sp>
      <p:sp>
        <p:nvSpPr>
          <p:cNvPr id="18" name="Text Box 15"/>
          <p:cNvSpPr txBox="1">
            <a:spLocks noChangeArrowheads="1"/>
          </p:cNvSpPr>
          <p:nvPr/>
        </p:nvSpPr>
        <p:spPr bwMode="auto">
          <a:xfrm flipH="1">
            <a:off x="4876800" y="4736212"/>
            <a:ext cx="644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defTabSz="457200" rtl="0" eaLnBrk="0" fontAlgn="base" hangingPunct="0">
              <a:spcBef>
                <a:spcPct val="20000"/>
              </a:spcBef>
              <a:spcAft>
                <a:spcPct val="0"/>
              </a:spcAft>
              <a:buFont typeface="Arial" pitchFamily="34" charset="0"/>
              <a:buChar char="•"/>
              <a:defRPr sz="2400" kern="1200">
                <a:solidFill>
                  <a:schemeClr val="tx1"/>
                </a:solidFill>
                <a:latin typeface="Times" pitchFamily="1" charset="0"/>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400" kern="1200">
                <a:solidFill>
                  <a:schemeClr val="tx1"/>
                </a:solidFill>
                <a:latin typeface="Times" pitchFamily="1" charset="0"/>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Times" pitchFamily="1" charset="0"/>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400" kern="1200">
                <a:solidFill>
                  <a:schemeClr val="tx1"/>
                </a:solidFill>
                <a:latin typeface="Times" pitchFamily="1" charset="0"/>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400" kern="1200">
                <a:solidFill>
                  <a:schemeClr val="tx1"/>
                </a:solidFill>
                <a:latin typeface="Times" pitchFamily="1" charset="0"/>
                <a:ea typeface="MS PGothic" pitchFamily="34" charset="-128"/>
                <a:cs typeface="+mn-cs"/>
              </a:defRPr>
            </a:lvl5pPr>
            <a:lvl6pPr marL="2514600" indent="-228600" algn="l" defTabSz="457200" rtl="0" eaLnBrk="0" fontAlgn="base" latinLnBrk="0" hangingPunct="0">
              <a:spcBef>
                <a:spcPct val="0"/>
              </a:spcBef>
              <a:spcAft>
                <a:spcPct val="0"/>
              </a:spcAft>
              <a:buFont typeface="Arial"/>
              <a:buChar char="•"/>
              <a:defRPr sz="2400" kern="1200">
                <a:solidFill>
                  <a:schemeClr val="tx1"/>
                </a:solidFill>
                <a:latin typeface="Times" pitchFamily="1" charset="0"/>
                <a:ea typeface="MS PGothic" pitchFamily="34" charset="-128"/>
                <a:cs typeface="+mn-cs"/>
              </a:defRPr>
            </a:lvl6pPr>
            <a:lvl7pPr marL="2971800" indent="-228600" algn="l" defTabSz="457200" rtl="0" eaLnBrk="0" fontAlgn="base" latinLnBrk="0" hangingPunct="0">
              <a:spcBef>
                <a:spcPct val="0"/>
              </a:spcBef>
              <a:spcAft>
                <a:spcPct val="0"/>
              </a:spcAft>
              <a:buFont typeface="Arial"/>
              <a:buChar char="•"/>
              <a:defRPr sz="2400" kern="1200">
                <a:solidFill>
                  <a:schemeClr val="tx1"/>
                </a:solidFill>
                <a:latin typeface="Times" pitchFamily="1" charset="0"/>
                <a:ea typeface="MS PGothic" pitchFamily="34" charset="-128"/>
                <a:cs typeface="+mn-cs"/>
              </a:defRPr>
            </a:lvl7pPr>
            <a:lvl8pPr marL="3429000" indent="-228600" algn="l" defTabSz="457200" rtl="0" eaLnBrk="0" fontAlgn="base" latinLnBrk="0" hangingPunct="0">
              <a:spcBef>
                <a:spcPct val="0"/>
              </a:spcBef>
              <a:spcAft>
                <a:spcPct val="0"/>
              </a:spcAft>
              <a:buFont typeface="Arial"/>
              <a:buChar char="•"/>
              <a:defRPr sz="2400" kern="1200">
                <a:solidFill>
                  <a:schemeClr val="tx1"/>
                </a:solidFill>
                <a:latin typeface="Times" pitchFamily="1" charset="0"/>
                <a:ea typeface="MS PGothic" pitchFamily="34" charset="-128"/>
                <a:cs typeface="+mn-cs"/>
              </a:defRPr>
            </a:lvl8pPr>
            <a:lvl9pPr marL="3886200" indent="-228600" algn="l" defTabSz="457200" rtl="0" eaLnBrk="0" fontAlgn="base" latinLnBrk="0" hangingPunct="0">
              <a:spcBef>
                <a:spcPct val="0"/>
              </a:spcBef>
              <a:spcAft>
                <a:spcPct val="0"/>
              </a:spcAft>
              <a:buFont typeface="Arial"/>
              <a:buChar char="•"/>
              <a:defRPr sz="2400" kern="1200">
                <a:solidFill>
                  <a:schemeClr val="tx1"/>
                </a:solidFill>
                <a:latin typeface="Times" pitchFamily="1" charset="0"/>
                <a:ea typeface="MS PGothic" pitchFamily="34" charset="-128"/>
                <a:cs typeface="+mn-cs"/>
              </a:defRPr>
            </a:lvl9pPr>
          </a:lstStyle>
          <a:p>
            <a:pPr marL="0" indent="0">
              <a:buFont typeface="Arial" pitchFamily="34" charset="0"/>
              <a:buNone/>
            </a:pPr>
            <a:r>
              <a:rPr lang="en-US" dirty="0" smtClean="0">
                <a:sym typeface="Symbol" pitchFamily="18" charset="2"/>
              </a:rPr>
              <a:t>2</a:t>
            </a:r>
            <a:endParaRPr lang="en-US" dirty="0">
              <a:sym typeface="Symbol" pitchFamily="18" charset="2"/>
            </a:endParaRPr>
          </a:p>
        </p:txBody>
      </p:sp>
      <p:sp>
        <p:nvSpPr>
          <p:cNvPr id="20" name="Text Box 15"/>
          <p:cNvSpPr txBox="1">
            <a:spLocks noChangeArrowheads="1"/>
          </p:cNvSpPr>
          <p:nvPr/>
        </p:nvSpPr>
        <p:spPr bwMode="auto">
          <a:xfrm>
            <a:off x="2857500" y="4388197"/>
            <a:ext cx="53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defTabSz="457200" rtl="0" eaLnBrk="0" fontAlgn="base" hangingPunct="0">
              <a:spcBef>
                <a:spcPct val="20000"/>
              </a:spcBef>
              <a:spcAft>
                <a:spcPct val="0"/>
              </a:spcAft>
              <a:buFont typeface="Arial" pitchFamily="34" charset="0"/>
              <a:buChar char="•"/>
              <a:defRPr sz="2400" kern="1200">
                <a:solidFill>
                  <a:schemeClr val="tx1"/>
                </a:solidFill>
                <a:latin typeface="Times" pitchFamily="1" charset="0"/>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400" kern="1200">
                <a:solidFill>
                  <a:schemeClr val="tx1"/>
                </a:solidFill>
                <a:latin typeface="Times" pitchFamily="1" charset="0"/>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Times" pitchFamily="1" charset="0"/>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400" kern="1200">
                <a:solidFill>
                  <a:schemeClr val="tx1"/>
                </a:solidFill>
                <a:latin typeface="Times" pitchFamily="1" charset="0"/>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400" kern="1200">
                <a:solidFill>
                  <a:schemeClr val="tx1"/>
                </a:solidFill>
                <a:latin typeface="Times" pitchFamily="1" charset="0"/>
                <a:ea typeface="MS PGothic" pitchFamily="34" charset="-128"/>
                <a:cs typeface="+mn-cs"/>
              </a:defRPr>
            </a:lvl5pPr>
            <a:lvl6pPr marL="2514600" indent="-228600" algn="l" defTabSz="457200" rtl="0" eaLnBrk="0" fontAlgn="base" latinLnBrk="0" hangingPunct="0">
              <a:spcBef>
                <a:spcPct val="0"/>
              </a:spcBef>
              <a:spcAft>
                <a:spcPct val="0"/>
              </a:spcAft>
              <a:buFont typeface="Arial"/>
              <a:buChar char="•"/>
              <a:defRPr sz="2400" kern="1200">
                <a:solidFill>
                  <a:schemeClr val="tx1"/>
                </a:solidFill>
                <a:latin typeface="Times" pitchFamily="1" charset="0"/>
                <a:ea typeface="MS PGothic" pitchFamily="34" charset="-128"/>
                <a:cs typeface="+mn-cs"/>
              </a:defRPr>
            </a:lvl6pPr>
            <a:lvl7pPr marL="2971800" indent="-228600" algn="l" defTabSz="457200" rtl="0" eaLnBrk="0" fontAlgn="base" latinLnBrk="0" hangingPunct="0">
              <a:spcBef>
                <a:spcPct val="0"/>
              </a:spcBef>
              <a:spcAft>
                <a:spcPct val="0"/>
              </a:spcAft>
              <a:buFont typeface="Arial"/>
              <a:buChar char="•"/>
              <a:defRPr sz="2400" kern="1200">
                <a:solidFill>
                  <a:schemeClr val="tx1"/>
                </a:solidFill>
                <a:latin typeface="Times" pitchFamily="1" charset="0"/>
                <a:ea typeface="MS PGothic" pitchFamily="34" charset="-128"/>
                <a:cs typeface="+mn-cs"/>
              </a:defRPr>
            </a:lvl7pPr>
            <a:lvl8pPr marL="3429000" indent="-228600" algn="l" defTabSz="457200" rtl="0" eaLnBrk="0" fontAlgn="base" latinLnBrk="0" hangingPunct="0">
              <a:spcBef>
                <a:spcPct val="0"/>
              </a:spcBef>
              <a:spcAft>
                <a:spcPct val="0"/>
              </a:spcAft>
              <a:buFont typeface="Arial"/>
              <a:buChar char="•"/>
              <a:defRPr sz="2400" kern="1200">
                <a:solidFill>
                  <a:schemeClr val="tx1"/>
                </a:solidFill>
                <a:latin typeface="Times" pitchFamily="1" charset="0"/>
                <a:ea typeface="MS PGothic" pitchFamily="34" charset="-128"/>
                <a:cs typeface="+mn-cs"/>
              </a:defRPr>
            </a:lvl8pPr>
            <a:lvl9pPr marL="3886200" indent="-228600" algn="l" defTabSz="457200" rtl="0" eaLnBrk="0" fontAlgn="base" latinLnBrk="0" hangingPunct="0">
              <a:spcBef>
                <a:spcPct val="0"/>
              </a:spcBef>
              <a:spcAft>
                <a:spcPct val="0"/>
              </a:spcAft>
              <a:buFont typeface="Arial"/>
              <a:buChar char="•"/>
              <a:defRPr sz="2400" kern="1200">
                <a:solidFill>
                  <a:schemeClr val="tx1"/>
                </a:solidFill>
                <a:latin typeface="Times" pitchFamily="1" charset="0"/>
                <a:ea typeface="MS PGothic" pitchFamily="34" charset="-128"/>
                <a:cs typeface="+mn-cs"/>
              </a:defRPr>
            </a:lvl9pPr>
          </a:lstStyle>
          <a:p>
            <a:pPr marL="0" indent="0">
              <a:buFont typeface="Arial" pitchFamily="34" charset="0"/>
              <a:buNone/>
            </a:pPr>
            <a:r>
              <a:rPr lang="en-US" dirty="0" smtClean="0">
                <a:sym typeface="Symbol" pitchFamily="18" charset="2"/>
              </a:rPr>
              <a:t>43</a:t>
            </a:r>
            <a:endParaRPr lang="en-US" dirty="0">
              <a:sym typeface="Symbol" pitchFamily="18" charset="2"/>
            </a:endParaRPr>
          </a:p>
        </p:txBody>
      </p:sp>
      <p:sp>
        <p:nvSpPr>
          <p:cNvPr id="21" name="Text Box 15"/>
          <p:cNvSpPr txBox="1">
            <a:spLocks noChangeArrowheads="1"/>
          </p:cNvSpPr>
          <p:nvPr/>
        </p:nvSpPr>
        <p:spPr bwMode="auto">
          <a:xfrm>
            <a:off x="2171700" y="4387397"/>
            <a:ext cx="53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defTabSz="457200" rtl="0" eaLnBrk="0" fontAlgn="base" hangingPunct="0">
              <a:spcBef>
                <a:spcPct val="20000"/>
              </a:spcBef>
              <a:spcAft>
                <a:spcPct val="0"/>
              </a:spcAft>
              <a:buFont typeface="Arial" pitchFamily="34" charset="0"/>
              <a:buChar char="•"/>
              <a:defRPr sz="2400" kern="1200">
                <a:solidFill>
                  <a:schemeClr val="tx1"/>
                </a:solidFill>
                <a:latin typeface="Times" pitchFamily="1" charset="0"/>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400" kern="1200">
                <a:solidFill>
                  <a:schemeClr val="tx1"/>
                </a:solidFill>
                <a:latin typeface="Times" pitchFamily="1" charset="0"/>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Times" pitchFamily="1" charset="0"/>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400" kern="1200">
                <a:solidFill>
                  <a:schemeClr val="tx1"/>
                </a:solidFill>
                <a:latin typeface="Times" pitchFamily="1" charset="0"/>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400" kern="1200">
                <a:solidFill>
                  <a:schemeClr val="tx1"/>
                </a:solidFill>
                <a:latin typeface="Times" pitchFamily="1" charset="0"/>
                <a:ea typeface="MS PGothic" pitchFamily="34" charset="-128"/>
                <a:cs typeface="+mn-cs"/>
              </a:defRPr>
            </a:lvl5pPr>
            <a:lvl6pPr marL="2514600" indent="-228600" algn="l" defTabSz="457200" rtl="0" eaLnBrk="0" fontAlgn="base" latinLnBrk="0" hangingPunct="0">
              <a:spcBef>
                <a:spcPct val="0"/>
              </a:spcBef>
              <a:spcAft>
                <a:spcPct val="0"/>
              </a:spcAft>
              <a:buFont typeface="Arial"/>
              <a:buChar char="•"/>
              <a:defRPr sz="2400" kern="1200">
                <a:solidFill>
                  <a:schemeClr val="tx1"/>
                </a:solidFill>
                <a:latin typeface="Times" pitchFamily="1" charset="0"/>
                <a:ea typeface="MS PGothic" pitchFamily="34" charset="-128"/>
                <a:cs typeface="+mn-cs"/>
              </a:defRPr>
            </a:lvl6pPr>
            <a:lvl7pPr marL="2971800" indent="-228600" algn="l" defTabSz="457200" rtl="0" eaLnBrk="0" fontAlgn="base" latinLnBrk="0" hangingPunct="0">
              <a:spcBef>
                <a:spcPct val="0"/>
              </a:spcBef>
              <a:spcAft>
                <a:spcPct val="0"/>
              </a:spcAft>
              <a:buFont typeface="Arial"/>
              <a:buChar char="•"/>
              <a:defRPr sz="2400" kern="1200">
                <a:solidFill>
                  <a:schemeClr val="tx1"/>
                </a:solidFill>
                <a:latin typeface="Times" pitchFamily="1" charset="0"/>
                <a:ea typeface="MS PGothic" pitchFamily="34" charset="-128"/>
                <a:cs typeface="+mn-cs"/>
              </a:defRPr>
            </a:lvl7pPr>
            <a:lvl8pPr marL="3429000" indent="-228600" algn="l" defTabSz="457200" rtl="0" eaLnBrk="0" fontAlgn="base" latinLnBrk="0" hangingPunct="0">
              <a:spcBef>
                <a:spcPct val="0"/>
              </a:spcBef>
              <a:spcAft>
                <a:spcPct val="0"/>
              </a:spcAft>
              <a:buFont typeface="Arial"/>
              <a:buChar char="•"/>
              <a:defRPr sz="2400" kern="1200">
                <a:solidFill>
                  <a:schemeClr val="tx1"/>
                </a:solidFill>
                <a:latin typeface="Times" pitchFamily="1" charset="0"/>
                <a:ea typeface="MS PGothic" pitchFamily="34" charset="-128"/>
                <a:cs typeface="+mn-cs"/>
              </a:defRPr>
            </a:lvl8pPr>
            <a:lvl9pPr marL="3886200" indent="-228600" algn="l" defTabSz="457200" rtl="0" eaLnBrk="0" fontAlgn="base" latinLnBrk="0" hangingPunct="0">
              <a:spcBef>
                <a:spcPct val="0"/>
              </a:spcBef>
              <a:spcAft>
                <a:spcPct val="0"/>
              </a:spcAft>
              <a:buFont typeface="Arial"/>
              <a:buChar char="•"/>
              <a:defRPr sz="2400" kern="1200">
                <a:solidFill>
                  <a:schemeClr val="tx1"/>
                </a:solidFill>
                <a:latin typeface="Times" pitchFamily="1" charset="0"/>
                <a:ea typeface="MS PGothic" pitchFamily="34" charset="-128"/>
                <a:cs typeface="+mn-cs"/>
              </a:defRPr>
            </a:lvl9pPr>
          </a:lstStyle>
          <a:p>
            <a:pPr marL="0" indent="0">
              <a:buFont typeface="Arial" pitchFamily="34" charset="0"/>
              <a:buNone/>
            </a:pPr>
            <a:r>
              <a:rPr lang="en-US" dirty="0" smtClean="0">
                <a:sym typeface="Symbol" pitchFamily="18" charset="2"/>
              </a:rPr>
              <a:t>29</a:t>
            </a:r>
            <a:endParaRPr lang="en-US" dirty="0">
              <a:sym typeface="Symbol" pitchFamily="18" charset="2"/>
            </a:endParaRPr>
          </a:p>
        </p:txBody>
      </p:sp>
      <p:sp>
        <p:nvSpPr>
          <p:cNvPr id="22" name="TextBox 21"/>
          <p:cNvSpPr txBox="1"/>
          <p:nvPr/>
        </p:nvSpPr>
        <p:spPr>
          <a:xfrm>
            <a:off x="1108818" y="5944814"/>
            <a:ext cx="5867400" cy="461665"/>
          </a:xfrm>
          <a:prstGeom prst="rect">
            <a:avLst/>
          </a:prstGeom>
          <a:noFill/>
        </p:spPr>
        <p:txBody>
          <a:bodyPr wrap="square" rtlCol="0">
            <a:spAutoFit/>
          </a:bodyPr>
          <a:lstStyle/>
          <a:p>
            <a:r>
              <a:rPr lang="en-US" dirty="0" smtClean="0">
                <a:sym typeface="Symbol"/>
              </a:rPr>
              <a:t>Z-Scores: =0     =1</a:t>
            </a:r>
            <a:endParaRPr lang="en-US" dirty="0"/>
          </a:p>
        </p:txBody>
      </p:sp>
      <p:sp>
        <p:nvSpPr>
          <p:cNvPr id="23" name="Text Box 15"/>
          <p:cNvSpPr txBox="1">
            <a:spLocks noChangeArrowheads="1"/>
          </p:cNvSpPr>
          <p:nvPr/>
        </p:nvSpPr>
        <p:spPr bwMode="auto">
          <a:xfrm flipH="1">
            <a:off x="4232708" y="4736213"/>
            <a:ext cx="644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defTabSz="457200" rtl="0" eaLnBrk="0" fontAlgn="base" hangingPunct="0">
              <a:spcBef>
                <a:spcPct val="20000"/>
              </a:spcBef>
              <a:spcAft>
                <a:spcPct val="0"/>
              </a:spcAft>
              <a:buFont typeface="Arial" pitchFamily="34" charset="0"/>
              <a:buChar char="•"/>
              <a:defRPr sz="2400" kern="1200">
                <a:solidFill>
                  <a:schemeClr val="tx1"/>
                </a:solidFill>
                <a:latin typeface="Times" pitchFamily="1" charset="0"/>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400" kern="1200">
                <a:solidFill>
                  <a:schemeClr val="tx1"/>
                </a:solidFill>
                <a:latin typeface="Times" pitchFamily="1" charset="0"/>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Times" pitchFamily="1" charset="0"/>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400" kern="1200">
                <a:solidFill>
                  <a:schemeClr val="tx1"/>
                </a:solidFill>
                <a:latin typeface="Times" pitchFamily="1" charset="0"/>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400" kern="1200">
                <a:solidFill>
                  <a:schemeClr val="tx1"/>
                </a:solidFill>
                <a:latin typeface="Times" pitchFamily="1" charset="0"/>
                <a:ea typeface="MS PGothic" pitchFamily="34" charset="-128"/>
                <a:cs typeface="+mn-cs"/>
              </a:defRPr>
            </a:lvl5pPr>
            <a:lvl6pPr marL="2514600" indent="-228600" algn="l" defTabSz="457200" rtl="0" eaLnBrk="0" fontAlgn="base" latinLnBrk="0" hangingPunct="0">
              <a:spcBef>
                <a:spcPct val="0"/>
              </a:spcBef>
              <a:spcAft>
                <a:spcPct val="0"/>
              </a:spcAft>
              <a:buFont typeface="Arial"/>
              <a:buChar char="•"/>
              <a:defRPr sz="2400" kern="1200">
                <a:solidFill>
                  <a:schemeClr val="tx1"/>
                </a:solidFill>
                <a:latin typeface="Times" pitchFamily="1" charset="0"/>
                <a:ea typeface="MS PGothic" pitchFamily="34" charset="-128"/>
                <a:cs typeface="+mn-cs"/>
              </a:defRPr>
            </a:lvl6pPr>
            <a:lvl7pPr marL="2971800" indent="-228600" algn="l" defTabSz="457200" rtl="0" eaLnBrk="0" fontAlgn="base" latinLnBrk="0" hangingPunct="0">
              <a:spcBef>
                <a:spcPct val="0"/>
              </a:spcBef>
              <a:spcAft>
                <a:spcPct val="0"/>
              </a:spcAft>
              <a:buFont typeface="Arial"/>
              <a:buChar char="•"/>
              <a:defRPr sz="2400" kern="1200">
                <a:solidFill>
                  <a:schemeClr val="tx1"/>
                </a:solidFill>
                <a:latin typeface="Times" pitchFamily="1" charset="0"/>
                <a:ea typeface="MS PGothic" pitchFamily="34" charset="-128"/>
                <a:cs typeface="+mn-cs"/>
              </a:defRPr>
            </a:lvl7pPr>
            <a:lvl8pPr marL="3429000" indent="-228600" algn="l" defTabSz="457200" rtl="0" eaLnBrk="0" fontAlgn="base" latinLnBrk="0" hangingPunct="0">
              <a:spcBef>
                <a:spcPct val="0"/>
              </a:spcBef>
              <a:spcAft>
                <a:spcPct val="0"/>
              </a:spcAft>
              <a:buFont typeface="Arial"/>
              <a:buChar char="•"/>
              <a:defRPr sz="2400" kern="1200">
                <a:solidFill>
                  <a:schemeClr val="tx1"/>
                </a:solidFill>
                <a:latin typeface="Times" pitchFamily="1" charset="0"/>
                <a:ea typeface="MS PGothic" pitchFamily="34" charset="-128"/>
                <a:cs typeface="+mn-cs"/>
              </a:defRPr>
            </a:lvl8pPr>
            <a:lvl9pPr marL="3886200" indent="-228600" algn="l" defTabSz="457200" rtl="0" eaLnBrk="0" fontAlgn="base" latinLnBrk="0" hangingPunct="0">
              <a:spcBef>
                <a:spcPct val="0"/>
              </a:spcBef>
              <a:spcAft>
                <a:spcPct val="0"/>
              </a:spcAft>
              <a:buFont typeface="Arial"/>
              <a:buChar char="•"/>
              <a:defRPr sz="2400" kern="1200">
                <a:solidFill>
                  <a:schemeClr val="tx1"/>
                </a:solidFill>
                <a:latin typeface="Times" pitchFamily="1" charset="0"/>
                <a:ea typeface="MS PGothic" pitchFamily="34" charset="-128"/>
                <a:cs typeface="+mn-cs"/>
              </a:defRPr>
            </a:lvl9pPr>
          </a:lstStyle>
          <a:p>
            <a:pPr marL="0" indent="0">
              <a:buFont typeface="Arial" pitchFamily="34" charset="0"/>
              <a:buNone/>
            </a:pPr>
            <a:r>
              <a:rPr lang="en-US" dirty="0" smtClean="0">
                <a:sym typeface="Symbol" pitchFamily="18" charset="2"/>
              </a:rPr>
              <a:t>1</a:t>
            </a:r>
            <a:endParaRPr lang="en-US" dirty="0">
              <a:sym typeface="Symbol" pitchFamily="18" charset="2"/>
            </a:endParaRPr>
          </a:p>
        </p:txBody>
      </p:sp>
      <p:sp>
        <p:nvSpPr>
          <p:cNvPr id="24" name="Text Box 15"/>
          <p:cNvSpPr txBox="1">
            <a:spLocks noChangeArrowheads="1"/>
          </p:cNvSpPr>
          <p:nvPr/>
        </p:nvSpPr>
        <p:spPr bwMode="auto">
          <a:xfrm>
            <a:off x="3657600" y="4735236"/>
            <a:ext cx="4085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defTabSz="457200" rtl="0" eaLnBrk="0" fontAlgn="base" hangingPunct="0">
              <a:spcBef>
                <a:spcPct val="20000"/>
              </a:spcBef>
              <a:spcAft>
                <a:spcPct val="0"/>
              </a:spcAft>
              <a:buFont typeface="Arial" pitchFamily="34" charset="0"/>
              <a:buChar char="•"/>
              <a:defRPr sz="2400" kern="1200">
                <a:solidFill>
                  <a:schemeClr val="tx1"/>
                </a:solidFill>
                <a:latin typeface="Times" pitchFamily="1" charset="0"/>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400" kern="1200">
                <a:solidFill>
                  <a:schemeClr val="tx1"/>
                </a:solidFill>
                <a:latin typeface="Times" pitchFamily="1" charset="0"/>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Times" pitchFamily="1" charset="0"/>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400" kern="1200">
                <a:solidFill>
                  <a:schemeClr val="tx1"/>
                </a:solidFill>
                <a:latin typeface="Times" pitchFamily="1" charset="0"/>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400" kern="1200">
                <a:solidFill>
                  <a:schemeClr val="tx1"/>
                </a:solidFill>
                <a:latin typeface="Times" pitchFamily="1" charset="0"/>
                <a:ea typeface="MS PGothic" pitchFamily="34" charset="-128"/>
                <a:cs typeface="+mn-cs"/>
              </a:defRPr>
            </a:lvl5pPr>
            <a:lvl6pPr marL="2514600" indent="-228600" algn="l" defTabSz="457200" rtl="0" eaLnBrk="0" fontAlgn="base" latinLnBrk="0" hangingPunct="0">
              <a:spcBef>
                <a:spcPct val="0"/>
              </a:spcBef>
              <a:spcAft>
                <a:spcPct val="0"/>
              </a:spcAft>
              <a:buFont typeface="Arial"/>
              <a:buChar char="•"/>
              <a:defRPr sz="2400" kern="1200">
                <a:solidFill>
                  <a:schemeClr val="tx1"/>
                </a:solidFill>
                <a:latin typeface="Times" pitchFamily="1" charset="0"/>
                <a:ea typeface="MS PGothic" pitchFamily="34" charset="-128"/>
                <a:cs typeface="+mn-cs"/>
              </a:defRPr>
            </a:lvl6pPr>
            <a:lvl7pPr marL="2971800" indent="-228600" algn="l" defTabSz="457200" rtl="0" eaLnBrk="0" fontAlgn="base" latinLnBrk="0" hangingPunct="0">
              <a:spcBef>
                <a:spcPct val="0"/>
              </a:spcBef>
              <a:spcAft>
                <a:spcPct val="0"/>
              </a:spcAft>
              <a:buFont typeface="Arial"/>
              <a:buChar char="•"/>
              <a:defRPr sz="2400" kern="1200">
                <a:solidFill>
                  <a:schemeClr val="tx1"/>
                </a:solidFill>
                <a:latin typeface="Times" pitchFamily="1" charset="0"/>
                <a:ea typeface="MS PGothic" pitchFamily="34" charset="-128"/>
                <a:cs typeface="+mn-cs"/>
              </a:defRPr>
            </a:lvl7pPr>
            <a:lvl8pPr marL="3429000" indent="-228600" algn="l" defTabSz="457200" rtl="0" eaLnBrk="0" fontAlgn="base" latinLnBrk="0" hangingPunct="0">
              <a:spcBef>
                <a:spcPct val="0"/>
              </a:spcBef>
              <a:spcAft>
                <a:spcPct val="0"/>
              </a:spcAft>
              <a:buFont typeface="Arial"/>
              <a:buChar char="•"/>
              <a:defRPr sz="2400" kern="1200">
                <a:solidFill>
                  <a:schemeClr val="tx1"/>
                </a:solidFill>
                <a:latin typeface="Times" pitchFamily="1" charset="0"/>
                <a:ea typeface="MS PGothic" pitchFamily="34" charset="-128"/>
                <a:cs typeface="+mn-cs"/>
              </a:defRPr>
            </a:lvl8pPr>
            <a:lvl9pPr marL="3886200" indent="-228600" algn="l" defTabSz="457200" rtl="0" eaLnBrk="0" fontAlgn="base" latinLnBrk="0" hangingPunct="0">
              <a:spcBef>
                <a:spcPct val="0"/>
              </a:spcBef>
              <a:spcAft>
                <a:spcPct val="0"/>
              </a:spcAft>
              <a:buFont typeface="Arial"/>
              <a:buChar char="•"/>
              <a:defRPr sz="2400" kern="1200">
                <a:solidFill>
                  <a:schemeClr val="tx1"/>
                </a:solidFill>
                <a:latin typeface="Times" pitchFamily="1" charset="0"/>
                <a:ea typeface="MS PGothic" pitchFamily="34" charset="-128"/>
                <a:cs typeface="+mn-cs"/>
              </a:defRPr>
            </a:lvl9pPr>
          </a:lstStyle>
          <a:p>
            <a:pPr marL="0" indent="0">
              <a:buFont typeface="Arial" pitchFamily="34" charset="0"/>
              <a:buNone/>
            </a:pPr>
            <a:r>
              <a:rPr lang="en-US" dirty="0">
                <a:sym typeface="Symbol" pitchFamily="18" charset="2"/>
              </a:rPr>
              <a:t>0</a:t>
            </a:r>
          </a:p>
        </p:txBody>
      </p:sp>
      <p:sp>
        <p:nvSpPr>
          <p:cNvPr id="25" name="TextBox 24"/>
          <p:cNvSpPr txBox="1"/>
          <p:nvPr/>
        </p:nvSpPr>
        <p:spPr>
          <a:xfrm>
            <a:off x="1132450" y="6396335"/>
            <a:ext cx="5867400" cy="461665"/>
          </a:xfrm>
          <a:prstGeom prst="rect">
            <a:avLst/>
          </a:prstGeom>
          <a:noFill/>
        </p:spPr>
        <p:txBody>
          <a:bodyPr wrap="square" rtlCol="0">
            <a:spAutoFit/>
          </a:bodyPr>
          <a:lstStyle/>
          <a:p>
            <a:r>
              <a:rPr lang="en-US" dirty="0" smtClean="0">
                <a:sym typeface="Symbol"/>
              </a:rPr>
              <a:t>Standardized: =50     =10</a:t>
            </a:r>
            <a:endParaRPr lang="en-US" dirty="0"/>
          </a:p>
        </p:txBody>
      </p:sp>
      <p:sp>
        <p:nvSpPr>
          <p:cNvPr id="26" name="Text Box 15"/>
          <p:cNvSpPr txBox="1">
            <a:spLocks noChangeArrowheads="1"/>
          </p:cNvSpPr>
          <p:nvPr/>
        </p:nvSpPr>
        <p:spPr bwMode="auto">
          <a:xfrm>
            <a:off x="2833868" y="5129119"/>
            <a:ext cx="53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defTabSz="457200" rtl="0" eaLnBrk="0" fontAlgn="base" hangingPunct="0">
              <a:spcBef>
                <a:spcPct val="20000"/>
              </a:spcBef>
              <a:spcAft>
                <a:spcPct val="0"/>
              </a:spcAft>
              <a:buFont typeface="Arial" pitchFamily="34" charset="0"/>
              <a:buChar char="•"/>
              <a:defRPr sz="2400" kern="1200">
                <a:solidFill>
                  <a:schemeClr val="tx1"/>
                </a:solidFill>
                <a:latin typeface="Times" pitchFamily="1" charset="0"/>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400" kern="1200">
                <a:solidFill>
                  <a:schemeClr val="tx1"/>
                </a:solidFill>
                <a:latin typeface="Times" pitchFamily="1" charset="0"/>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Times" pitchFamily="1" charset="0"/>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400" kern="1200">
                <a:solidFill>
                  <a:schemeClr val="tx1"/>
                </a:solidFill>
                <a:latin typeface="Times" pitchFamily="1" charset="0"/>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400" kern="1200">
                <a:solidFill>
                  <a:schemeClr val="tx1"/>
                </a:solidFill>
                <a:latin typeface="Times" pitchFamily="1" charset="0"/>
                <a:ea typeface="MS PGothic" pitchFamily="34" charset="-128"/>
                <a:cs typeface="+mn-cs"/>
              </a:defRPr>
            </a:lvl5pPr>
            <a:lvl6pPr marL="2514600" indent="-228600" algn="l" defTabSz="457200" rtl="0" eaLnBrk="0" fontAlgn="base" latinLnBrk="0" hangingPunct="0">
              <a:spcBef>
                <a:spcPct val="0"/>
              </a:spcBef>
              <a:spcAft>
                <a:spcPct val="0"/>
              </a:spcAft>
              <a:buFont typeface="Arial"/>
              <a:buChar char="•"/>
              <a:defRPr sz="2400" kern="1200">
                <a:solidFill>
                  <a:schemeClr val="tx1"/>
                </a:solidFill>
                <a:latin typeface="Times" pitchFamily="1" charset="0"/>
                <a:ea typeface="MS PGothic" pitchFamily="34" charset="-128"/>
                <a:cs typeface="+mn-cs"/>
              </a:defRPr>
            </a:lvl6pPr>
            <a:lvl7pPr marL="2971800" indent="-228600" algn="l" defTabSz="457200" rtl="0" eaLnBrk="0" fontAlgn="base" latinLnBrk="0" hangingPunct="0">
              <a:spcBef>
                <a:spcPct val="0"/>
              </a:spcBef>
              <a:spcAft>
                <a:spcPct val="0"/>
              </a:spcAft>
              <a:buFont typeface="Arial"/>
              <a:buChar char="•"/>
              <a:defRPr sz="2400" kern="1200">
                <a:solidFill>
                  <a:schemeClr val="tx1"/>
                </a:solidFill>
                <a:latin typeface="Times" pitchFamily="1" charset="0"/>
                <a:ea typeface="MS PGothic" pitchFamily="34" charset="-128"/>
                <a:cs typeface="+mn-cs"/>
              </a:defRPr>
            </a:lvl7pPr>
            <a:lvl8pPr marL="3429000" indent="-228600" algn="l" defTabSz="457200" rtl="0" eaLnBrk="0" fontAlgn="base" latinLnBrk="0" hangingPunct="0">
              <a:spcBef>
                <a:spcPct val="0"/>
              </a:spcBef>
              <a:spcAft>
                <a:spcPct val="0"/>
              </a:spcAft>
              <a:buFont typeface="Arial"/>
              <a:buChar char="•"/>
              <a:defRPr sz="2400" kern="1200">
                <a:solidFill>
                  <a:schemeClr val="tx1"/>
                </a:solidFill>
                <a:latin typeface="Times" pitchFamily="1" charset="0"/>
                <a:ea typeface="MS PGothic" pitchFamily="34" charset="-128"/>
                <a:cs typeface="+mn-cs"/>
              </a:defRPr>
            </a:lvl8pPr>
            <a:lvl9pPr marL="3886200" indent="-228600" algn="l" defTabSz="457200" rtl="0" eaLnBrk="0" fontAlgn="base" latinLnBrk="0" hangingPunct="0">
              <a:spcBef>
                <a:spcPct val="0"/>
              </a:spcBef>
              <a:spcAft>
                <a:spcPct val="0"/>
              </a:spcAft>
              <a:buFont typeface="Arial"/>
              <a:buChar char="•"/>
              <a:defRPr sz="2400" kern="1200">
                <a:solidFill>
                  <a:schemeClr val="tx1"/>
                </a:solidFill>
                <a:latin typeface="Times" pitchFamily="1" charset="0"/>
                <a:ea typeface="MS PGothic" pitchFamily="34" charset="-128"/>
                <a:cs typeface="+mn-cs"/>
              </a:defRPr>
            </a:lvl9pPr>
          </a:lstStyle>
          <a:p>
            <a:pPr marL="0" indent="0">
              <a:buFont typeface="Arial" pitchFamily="34" charset="0"/>
              <a:buNone/>
            </a:pPr>
            <a:r>
              <a:rPr lang="en-US" dirty="0" smtClean="0">
                <a:sym typeface="Symbol" pitchFamily="18" charset="2"/>
              </a:rPr>
              <a:t>40</a:t>
            </a:r>
            <a:endParaRPr lang="en-US" dirty="0">
              <a:sym typeface="Symbol" pitchFamily="18" charset="2"/>
            </a:endParaRPr>
          </a:p>
        </p:txBody>
      </p:sp>
      <p:sp>
        <p:nvSpPr>
          <p:cNvPr id="27" name="Text Box 15"/>
          <p:cNvSpPr txBox="1">
            <a:spLocks noChangeArrowheads="1"/>
          </p:cNvSpPr>
          <p:nvPr/>
        </p:nvSpPr>
        <p:spPr bwMode="auto">
          <a:xfrm>
            <a:off x="2135047" y="5142177"/>
            <a:ext cx="53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defTabSz="457200" rtl="0" eaLnBrk="0" fontAlgn="base" hangingPunct="0">
              <a:spcBef>
                <a:spcPct val="20000"/>
              </a:spcBef>
              <a:spcAft>
                <a:spcPct val="0"/>
              </a:spcAft>
              <a:buFont typeface="Arial" pitchFamily="34" charset="0"/>
              <a:buChar char="•"/>
              <a:defRPr sz="2400" kern="1200">
                <a:solidFill>
                  <a:schemeClr val="tx1"/>
                </a:solidFill>
                <a:latin typeface="Times" pitchFamily="1" charset="0"/>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400" kern="1200">
                <a:solidFill>
                  <a:schemeClr val="tx1"/>
                </a:solidFill>
                <a:latin typeface="Times" pitchFamily="1" charset="0"/>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Times" pitchFamily="1" charset="0"/>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400" kern="1200">
                <a:solidFill>
                  <a:schemeClr val="tx1"/>
                </a:solidFill>
                <a:latin typeface="Times" pitchFamily="1" charset="0"/>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400" kern="1200">
                <a:solidFill>
                  <a:schemeClr val="tx1"/>
                </a:solidFill>
                <a:latin typeface="Times" pitchFamily="1" charset="0"/>
                <a:ea typeface="MS PGothic" pitchFamily="34" charset="-128"/>
                <a:cs typeface="+mn-cs"/>
              </a:defRPr>
            </a:lvl5pPr>
            <a:lvl6pPr marL="2514600" indent="-228600" algn="l" defTabSz="457200" rtl="0" eaLnBrk="0" fontAlgn="base" latinLnBrk="0" hangingPunct="0">
              <a:spcBef>
                <a:spcPct val="0"/>
              </a:spcBef>
              <a:spcAft>
                <a:spcPct val="0"/>
              </a:spcAft>
              <a:buFont typeface="Arial"/>
              <a:buChar char="•"/>
              <a:defRPr sz="2400" kern="1200">
                <a:solidFill>
                  <a:schemeClr val="tx1"/>
                </a:solidFill>
                <a:latin typeface="Times" pitchFamily="1" charset="0"/>
                <a:ea typeface="MS PGothic" pitchFamily="34" charset="-128"/>
                <a:cs typeface="+mn-cs"/>
              </a:defRPr>
            </a:lvl6pPr>
            <a:lvl7pPr marL="2971800" indent="-228600" algn="l" defTabSz="457200" rtl="0" eaLnBrk="0" fontAlgn="base" latinLnBrk="0" hangingPunct="0">
              <a:spcBef>
                <a:spcPct val="0"/>
              </a:spcBef>
              <a:spcAft>
                <a:spcPct val="0"/>
              </a:spcAft>
              <a:buFont typeface="Arial"/>
              <a:buChar char="•"/>
              <a:defRPr sz="2400" kern="1200">
                <a:solidFill>
                  <a:schemeClr val="tx1"/>
                </a:solidFill>
                <a:latin typeface="Times" pitchFamily="1" charset="0"/>
                <a:ea typeface="MS PGothic" pitchFamily="34" charset="-128"/>
                <a:cs typeface="+mn-cs"/>
              </a:defRPr>
            </a:lvl7pPr>
            <a:lvl8pPr marL="3429000" indent="-228600" algn="l" defTabSz="457200" rtl="0" eaLnBrk="0" fontAlgn="base" latinLnBrk="0" hangingPunct="0">
              <a:spcBef>
                <a:spcPct val="0"/>
              </a:spcBef>
              <a:spcAft>
                <a:spcPct val="0"/>
              </a:spcAft>
              <a:buFont typeface="Arial"/>
              <a:buChar char="•"/>
              <a:defRPr sz="2400" kern="1200">
                <a:solidFill>
                  <a:schemeClr val="tx1"/>
                </a:solidFill>
                <a:latin typeface="Times" pitchFamily="1" charset="0"/>
                <a:ea typeface="MS PGothic" pitchFamily="34" charset="-128"/>
                <a:cs typeface="+mn-cs"/>
              </a:defRPr>
            </a:lvl8pPr>
            <a:lvl9pPr marL="3886200" indent="-228600" algn="l" defTabSz="457200" rtl="0" eaLnBrk="0" fontAlgn="base" latinLnBrk="0" hangingPunct="0">
              <a:spcBef>
                <a:spcPct val="0"/>
              </a:spcBef>
              <a:spcAft>
                <a:spcPct val="0"/>
              </a:spcAft>
              <a:buFont typeface="Arial"/>
              <a:buChar char="•"/>
              <a:defRPr sz="2400" kern="1200">
                <a:solidFill>
                  <a:schemeClr val="tx1"/>
                </a:solidFill>
                <a:latin typeface="Times" pitchFamily="1" charset="0"/>
                <a:ea typeface="MS PGothic" pitchFamily="34" charset="-128"/>
                <a:cs typeface="+mn-cs"/>
              </a:defRPr>
            </a:lvl9pPr>
          </a:lstStyle>
          <a:p>
            <a:pPr marL="0" indent="0">
              <a:buFont typeface="Arial" pitchFamily="34" charset="0"/>
              <a:buNone/>
            </a:pPr>
            <a:r>
              <a:rPr lang="en-US" dirty="0" smtClean="0">
                <a:sym typeface="Symbol" pitchFamily="18" charset="2"/>
              </a:rPr>
              <a:t>30</a:t>
            </a:r>
            <a:endParaRPr lang="en-US" dirty="0">
              <a:sym typeface="Symbol" pitchFamily="18" charset="2"/>
            </a:endParaRPr>
          </a:p>
        </p:txBody>
      </p:sp>
      <p:sp>
        <p:nvSpPr>
          <p:cNvPr id="28" name="Text Box 15"/>
          <p:cNvSpPr txBox="1">
            <a:spLocks noChangeArrowheads="1"/>
          </p:cNvSpPr>
          <p:nvPr/>
        </p:nvSpPr>
        <p:spPr bwMode="auto">
          <a:xfrm flipH="1">
            <a:off x="4843889" y="5118468"/>
            <a:ext cx="644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defTabSz="457200" rtl="0" eaLnBrk="0" fontAlgn="base" hangingPunct="0">
              <a:spcBef>
                <a:spcPct val="20000"/>
              </a:spcBef>
              <a:spcAft>
                <a:spcPct val="0"/>
              </a:spcAft>
              <a:buFont typeface="Arial" pitchFamily="34" charset="0"/>
              <a:buChar char="•"/>
              <a:defRPr sz="2400" kern="1200">
                <a:solidFill>
                  <a:schemeClr val="tx1"/>
                </a:solidFill>
                <a:latin typeface="Times" pitchFamily="1" charset="0"/>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400" kern="1200">
                <a:solidFill>
                  <a:schemeClr val="tx1"/>
                </a:solidFill>
                <a:latin typeface="Times" pitchFamily="1" charset="0"/>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Times" pitchFamily="1" charset="0"/>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400" kern="1200">
                <a:solidFill>
                  <a:schemeClr val="tx1"/>
                </a:solidFill>
                <a:latin typeface="Times" pitchFamily="1" charset="0"/>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400" kern="1200">
                <a:solidFill>
                  <a:schemeClr val="tx1"/>
                </a:solidFill>
                <a:latin typeface="Times" pitchFamily="1" charset="0"/>
                <a:ea typeface="MS PGothic" pitchFamily="34" charset="-128"/>
                <a:cs typeface="+mn-cs"/>
              </a:defRPr>
            </a:lvl5pPr>
            <a:lvl6pPr marL="2514600" indent="-228600" algn="l" defTabSz="457200" rtl="0" eaLnBrk="0" fontAlgn="base" latinLnBrk="0" hangingPunct="0">
              <a:spcBef>
                <a:spcPct val="0"/>
              </a:spcBef>
              <a:spcAft>
                <a:spcPct val="0"/>
              </a:spcAft>
              <a:buFont typeface="Arial"/>
              <a:buChar char="•"/>
              <a:defRPr sz="2400" kern="1200">
                <a:solidFill>
                  <a:schemeClr val="tx1"/>
                </a:solidFill>
                <a:latin typeface="Times" pitchFamily="1" charset="0"/>
                <a:ea typeface="MS PGothic" pitchFamily="34" charset="-128"/>
                <a:cs typeface="+mn-cs"/>
              </a:defRPr>
            </a:lvl6pPr>
            <a:lvl7pPr marL="2971800" indent="-228600" algn="l" defTabSz="457200" rtl="0" eaLnBrk="0" fontAlgn="base" latinLnBrk="0" hangingPunct="0">
              <a:spcBef>
                <a:spcPct val="0"/>
              </a:spcBef>
              <a:spcAft>
                <a:spcPct val="0"/>
              </a:spcAft>
              <a:buFont typeface="Arial"/>
              <a:buChar char="•"/>
              <a:defRPr sz="2400" kern="1200">
                <a:solidFill>
                  <a:schemeClr val="tx1"/>
                </a:solidFill>
                <a:latin typeface="Times" pitchFamily="1" charset="0"/>
                <a:ea typeface="MS PGothic" pitchFamily="34" charset="-128"/>
                <a:cs typeface="+mn-cs"/>
              </a:defRPr>
            </a:lvl7pPr>
            <a:lvl8pPr marL="3429000" indent="-228600" algn="l" defTabSz="457200" rtl="0" eaLnBrk="0" fontAlgn="base" latinLnBrk="0" hangingPunct="0">
              <a:spcBef>
                <a:spcPct val="0"/>
              </a:spcBef>
              <a:spcAft>
                <a:spcPct val="0"/>
              </a:spcAft>
              <a:buFont typeface="Arial"/>
              <a:buChar char="•"/>
              <a:defRPr sz="2400" kern="1200">
                <a:solidFill>
                  <a:schemeClr val="tx1"/>
                </a:solidFill>
                <a:latin typeface="Times" pitchFamily="1" charset="0"/>
                <a:ea typeface="MS PGothic" pitchFamily="34" charset="-128"/>
                <a:cs typeface="+mn-cs"/>
              </a:defRPr>
            </a:lvl8pPr>
            <a:lvl9pPr marL="3886200" indent="-228600" algn="l" defTabSz="457200" rtl="0" eaLnBrk="0" fontAlgn="base" latinLnBrk="0" hangingPunct="0">
              <a:spcBef>
                <a:spcPct val="0"/>
              </a:spcBef>
              <a:spcAft>
                <a:spcPct val="0"/>
              </a:spcAft>
              <a:buFont typeface="Arial"/>
              <a:buChar char="•"/>
              <a:defRPr sz="2400" kern="1200">
                <a:solidFill>
                  <a:schemeClr val="tx1"/>
                </a:solidFill>
                <a:latin typeface="Times" pitchFamily="1" charset="0"/>
                <a:ea typeface="MS PGothic" pitchFamily="34" charset="-128"/>
                <a:cs typeface="+mn-cs"/>
              </a:defRPr>
            </a:lvl9pPr>
          </a:lstStyle>
          <a:p>
            <a:pPr marL="0" indent="0">
              <a:buFont typeface="Arial" pitchFamily="34" charset="0"/>
              <a:buNone/>
            </a:pPr>
            <a:r>
              <a:rPr lang="en-US" dirty="0" smtClean="0">
                <a:sym typeface="Symbol" pitchFamily="18" charset="2"/>
              </a:rPr>
              <a:t>70</a:t>
            </a:r>
            <a:endParaRPr lang="en-US" dirty="0">
              <a:sym typeface="Symbol" pitchFamily="18" charset="2"/>
            </a:endParaRPr>
          </a:p>
        </p:txBody>
      </p:sp>
      <p:sp>
        <p:nvSpPr>
          <p:cNvPr id="29" name="Text Box 15"/>
          <p:cNvSpPr txBox="1">
            <a:spLocks noChangeArrowheads="1"/>
          </p:cNvSpPr>
          <p:nvPr/>
        </p:nvSpPr>
        <p:spPr bwMode="auto">
          <a:xfrm flipH="1">
            <a:off x="4143431" y="5117491"/>
            <a:ext cx="644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defTabSz="457200" rtl="0" eaLnBrk="0" fontAlgn="base" hangingPunct="0">
              <a:spcBef>
                <a:spcPct val="20000"/>
              </a:spcBef>
              <a:spcAft>
                <a:spcPct val="0"/>
              </a:spcAft>
              <a:buFont typeface="Arial" pitchFamily="34" charset="0"/>
              <a:buChar char="•"/>
              <a:defRPr sz="2400" kern="1200">
                <a:solidFill>
                  <a:schemeClr val="tx1"/>
                </a:solidFill>
                <a:latin typeface="Times" pitchFamily="1" charset="0"/>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400" kern="1200">
                <a:solidFill>
                  <a:schemeClr val="tx1"/>
                </a:solidFill>
                <a:latin typeface="Times" pitchFamily="1" charset="0"/>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Times" pitchFamily="1" charset="0"/>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400" kern="1200">
                <a:solidFill>
                  <a:schemeClr val="tx1"/>
                </a:solidFill>
                <a:latin typeface="Times" pitchFamily="1" charset="0"/>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400" kern="1200">
                <a:solidFill>
                  <a:schemeClr val="tx1"/>
                </a:solidFill>
                <a:latin typeface="Times" pitchFamily="1" charset="0"/>
                <a:ea typeface="MS PGothic" pitchFamily="34" charset="-128"/>
                <a:cs typeface="+mn-cs"/>
              </a:defRPr>
            </a:lvl5pPr>
            <a:lvl6pPr marL="2514600" indent="-228600" algn="l" defTabSz="457200" rtl="0" eaLnBrk="0" fontAlgn="base" latinLnBrk="0" hangingPunct="0">
              <a:spcBef>
                <a:spcPct val="0"/>
              </a:spcBef>
              <a:spcAft>
                <a:spcPct val="0"/>
              </a:spcAft>
              <a:buFont typeface="Arial"/>
              <a:buChar char="•"/>
              <a:defRPr sz="2400" kern="1200">
                <a:solidFill>
                  <a:schemeClr val="tx1"/>
                </a:solidFill>
                <a:latin typeface="Times" pitchFamily="1" charset="0"/>
                <a:ea typeface="MS PGothic" pitchFamily="34" charset="-128"/>
                <a:cs typeface="+mn-cs"/>
              </a:defRPr>
            </a:lvl6pPr>
            <a:lvl7pPr marL="2971800" indent="-228600" algn="l" defTabSz="457200" rtl="0" eaLnBrk="0" fontAlgn="base" latinLnBrk="0" hangingPunct="0">
              <a:spcBef>
                <a:spcPct val="0"/>
              </a:spcBef>
              <a:spcAft>
                <a:spcPct val="0"/>
              </a:spcAft>
              <a:buFont typeface="Arial"/>
              <a:buChar char="•"/>
              <a:defRPr sz="2400" kern="1200">
                <a:solidFill>
                  <a:schemeClr val="tx1"/>
                </a:solidFill>
                <a:latin typeface="Times" pitchFamily="1" charset="0"/>
                <a:ea typeface="MS PGothic" pitchFamily="34" charset="-128"/>
                <a:cs typeface="+mn-cs"/>
              </a:defRPr>
            </a:lvl7pPr>
            <a:lvl8pPr marL="3429000" indent="-228600" algn="l" defTabSz="457200" rtl="0" eaLnBrk="0" fontAlgn="base" latinLnBrk="0" hangingPunct="0">
              <a:spcBef>
                <a:spcPct val="0"/>
              </a:spcBef>
              <a:spcAft>
                <a:spcPct val="0"/>
              </a:spcAft>
              <a:buFont typeface="Arial"/>
              <a:buChar char="•"/>
              <a:defRPr sz="2400" kern="1200">
                <a:solidFill>
                  <a:schemeClr val="tx1"/>
                </a:solidFill>
                <a:latin typeface="Times" pitchFamily="1" charset="0"/>
                <a:ea typeface="MS PGothic" pitchFamily="34" charset="-128"/>
                <a:cs typeface="+mn-cs"/>
              </a:defRPr>
            </a:lvl8pPr>
            <a:lvl9pPr marL="3886200" indent="-228600" algn="l" defTabSz="457200" rtl="0" eaLnBrk="0" fontAlgn="base" latinLnBrk="0" hangingPunct="0">
              <a:spcBef>
                <a:spcPct val="0"/>
              </a:spcBef>
              <a:spcAft>
                <a:spcPct val="0"/>
              </a:spcAft>
              <a:buFont typeface="Arial"/>
              <a:buChar char="•"/>
              <a:defRPr sz="2400" kern="1200">
                <a:solidFill>
                  <a:schemeClr val="tx1"/>
                </a:solidFill>
                <a:latin typeface="Times" pitchFamily="1" charset="0"/>
                <a:ea typeface="MS PGothic" pitchFamily="34" charset="-128"/>
                <a:cs typeface="+mn-cs"/>
              </a:defRPr>
            </a:lvl9pPr>
          </a:lstStyle>
          <a:p>
            <a:pPr marL="0" indent="0">
              <a:buFont typeface="Arial" pitchFamily="34" charset="0"/>
              <a:buNone/>
            </a:pPr>
            <a:r>
              <a:rPr lang="en-US" dirty="0" smtClean="0">
                <a:sym typeface="Symbol" pitchFamily="18" charset="2"/>
              </a:rPr>
              <a:t>60</a:t>
            </a:r>
            <a:endParaRPr lang="en-US" dirty="0">
              <a:sym typeface="Symbol" pitchFamily="18" charset="2"/>
            </a:endParaRPr>
          </a:p>
        </p:txBody>
      </p:sp>
      <p:sp>
        <p:nvSpPr>
          <p:cNvPr id="30" name="Text Box 15"/>
          <p:cNvSpPr txBox="1">
            <a:spLocks noChangeArrowheads="1"/>
          </p:cNvSpPr>
          <p:nvPr/>
        </p:nvSpPr>
        <p:spPr bwMode="auto">
          <a:xfrm>
            <a:off x="3504563" y="5117492"/>
            <a:ext cx="7139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defTabSz="457200" rtl="0" eaLnBrk="0" fontAlgn="base" hangingPunct="0">
              <a:spcBef>
                <a:spcPct val="20000"/>
              </a:spcBef>
              <a:spcAft>
                <a:spcPct val="0"/>
              </a:spcAft>
              <a:buFont typeface="Arial" pitchFamily="34" charset="0"/>
              <a:buChar char="•"/>
              <a:defRPr sz="2400" kern="1200">
                <a:solidFill>
                  <a:schemeClr val="tx1"/>
                </a:solidFill>
                <a:latin typeface="Times" pitchFamily="1" charset="0"/>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400" kern="1200">
                <a:solidFill>
                  <a:schemeClr val="tx1"/>
                </a:solidFill>
                <a:latin typeface="Times" pitchFamily="1" charset="0"/>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Times" pitchFamily="1" charset="0"/>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400" kern="1200">
                <a:solidFill>
                  <a:schemeClr val="tx1"/>
                </a:solidFill>
                <a:latin typeface="Times" pitchFamily="1" charset="0"/>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400" kern="1200">
                <a:solidFill>
                  <a:schemeClr val="tx1"/>
                </a:solidFill>
                <a:latin typeface="Times" pitchFamily="1" charset="0"/>
                <a:ea typeface="MS PGothic" pitchFamily="34" charset="-128"/>
                <a:cs typeface="+mn-cs"/>
              </a:defRPr>
            </a:lvl5pPr>
            <a:lvl6pPr marL="2514600" indent="-228600" algn="l" defTabSz="457200" rtl="0" eaLnBrk="0" fontAlgn="base" latinLnBrk="0" hangingPunct="0">
              <a:spcBef>
                <a:spcPct val="0"/>
              </a:spcBef>
              <a:spcAft>
                <a:spcPct val="0"/>
              </a:spcAft>
              <a:buFont typeface="Arial"/>
              <a:buChar char="•"/>
              <a:defRPr sz="2400" kern="1200">
                <a:solidFill>
                  <a:schemeClr val="tx1"/>
                </a:solidFill>
                <a:latin typeface="Times" pitchFamily="1" charset="0"/>
                <a:ea typeface="MS PGothic" pitchFamily="34" charset="-128"/>
                <a:cs typeface="+mn-cs"/>
              </a:defRPr>
            </a:lvl6pPr>
            <a:lvl7pPr marL="2971800" indent="-228600" algn="l" defTabSz="457200" rtl="0" eaLnBrk="0" fontAlgn="base" latinLnBrk="0" hangingPunct="0">
              <a:spcBef>
                <a:spcPct val="0"/>
              </a:spcBef>
              <a:spcAft>
                <a:spcPct val="0"/>
              </a:spcAft>
              <a:buFont typeface="Arial"/>
              <a:buChar char="•"/>
              <a:defRPr sz="2400" kern="1200">
                <a:solidFill>
                  <a:schemeClr val="tx1"/>
                </a:solidFill>
                <a:latin typeface="Times" pitchFamily="1" charset="0"/>
                <a:ea typeface="MS PGothic" pitchFamily="34" charset="-128"/>
                <a:cs typeface="+mn-cs"/>
              </a:defRPr>
            </a:lvl7pPr>
            <a:lvl8pPr marL="3429000" indent="-228600" algn="l" defTabSz="457200" rtl="0" eaLnBrk="0" fontAlgn="base" latinLnBrk="0" hangingPunct="0">
              <a:spcBef>
                <a:spcPct val="0"/>
              </a:spcBef>
              <a:spcAft>
                <a:spcPct val="0"/>
              </a:spcAft>
              <a:buFont typeface="Arial"/>
              <a:buChar char="•"/>
              <a:defRPr sz="2400" kern="1200">
                <a:solidFill>
                  <a:schemeClr val="tx1"/>
                </a:solidFill>
                <a:latin typeface="Times" pitchFamily="1" charset="0"/>
                <a:ea typeface="MS PGothic" pitchFamily="34" charset="-128"/>
                <a:cs typeface="+mn-cs"/>
              </a:defRPr>
            </a:lvl8pPr>
            <a:lvl9pPr marL="3886200" indent="-228600" algn="l" defTabSz="457200" rtl="0" eaLnBrk="0" fontAlgn="base" latinLnBrk="0" hangingPunct="0">
              <a:spcBef>
                <a:spcPct val="0"/>
              </a:spcBef>
              <a:spcAft>
                <a:spcPct val="0"/>
              </a:spcAft>
              <a:buFont typeface="Arial"/>
              <a:buChar char="•"/>
              <a:defRPr sz="2400" kern="1200">
                <a:solidFill>
                  <a:schemeClr val="tx1"/>
                </a:solidFill>
                <a:latin typeface="Times" pitchFamily="1" charset="0"/>
                <a:ea typeface="MS PGothic" pitchFamily="34" charset="-128"/>
                <a:cs typeface="+mn-cs"/>
              </a:defRPr>
            </a:lvl9pPr>
          </a:lstStyle>
          <a:p>
            <a:pPr marL="0" indent="0">
              <a:buFont typeface="Arial" pitchFamily="34" charset="0"/>
              <a:buNone/>
            </a:pPr>
            <a:r>
              <a:rPr lang="en-US" dirty="0" smtClean="0">
                <a:sym typeface="Symbol" pitchFamily="18" charset="2"/>
              </a:rPr>
              <a:t>50</a:t>
            </a:r>
            <a:endParaRPr lang="en-US" dirty="0">
              <a:sym typeface="Symbol" pitchFamily="18" charset="2"/>
            </a:endParaRPr>
          </a:p>
        </p:txBody>
      </p:sp>
    </p:spTree>
    <p:extLst>
      <p:ext uri="{BB962C8B-B14F-4D97-AF65-F5344CB8AC3E}">
        <p14:creationId xmlns:p14="http://schemas.microsoft.com/office/powerpoint/2010/main" val="17403650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sz="3600" dirty="0" smtClean="0"/>
              <a:t>In-Class Exercise:</a:t>
            </a:r>
            <a:endParaRPr lang="en-US" sz="3600" dirty="0"/>
          </a:p>
        </p:txBody>
      </p:sp>
      <p:sp>
        <p:nvSpPr>
          <p:cNvPr id="3" name="Content Placeholder 2"/>
          <p:cNvSpPr>
            <a:spLocks noGrp="1"/>
          </p:cNvSpPr>
          <p:nvPr>
            <p:ph idx="1"/>
          </p:nvPr>
        </p:nvSpPr>
        <p:spPr>
          <a:xfrm>
            <a:off x="228600" y="914400"/>
            <a:ext cx="8763000" cy="4525963"/>
          </a:xfrm>
        </p:spPr>
        <p:txBody>
          <a:bodyPr/>
          <a:lstStyle/>
          <a:p>
            <a:pPr marL="514350" indent="-514350">
              <a:buAutoNum type="arabicPeriod"/>
            </a:pPr>
            <a:r>
              <a:rPr lang="en-US" sz="2800" dirty="0" smtClean="0"/>
              <a:t>Find the standard deviation for the following population of scores: 1,3,4,4,5,7,9</a:t>
            </a:r>
          </a:p>
          <a:p>
            <a:pPr marL="514350" indent="-514350">
              <a:buAutoNum type="arabicPeriod"/>
            </a:pPr>
            <a:r>
              <a:rPr lang="en-US" sz="2800" dirty="0" smtClean="0"/>
              <a:t>Find the standard deviation for the following sample of scores: 1,2,2,3,9,10</a:t>
            </a:r>
          </a:p>
          <a:p>
            <a:pPr marL="514350" indent="-514350">
              <a:buFont typeface="Arial" pitchFamily="34" charset="0"/>
              <a:buAutoNum type="arabicPeriod"/>
            </a:pPr>
            <a:r>
              <a:rPr lang="en-US" sz="2800" dirty="0" smtClean="0"/>
              <a:t>For a distribution with </a:t>
            </a:r>
            <a:r>
              <a:rPr lang="en-US" sz="2800" dirty="0" smtClean="0">
                <a:latin typeface="Times New Roman"/>
                <a:cs typeface="Times New Roman"/>
              </a:rPr>
              <a:t>µ=40 and </a:t>
            </a:r>
            <a:r>
              <a:rPr lang="en-US" sz="2800" dirty="0" smtClean="0">
                <a:latin typeface="Times New Roman"/>
                <a:cs typeface="Times New Roman"/>
                <a:sym typeface="Symbol"/>
              </a:rPr>
              <a:t>=12, find the z-score for each of the following scores: </a:t>
            </a:r>
            <a:r>
              <a:rPr lang="en-US" sz="2000" dirty="0" smtClean="0">
                <a:latin typeface="Times New Roman"/>
                <a:cs typeface="Times New Roman"/>
                <a:sym typeface="Symbol"/>
              </a:rPr>
              <a:t>a</a:t>
            </a:r>
            <a:r>
              <a:rPr lang="en-US" sz="2000" dirty="0">
                <a:latin typeface="Times New Roman"/>
                <a:cs typeface="Times New Roman"/>
                <a:sym typeface="Symbol"/>
              </a:rPr>
              <a:t>. X=36    b. X=46    c. </a:t>
            </a:r>
            <a:r>
              <a:rPr lang="en-US" sz="2000" dirty="0" smtClean="0">
                <a:latin typeface="Times New Roman"/>
                <a:cs typeface="Times New Roman"/>
                <a:sym typeface="Symbol"/>
              </a:rPr>
              <a:t>X=56  </a:t>
            </a:r>
          </a:p>
          <a:p>
            <a:pPr marL="514350" indent="-514350">
              <a:buFont typeface="Arial" pitchFamily="34" charset="0"/>
              <a:buAutoNum type="arabicPeriod"/>
            </a:pPr>
            <a:r>
              <a:rPr lang="en-US" sz="2800" dirty="0" smtClean="0">
                <a:latin typeface="Times New Roman"/>
                <a:cs typeface="Times New Roman"/>
                <a:sym typeface="Symbol"/>
              </a:rPr>
              <a:t>A </a:t>
            </a:r>
            <a:r>
              <a:rPr lang="en-US" sz="2800" dirty="0">
                <a:latin typeface="Times New Roman"/>
                <a:cs typeface="Times New Roman"/>
                <a:sym typeface="Symbol"/>
              </a:rPr>
              <a:t>population with a mean of </a:t>
            </a:r>
            <a:r>
              <a:rPr lang="en-US" sz="2800" dirty="0">
                <a:latin typeface="Times New Roman"/>
                <a:cs typeface="Times New Roman"/>
              </a:rPr>
              <a:t>µ=44 and a standard deviation of </a:t>
            </a:r>
            <a:r>
              <a:rPr lang="en-US" sz="2800" dirty="0">
                <a:latin typeface="Times New Roman"/>
                <a:cs typeface="Times New Roman"/>
                <a:sym typeface="Symbol"/>
              </a:rPr>
              <a:t>=6 is standardized to create a new distribution of with </a:t>
            </a:r>
            <a:r>
              <a:rPr lang="en-US" sz="2800" dirty="0">
                <a:latin typeface="Times New Roman"/>
                <a:cs typeface="Times New Roman"/>
              </a:rPr>
              <a:t>µ=50 and </a:t>
            </a:r>
            <a:r>
              <a:rPr lang="en-US" sz="2800" dirty="0">
                <a:latin typeface="Times New Roman"/>
                <a:cs typeface="Times New Roman"/>
                <a:sym typeface="Symbol"/>
              </a:rPr>
              <a:t>=10</a:t>
            </a:r>
            <a:r>
              <a:rPr lang="en-US" sz="1400" dirty="0">
                <a:latin typeface="Times New Roman"/>
                <a:cs typeface="Times New Roman"/>
                <a:sym typeface="Symbol"/>
              </a:rPr>
              <a:t>.</a:t>
            </a:r>
            <a:r>
              <a:rPr lang="en-US" sz="2800" dirty="0" smtClean="0">
                <a:latin typeface="Times New Roman"/>
                <a:cs typeface="Times New Roman"/>
                <a:sym typeface="Symbol"/>
              </a:rPr>
              <a:t> </a:t>
            </a:r>
          </a:p>
          <a:p>
            <a:pPr lvl="1">
              <a:buAutoNum type="alphaLcPeriod"/>
            </a:pPr>
            <a:r>
              <a:rPr lang="en-US" sz="2000" dirty="0" smtClean="0">
                <a:latin typeface="Times New Roman"/>
                <a:cs typeface="Times New Roman"/>
                <a:sym typeface="Symbol"/>
              </a:rPr>
              <a:t>What is the new value for an original score of X=47?</a:t>
            </a:r>
          </a:p>
          <a:p>
            <a:pPr lvl="1">
              <a:buAutoNum type="alphaLcPeriod"/>
            </a:pPr>
            <a:r>
              <a:rPr lang="en-US" sz="2000" dirty="0" smtClean="0">
                <a:latin typeface="Times New Roman"/>
                <a:cs typeface="Times New Roman"/>
                <a:sym typeface="Symbol"/>
              </a:rPr>
              <a:t>If the new score is 65, what was the original score?</a:t>
            </a:r>
          </a:p>
          <a:p>
            <a:pPr marL="0" indent="0">
              <a:buNone/>
            </a:pPr>
            <a:endParaRPr lang="en-US" dirty="0" smtClean="0">
              <a:latin typeface="Times New Roman"/>
              <a:cs typeface="Times New Roman"/>
              <a:sym typeface="Symbol"/>
            </a:endParaRPr>
          </a:p>
        </p:txBody>
      </p:sp>
    </p:spTree>
    <p:extLst>
      <p:ext uri="{BB962C8B-B14F-4D97-AF65-F5344CB8AC3E}">
        <p14:creationId xmlns:p14="http://schemas.microsoft.com/office/powerpoint/2010/main" val="42494226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rtlCol="0">
            <a:normAutofit/>
          </a:bodyPr>
          <a:lstStyle/>
          <a:p>
            <a:pPr eaLnBrk="1" fontAlgn="auto" hangingPunct="1">
              <a:spcAft>
                <a:spcPts val="0"/>
              </a:spcAft>
              <a:defRPr/>
            </a:pPr>
            <a:r>
              <a:rPr lang="en-US" sz="3200">
                <a:effectLst>
                  <a:outerShdw blurRad="38100" dist="38100" dir="2700000" algn="tl">
                    <a:srgbClr val="DDDDDD"/>
                  </a:outerShdw>
                </a:effectLst>
                <a:ea typeface="ＭＳ Ｐゴシック" charset="0"/>
              </a:rPr>
              <a:t>Probability &amp; the Normal Distribution</a:t>
            </a:r>
            <a:endParaRPr lang="en-US">
              <a:effectLst>
                <a:outerShdw blurRad="38100" dist="38100" dir="2700000" algn="tl">
                  <a:srgbClr val="DDDDDD"/>
                </a:outerShdw>
              </a:effectLst>
              <a:ea typeface="ＭＳ Ｐゴシック" charset="0"/>
            </a:endParaRPr>
          </a:p>
        </p:txBody>
      </p:sp>
      <p:sp>
        <p:nvSpPr>
          <p:cNvPr id="44034" name="Content Placeholder 2"/>
          <p:cNvSpPr>
            <a:spLocks noGrp="1"/>
          </p:cNvSpPr>
          <p:nvPr>
            <p:ph idx="1"/>
          </p:nvPr>
        </p:nvSpPr>
        <p:spPr/>
        <p:txBody>
          <a:bodyPr/>
          <a:lstStyle/>
          <a:p>
            <a:pPr eaLnBrk="1" hangingPunct="1">
              <a:buFontTx/>
              <a:buNone/>
            </a:pPr>
            <a:r>
              <a:rPr lang="en-US" sz="2800" dirty="0" smtClean="0">
                <a:latin typeface="Gill Sans MT" pitchFamily="34" charset="0"/>
              </a:rPr>
              <a:t>We have talked about distributions, and how to describe the shape, center, &amp; spread of a distribution.</a:t>
            </a:r>
          </a:p>
          <a:p>
            <a:pPr eaLnBrk="1" hangingPunct="1">
              <a:buFontTx/>
              <a:buNone/>
            </a:pPr>
            <a:r>
              <a:rPr lang="en-US" sz="2800" dirty="0" smtClean="0">
                <a:latin typeface="Gill Sans MT" pitchFamily="34" charset="0"/>
              </a:rPr>
              <a:t>We have learned how to convert a distribution of raw scores into a distribution of z-scores.</a:t>
            </a:r>
          </a:p>
          <a:p>
            <a:pPr eaLnBrk="1" hangingPunct="1">
              <a:buFontTx/>
              <a:buNone/>
            </a:pPr>
            <a:r>
              <a:rPr lang="en-US" sz="2800" dirty="0" smtClean="0">
                <a:latin typeface="Gill Sans MT" pitchFamily="34" charset="0"/>
              </a:rPr>
              <a:t>Next we will review some basic probability concepts. Later, we will see how these apply to scores and distributions.</a:t>
            </a:r>
          </a:p>
          <a:p>
            <a:pPr eaLnBrk="1" hangingPunct="1">
              <a:buFontTx/>
              <a:buNone/>
            </a:pPr>
            <a:r>
              <a:rPr lang="en-US" sz="2800" dirty="0" smtClean="0">
                <a:latin typeface="Gill Sans MT" pitchFamily="34" charset="0"/>
              </a:rPr>
              <a:t>Questions before we move on?</a:t>
            </a:r>
          </a:p>
          <a:p>
            <a:pPr eaLnBrk="1" hangingPunct="1">
              <a:buFontTx/>
              <a:buNone/>
            </a:pPr>
            <a:endParaRPr lang="en-US" dirty="0" smtClean="0">
              <a:latin typeface="Gill Sans MT"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ChangeArrowheads="1"/>
          </p:cNvSpPr>
          <p:nvPr/>
        </p:nvSpPr>
        <p:spPr bwMode="auto">
          <a:xfrm>
            <a:off x="1524000" y="1600200"/>
            <a:ext cx="6705600" cy="365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pPr>
            <a:r>
              <a:rPr lang="en-US" sz="2800"/>
              <a:t>Inferential statistics</a:t>
            </a:r>
          </a:p>
          <a:p>
            <a:pPr lvl="1">
              <a:spcBef>
                <a:spcPct val="20000"/>
              </a:spcBef>
              <a:buFontTx/>
              <a:buChar char="–"/>
            </a:pPr>
            <a:r>
              <a:rPr lang="en-US"/>
              <a:t>Focused on making inferences about a population based on sample data</a:t>
            </a:r>
          </a:p>
          <a:p>
            <a:pPr lvl="1">
              <a:spcBef>
                <a:spcPct val="20000"/>
              </a:spcBef>
              <a:buFontTx/>
              <a:buChar char="–"/>
            </a:pPr>
            <a:r>
              <a:rPr lang="en-US"/>
              <a:t>Probability helps us connect a sample to its population</a:t>
            </a:r>
          </a:p>
          <a:p>
            <a:pPr lvl="1">
              <a:spcBef>
                <a:spcPct val="20000"/>
              </a:spcBef>
              <a:buFontTx/>
              <a:buChar char="–"/>
            </a:pPr>
            <a:r>
              <a:rPr lang="en-US"/>
              <a:t>If we know (or can estimate) population parameters, we can use </a:t>
            </a:r>
            <a:r>
              <a:rPr lang="en-US" b="1"/>
              <a:t>probability</a:t>
            </a:r>
            <a:r>
              <a:rPr lang="en-US"/>
              <a:t> to tell us how likely (or unlikely) it is that a given sample came from the population of interest</a:t>
            </a:r>
          </a:p>
        </p:txBody>
      </p:sp>
      <p:sp>
        <p:nvSpPr>
          <p:cNvPr id="46082" name="Rectangle 3"/>
          <p:cNvSpPr>
            <a:spLocks noGrp="1"/>
          </p:cNvSpPr>
          <p:nvPr>
            <p:ph type="title"/>
          </p:nvPr>
        </p:nvSpPr>
        <p:spPr>
          <a:xfrm>
            <a:off x="457200" y="274638"/>
            <a:ext cx="8534400" cy="1143000"/>
          </a:xfrm>
        </p:spPr>
        <p:txBody>
          <a:bodyPr/>
          <a:lstStyle/>
          <a:p>
            <a:pPr eaLnBrk="1" hangingPunct="1"/>
            <a:r>
              <a:rPr lang="en-US" sz="2800" smtClean="0"/>
              <a:t>Why do we need to know about probability in this class?</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99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Rectangle 2"/>
          <p:cNvSpPr>
            <a:spLocks noGrp="1" noChangeArrowheads="1"/>
          </p:cNvSpPr>
          <p:nvPr>
            <p:ph type="title" idx="4294967295"/>
          </p:nvPr>
        </p:nvSpPr>
        <p:spPr>
          <a:xfrm>
            <a:off x="1644650" y="274638"/>
            <a:ext cx="7499350" cy="1143000"/>
          </a:xfrm>
        </p:spPr>
        <p:txBody>
          <a:bodyPr>
            <a:normAutofit/>
          </a:bodyPr>
          <a:lstStyle/>
          <a:p>
            <a:pPr eaLnBrk="1" hangingPunct="1"/>
            <a:r>
              <a:rPr lang="en-US" smtClean="0">
                <a:effectLst>
                  <a:outerShdw blurRad="38100" dist="38100" dir="2700000" algn="tl">
                    <a:srgbClr val="C0C0C0"/>
                  </a:outerShdw>
                </a:effectLst>
                <a:latin typeface="Gill Sans MT" pitchFamily="34" charset="0"/>
              </a:rPr>
              <a:t>Basics of Probability</a:t>
            </a:r>
          </a:p>
        </p:txBody>
      </p:sp>
      <p:sp>
        <p:nvSpPr>
          <p:cNvPr id="432131" name="Rectangle 3"/>
          <p:cNvSpPr>
            <a:spLocks noGrp="1" noChangeArrowheads="1"/>
          </p:cNvSpPr>
          <p:nvPr>
            <p:ph type="body" idx="4294967295"/>
          </p:nvPr>
        </p:nvSpPr>
        <p:spPr>
          <a:xfrm>
            <a:off x="1828800" y="3429000"/>
            <a:ext cx="7315200" cy="2286000"/>
          </a:xfrm>
        </p:spPr>
        <p:txBody>
          <a:bodyPr/>
          <a:lstStyle/>
          <a:p>
            <a:pPr eaLnBrk="1" hangingPunct="1">
              <a:lnSpc>
                <a:spcPct val="90000"/>
              </a:lnSpc>
            </a:pPr>
            <a:r>
              <a:rPr lang="en-US" sz="2000" smtClean="0">
                <a:latin typeface="Gill Sans MT" pitchFamily="34" charset="0"/>
              </a:rPr>
              <a:t>Probability</a:t>
            </a:r>
            <a:endParaRPr lang="en-US" sz="2400" smtClean="0">
              <a:latin typeface="Gill Sans MT" pitchFamily="34" charset="0"/>
            </a:endParaRPr>
          </a:p>
          <a:p>
            <a:pPr lvl="1" eaLnBrk="1" hangingPunct="1">
              <a:lnSpc>
                <a:spcPct val="90000"/>
              </a:lnSpc>
            </a:pPr>
            <a:r>
              <a:rPr lang="en-US" sz="1800" smtClean="0">
                <a:latin typeface="Gill Sans MT" pitchFamily="34" charset="0"/>
              </a:rPr>
              <a:t>Expected relative frequency of a particular outcome, in a situation in which several different outcomes are possible</a:t>
            </a:r>
            <a:endParaRPr lang="en-US" sz="2000" smtClean="0">
              <a:latin typeface="Gill Sans MT" pitchFamily="34" charset="0"/>
            </a:endParaRPr>
          </a:p>
          <a:p>
            <a:pPr eaLnBrk="1" hangingPunct="1">
              <a:lnSpc>
                <a:spcPct val="90000"/>
              </a:lnSpc>
            </a:pPr>
            <a:r>
              <a:rPr lang="en-US" sz="2000" smtClean="0">
                <a:latin typeface="Gill Sans MT" pitchFamily="34" charset="0"/>
              </a:rPr>
              <a:t>Outcome</a:t>
            </a:r>
            <a:endParaRPr lang="en-US" sz="2400" smtClean="0">
              <a:latin typeface="Gill Sans MT" pitchFamily="34" charset="0"/>
            </a:endParaRPr>
          </a:p>
          <a:p>
            <a:pPr lvl="1" eaLnBrk="1" hangingPunct="1">
              <a:lnSpc>
                <a:spcPct val="90000"/>
              </a:lnSpc>
            </a:pPr>
            <a:r>
              <a:rPr lang="en-US" sz="1800" smtClean="0">
                <a:latin typeface="Gill Sans MT" pitchFamily="34" charset="0"/>
              </a:rPr>
              <a:t>Could be the result of a coin toss or experiment, could be obtaining a particular score on a variable of interest</a:t>
            </a:r>
          </a:p>
          <a:p>
            <a:pPr eaLnBrk="1" hangingPunct="1">
              <a:lnSpc>
                <a:spcPct val="90000"/>
              </a:lnSpc>
              <a:buFontTx/>
              <a:buNone/>
            </a:pPr>
            <a:endParaRPr lang="en-US" sz="1800" smtClean="0">
              <a:latin typeface="Gill Sans MT" pitchFamily="34" charset="0"/>
            </a:endParaRPr>
          </a:p>
          <a:p>
            <a:pPr eaLnBrk="1" hangingPunct="1">
              <a:lnSpc>
                <a:spcPct val="90000"/>
              </a:lnSpc>
              <a:buFontTx/>
              <a:buNone/>
            </a:pPr>
            <a:endParaRPr lang="en-US" sz="2400" smtClean="0">
              <a:latin typeface="Gill Sans MT" pitchFamily="34" charset="0"/>
            </a:endParaRPr>
          </a:p>
        </p:txBody>
      </p:sp>
      <p:graphicFrame>
        <p:nvGraphicFramePr>
          <p:cNvPr id="48131" name="Object 2"/>
          <p:cNvGraphicFramePr>
            <a:graphicFrameLocks noChangeAspect="1"/>
          </p:cNvGraphicFramePr>
          <p:nvPr/>
        </p:nvGraphicFramePr>
        <p:xfrm>
          <a:off x="2209800" y="1981200"/>
          <a:ext cx="5380038" cy="814388"/>
        </p:xfrm>
        <a:graphic>
          <a:graphicData uri="http://schemas.openxmlformats.org/presentationml/2006/ole">
            <mc:AlternateContent xmlns:mc="http://schemas.openxmlformats.org/markup-compatibility/2006">
              <mc:Choice xmlns:v="urn:schemas-microsoft-com:vml" Requires="v">
                <p:oleObj spid="_x0000_s48144" name="Equation" r:id="rId4" imgW="2768600" imgH="419100" progId="Equation.DSMT4">
                  <p:embed/>
                </p:oleObj>
              </mc:Choice>
              <mc:Fallback>
                <p:oleObj name="Equation" r:id="rId4" imgW="2768600" imgH="4191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1981200"/>
                        <a:ext cx="5380038" cy="81438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74997"/>
                                </a:srgb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321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43213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43213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4321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2131"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2"/>
          <p:cNvSpPr>
            <a:spLocks noGrp="1" noChangeArrowheads="1"/>
          </p:cNvSpPr>
          <p:nvPr>
            <p:ph type="title" idx="4294967295"/>
          </p:nvPr>
        </p:nvSpPr>
        <p:spPr>
          <a:xfrm>
            <a:off x="0" y="228600"/>
            <a:ext cx="7499350" cy="1143000"/>
          </a:xfrm>
        </p:spPr>
        <p:txBody>
          <a:bodyPr>
            <a:normAutofit/>
          </a:bodyPr>
          <a:lstStyle/>
          <a:p>
            <a:pPr eaLnBrk="1" hangingPunct="1"/>
            <a:r>
              <a:rPr lang="en-US" smtClean="0">
                <a:effectLst>
                  <a:outerShdw blurRad="38100" dist="38100" dir="2700000" algn="tl">
                    <a:srgbClr val="C0C0C0"/>
                  </a:outerShdw>
                </a:effectLst>
                <a:latin typeface="Gill Sans MT" pitchFamily="34" charset="0"/>
              </a:rPr>
              <a:t>Flipping a coin example</a:t>
            </a:r>
          </a:p>
        </p:txBody>
      </p:sp>
      <p:sp>
        <p:nvSpPr>
          <p:cNvPr id="401411" name="Text Box 3"/>
          <p:cNvSpPr txBox="1">
            <a:spLocks noChangeArrowheads="1"/>
          </p:cNvSpPr>
          <p:nvPr/>
        </p:nvSpPr>
        <p:spPr bwMode="auto">
          <a:xfrm>
            <a:off x="457200" y="1676400"/>
            <a:ext cx="5033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t>What are the odds of getting a </a:t>
            </a:r>
            <a:r>
              <a:rPr lang="ja-JP" altLang="en-US"/>
              <a:t>“</a:t>
            </a:r>
            <a:r>
              <a:rPr lang="en-US" altLang="ja-JP"/>
              <a:t>heads</a:t>
            </a:r>
            <a:r>
              <a:rPr lang="ja-JP" altLang="en-US"/>
              <a:t>”</a:t>
            </a:r>
            <a:r>
              <a:rPr lang="en-US" altLang="ja-JP"/>
              <a:t>?</a:t>
            </a:r>
            <a:endParaRPr lang="en-US"/>
          </a:p>
        </p:txBody>
      </p:sp>
      <p:grpSp>
        <p:nvGrpSpPr>
          <p:cNvPr id="2" name="Group 4"/>
          <p:cNvGrpSpPr>
            <a:grpSpLocks/>
          </p:cNvGrpSpPr>
          <p:nvPr/>
        </p:nvGrpSpPr>
        <p:grpSpPr bwMode="auto">
          <a:xfrm>
            <a:off x="1438275" y="3175000"/>
            <a:ext cx="5510213" cy="939800"/>
            <a:chOff x="906" y="2000"/>
            <a:chExt cx="3471" cy="592"/>
          </a:xfrm>
        </p:grpSpPr>
        <p:sp>
          <p:nvSpPr>
            <p:cNvPr id="50201" name="Text Box 5"/>
            <p:cNvSpPr txBox="1">
              <a:spLocks noChangeArrowheads="1"/>
            </p:cNvSpPr>
            <p:nvPr/>
          </p:nvSpPr>
          <p:spPr bwMode="auto">
            <a:xfrm>
              <a:off x="1776" y="2304"/>
              <a:ext cx="260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t>One outcome classified as heads</a:t>
              </a:r>
            </a:p>
          </p:txBody>
        </p:sp>
        <p:sp>
          <p:nvSpPr>
            <p:cNvPr id="50202" name="AutoShape 6"/>
            <p:cNvSpPr>
              <a:spLocks noChangeArrowheads="1"/>
            </p:cNvSpPr>
            <p:nvPr/>
          </p:nvSpPr>
          <p:spPr bwMode="auto">
            <a:xfrm rot="1174366">
              <a:off x="906" y="2000"/>
              <a:ext cx="1104" cy="240"/>
            </a:xfrm>
            <a:prstGeom prst="leftArrow">
              <a:avLst>
                <a:gd name="adj1" fmla="val 50000"/>
                <a:gd name="adj2" fmla="val 115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3" name="Group 7"/>
          <p:cNvGrpSpPr>
            <a:grpSpLocks/>
          </p:cNvGrpSpPr>
          <p:nvPr/>
        </p:nvGrpSpPr>
        <p:grpSpPr bwMode="auto">
          <a:xfrm>
            <a:off x="2667000" y="3657600"/>
            <a:ext cx="5181600" cy="1066800"/>
            <a:chOff x="1680" y="2304"/>
            <a:chExt cx="3264" cy="672"/>
          </a:xfrm>
        </p:grpSpPr>
        <p:sp>
          <p:nvSpPr>
            <p:cNvPr id="50195" name="Line 8"/>
            <p:cNvSpPr>
              <a:spLocks noChangeShapeType="1"/>
            </p:cNvSpPr>
            <p:nvPr/>
          </p:nvSpPr>
          <p:spPr bwMode="auto">
            <a:xfrm>
              <a:off x="1680" y="2640"/>
              <a:ext cx="278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50196" name="Group 9"/>
            <p:cNvGrpSpPr>
              <a:grpSpLocks/>
            </p:cNvGrpSpPr>
            <p:nvPr/>
          </p:nvGrpSpPr>
          <p:grpSpPr bwMode="auto">
            <a:xfrm>
              <a:off x="4464" y="2304"/>
              <a:ext cx="480" cy="672"/>
              <a:chOff x="4464" y="2304"/>
              <a:chExt cx="480" cy="672"/>
            </a:xfrm>
          </p:grpSpPr>
          <p:sp>
            <p:nvSpPr>
              <p:cNvPr id="50197" name="Line 10"/>
              <p:cNvSpPr>
                <a:spLocks noChangeShapeType="1"/>
              </p:cNvSpPr>
              <p:nvPr/>
            </p:nvSpPr>
            <p:spPr bwMode="auto">
              <a:xfrm>
                <a:off x="4656" y="2640"/>
                <a:ext cx="2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198" name="Text Box 11"/>
              <p:cNvSpPr txBox="1">
                <a:spLocks noChangeArrowheads="1"/>
              </p:cNvSpPr>
              <p:nvPr/>
            </p:nvSpPr>
            <p:spPr bwMode="auto">
              <a:xfrm>
                <a:off x="4464" y="2496"/>
                <a:ext cx="2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t>=</a:t>
                </a:r>
              </a:p>
            </p:txBody>
          </p:sp>
          <p:sp>
            <p:nvSpPr>
              <p:cNvPr id="50199" name="Text Box 12"/>
              <p:cNvSpPr txBox="1">
                <a:spLocks noChangeArrowheads="1"/>
              </p:cNvSpPr>
              <p:nvPr/>
            </p:nvSpPr>
            <p:spPr bwMode="auto">
              <a:xfrm>
                <a:off x="4704" y="2304"/>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t>1</a:t>
                </a:r>
              </a:p>
            </p:txBody>
          </p:sp>
          <p:sp>
            <p:nvSpPr>
              <p:cNvPr id="50200" name="Text Box 13"/>
              <p:cNvSpPr txBox="1">
                <a:spLocks noChangeArrowheads="1"/>
              </p:cNvSpPr>
              <p:nvPr/>
            </p:nvSpPr>
            <p:spPr bwMode="auto">
              <a:xfrm>
                <a:off x="4704" y="2688"/>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t>2</a:t>
                </a:r>
              </a:p>
            </p:txBody>
          </p:sp>
        </p:grpSp>
      </p:grpSp>
      <p:grpSp>
        <p:nvGrpSpPr>
          <p:cNvPr id="5" name="Group 14"/>
          <p:cNvGrpSpPr>
            <a:grpSpLocks/>
          </p:cNvGrpSpPr>
          <p:nvPr/>
        </p:nvGrpSpPr>
        <p:grpSpPr bwMode="auto">
          <a:xfrm>
            <a:off x="7848600" y="3962400"/>
            <a:ext cx="869950" cy="457200"/>
            <a:chOff x="4944" y="2496"/>
            <a:chExt cx="548" cy="288"/>
          </a:xfrm>
        </p:grpSpPr>
        <p:sp>
          <p:nvSpPr>
            <p:cNvPr id="50193" name="Text Box 15"/>
            <p:cNvSpPr txBox="1">
              <a:spLocks noChangeArrowheads="1"/>
            </p:cNvSpPr>
            <p:nvPr/>
          </p:nvSpPr>
          <p:spPr bwMode="auto">
            <a:xfrm>
              <a:off x="4944" y="2496"/>
              <a:ext cx="2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t>=</a:t>
              </a:r>
            </a:p>
          </p:txBody>
        </p:sp>
        <p:sp>
          <p:nvSpPr>
            <p:cNvPr id="50194" name="Text Box 16"/>
            <p:cNvSpPr txBox="1">
              <a:spLocks noChangeArrowheads="1"/>
            </p:cNvSpPr>
            <p:nvPr/>
          </p:nvSpPr>
          <p:spPr bwMode="auto">
            <a:xfrm>
              <a:off x="5136" y="2496"/>
              <a:ext cx="35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t>0.5</a:t>
              </a:r>
            </a:p>
          </p:txBody>
        </p:sp>
      </p:grpSp>
      <p:grpSp>
        <p:nvGrpSpPr>
          <p:cNvPr id="6" name="Group 23"/>
          <p:cNvGrpSpPr>
            <a:grpSpLocks/>
          </p:cNvGrpSpPr>
          <p:nvPr/>
        </p:nvGrpSpPr>
        <p:grpSpPr bwMode="auto">
          <a:xfrm>
            <a:off x="533400" y="2514600"/>
            <a:ext cx="977900" cy="3187700"/>
            <a:chOff x="336" y="1584"/>
            <a:chExt cx="616" cy="2008"/>
          </a:xfrm>
        </p:grpSpPr>
        <p:pic>
          <p:nvPicPr>
            <p:cNvPr id="50191"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 y="1584"/>
              <a:ext cx="568" cy="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2" name="Picture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 y="3024"/>
              <a:ext cx="568" cy="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0183" name="Picture 29" descr="Flipping_coi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85025" y="228600"/>
            <a:ext cx="968375"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0184" name="Object 2"/>
          <p:cNvGraphicFramePr>
            <a:graphicFrameLocks noChangeAspect="1"/>
          </p:cNvGraphicFramePr>
          <p:nvPr/>
        </p:nvGraphicFramePr>
        <p:xfrm>
          <a:off x="3711575" y="2133600"/>
          <a:ext cx="5380038" cy="814388"/>
        </p:xfrm>
        <a:graphic>
          <a:graphicData uri="http://schemas.openxmlformats.org/presentationml/2006/ole">
            <mc:AlternateContent xmlns:mc="http://schemas.openxmlformats.org/markup-compatibility/2006">
              <mc:Choice xmlns:v="urn:schemas-microsoft-com:vml" Requires="v">
                <p:oleObj spid="_x0000_s50215" name="Equation" r:id="rId7" imgW="2768600" imgH="419100" progId="Equation.DSMT4">
                  <p:embed/>
                </p:oleObj>
              </mc:Choice>
              <mc:Fallback>
                <p:oleObj name="Equation" r:id="rId7" imgW="2768600" imgH="419100" progId="Equation.DSMT4">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11575" y="2133600"/>
                        <a:ext cx="5380038" cy="81438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74997"/>
                                </a:srgbClr>
                              </a:outerShdw>
                            </a:effectLst>
                          </a14:hiddenEffects>
                        </a:ext>
                      </a:extLst>
                    </p:spPr>
                  </p:pic>
                </p:oleObj>
              </mc:Fallback>
            </mc:AlternateContent>
          </a:graphicData>
        </a:graphic>
      </p:graphicFrame>
      <p:grpSp>
        <p:nvGrpSpPr>
          <p:cNvPr id="7" name="Group 37"/>
          <p:cNvGrpSpPr>
            <a:grpSpLocks/>
          </p:cNvGrpSpPr>
          <p:nvPr/>
        </p:nvGrpSpPr>
        <p:grpSpPr bwMode="auto">
          <a:xfrm>
            <a:off x="1409700" y="3962400"/>
            <a:ext cx="4878388" cy="946150"/>
            <a:chOff x="888" y="2496"/>
            <a:chExt cx="3073" cy="596"/>
          </a:xfrm>
        </p:grpSpPr>
        <p:sp>
          <p:nvSpPr>
            <p:cNvPr id="50187" name="Text Box 18"/>
            <p:cNvSpPr txBox="1">
              <a:spLocks noChangeArrowheads="1"/>
            </p:cNvSpPr>
            <p:nvPr/>
          </p:nvSpPr>
          <p:spPr bwMode="auto">
            <a:xfrm>
              <a:off x="2112" y="2716"/>
              <a:ext cx="184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t>Total of two outcomes</a:t>
              </a:r>
            </a:p>
          </p:txBody>
        </p:sp>
        <p:grpSp>
          <p:nvGrpSpPr>
            <p:cNvPr id="50188" name="Group 36"/>
            <p:cNvGrpSpPr>
              <a:grpSpLocks/>
            </p:cNvGrpSpPr>
            <p:nvPr/>
          </p:nvGrpSpPr>
          <p:grpSpPr bwMode="auto">
            <a:xfrm>
              <a:off x="888" y="2496"/>
              <a:ext cx="1272" cy="596"/>
              <a:chOff x="888" y="2496"/>
              <a:chExt cx="1272" cy="596"/>
            </a:xfrm>
          </p:grpSpPr>
          <p:sp>
            <p:nvSpPr>
              <p:cNvPr id="50189" name="AutoShape 20"/>
              <p:cNvSpPr>
                <a:spLocks noChangeArrowheads="1"/>
              </p:cNvSpPr>
              <p:nvPr/>
            </p:nvSpPr>
            <p:spPr bwMode="auto">
              <a:xfrm rot="-1068721">
                <a:off x="888" y="2992"/>
                <a:ext cx="1200" cy="100"/>
              </a:xfrm>
              <a:prstGeom prst="leftArrow">
                <a:avLst>
                  <a:gd name="adj1" fmla="val 50000"/>
                  <a:gd name="adj2" fmla="val 300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0190" name="AutoShape 35"/>
              <p:cNvSpPr>
                <a:spLocks noChangeArrowheads="1"/>
              </p:cNvSpPr>
              <p:nvPr/>
            </p:nvSpPr>
            <p:spPr bwMode="auto">
              <a:xfrm rot="2022013" flipV="1">
                <a:off x="960" y="2496"/>
                <a:ext cx="1200" cy="100"/>
              </a:xfrm>
              <a:prstGeom prst="leftArrow">
                <a:avLst>
                  <a:gd name="adj1" fmla="val 50000"/>
                  <a:gd name="adj2" fmla="val 300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sp>
        <p:nvSpPr>
          <p:cNvPr id="401447" name="Text Box 39"/>
          <p:cNvSpPr txBox="1">
            <a:spLocks noChangeArrowheads="1"/>
          </p:cNvSpPr>
          <p:nvPr/>
        </p:nvSpPr>
        <p:spPr bwMode="auto">
          <a:xfrm>
            <a:off x="533400" y="20574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i="1"/>
              <a:t>n</a:t>
            </a:r>
            <a:r>
              <a:rPr lang="en-US"/>
              <a:t> = 1 flip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14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01411">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1411" grpId="0" build="p" autoUpdateAnimBg="0"/>
      <p:bldP spid="401447"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idx="4294967295"/>
          </p:nvPr>
        </p:nvSpPr>
        <p:spPr>
          <a:xfrm>
            <a:off x="0" y="228600"/>
            <a:ext cx="7499350" cy="1143000"/>
          </a:xfrm>
        </p:spPr>
        <p:txBody>
          <a:bodyPr>
            <a:normAutofit/>
          </a:bodyPr>
          <a:lstStyle/>
          <a:p>
            <a:pPr eaLnBrk="1" hangingPunct="1"/>
            <a:r>
              <a:rPr lang="en-US" smtClean="0">
                <a:effectLst>
                  <a:outerShdw blurRad="38100" dist="38100" dir="2700000" algn="tl">
                    <a:srgbClr val="C0C0C0"/>
                  </a:outerShdw>
                </a:effectLst>
                <a:latin typeface="Gill Sans MT" pitchFamily="34" charset="0"/>
              </a:rPr>
              <a:t>Flipping a coin example</a:t>
            </a:r>
          </a:p>
        </p:txBody>
      </p:sp>
      <p:sp>
        <p:nvSpPr>
          <p:cNvPr id="403459" name="Text Box 3"/>
          <p:cNvSpPr txBox="1">
            <a:spLocks noChangeArrowheads="1"/>
          </p:cNvSpPr>
          <p:nvPr/>
        </p:nvSpPr>
        <p:spPr bwMode="auto">
          <a:xfrm>
            <a:off x="5943600" y="1524000"/>
            <a:ext cx="2743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t>What are the odds of getting two </a:t>
            </a:r>
            <a:r>
              <a:rPr lang="ja-JP" altLang="en-US"/>
              <a:t>“</a:t>
            </a:r>
            <a:r>
              <a:rPr lang="en-US" altLang="ja-JP"/>
              <a:t>heads</a:t>
            </a:r>
            <a:r>
              <a:rPr lang="ja-JP" altLang="en-US"/>
              <a:t>”</a:t>
            </a:r>
            <a:r>
              <a:rPr lang="en-US" altLang="ja-JP"/>
              <a:t>?</a:t>
            </a:r>
            <a:endParaRPr lang="en-US"/>
          </a:p>
        </p:txBody>
      </p:sp>
      <p:sp>
        <p:nvSpPr>
          <p:cNvPr id="403460" name="Text Box 4"/>
          <p:cNvSpPr txBox="1">
            <a:spLocks noChangeArrowheads="1"/>
          </p:cNvSpPr>
          <p:nvPr/>
        </p:nvSpPr>
        <p:spPr bwMode="auto">
          <a:xfrm>
            <a:off x="2971800" y="1600200"/>
            <a:ext cx="2282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u="sng"/>
              <a:t>Number of heads</a:t>
            </a:r>
            <a:endParaRPr lang="en-US"/>
          </a:p>
        </p:txBody>
      </p:sp>
      <p:sp>
        <p:nvSpPr>
          <p:cNvPr id="403461" name="Text Box 5"/>
          <p:cNvSpPr txBox="1">
            <a:spLocks noChangeArrowheads="1"/>
          </p:cNvSpPr>
          <p:nvPr/>
        </p:nvSpPr>
        <p:spPr bwMode="auto">
          <a:xfrm>
            <a:off x="3914775" y="219392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t>2</a:t>
            </a:r>
          </a:p>
        </p:txBody>
      </p:sp>
      <p:sp>
        <p:nvSpPr>
          <p:cNvPr id="403462" name="Text Box 6"/>
          <p:cNvSpPr txBox="1">
            <a:spLocks noChangeArrowheads="1"/>
          </p:cNvSpPr>
          <p:nvPr/>
        </p:nvSpPr>
        <p:spPr bwMode="auto">
          <a:xfrm>
            <a:off x="3930650" y="3276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pPr>
              <a:spcBef>
                <a:spcPct val="50000"/>
              </a:spcBef>
            </a:pPr>
            <a:r>
              <a:rPr lang="en-US"/>
              <a:t>1</a:t>
            </a:r>
          </a:p>
        </p:txBody>
      </p:sp>
      <p:sp>
        <p:nvSpPr>
          <p:cNvPr id="403463" name="Text Box 7"/>
          <p:cNvSpPr txBox="1">
            <a:spLocks noChangeArrowheads="1"/>
          </p:cNvSpPr>
          <p:nvPr/>
        </p:nvSpPr>
        <p:spPr bwMode="auto">
          <a:xfrm>
            <a:off x="3930650" y="447992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t>1</a:t>
            </a:r>
          </a:p>
        </p:txBody>
      </p:sp>
      <p:sp>
        <p:nvSpPr>
          <p:cNvPr id="403464" name="Text Box 8"/>
          <p:cNvSpPr txBox="1">
            <a:spLocks noChangeArrowheads="1"/>
          </p:cNvSpPr>
          <p:nvPr/>
        </p:nvSpPr>
        <p:spPr bwMode="auto">
          <a:xfrm>
            <a:off x="3930650" y="562292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t>0</a:t>
            </a:r>
          </a:p>
        </p:txBody>
      </p:sp>
      <p:grpSp>
        <p:nvGrpSpPr>
          <p:cNvPr id="2" name="Group 9"/>
          <p:cNvGrpSpPr>
            <a:grpSpLocks/>
          </p:cNvGrpSpPr>
          <p:nvPr/>
        </p:nvGrpSpPr>
        <p:grpSpPr bwMode="auto">
          <a:xfrm>
            <a:off x="4038600" y="2819400"/>
            <a:ext cx="3657600" cy="1158875"/>
            <a:chOff x="2544" y="1776"/>
            <a:chExt cx="2304" cy="730"/>
          </a:xfrm>
        </p:grpSpPr>
        <p:sp>
          <p:nvSpPr>
            <p:cNvPr id="52254" name="Text Box 10"/>
            <p:cNvSpPr txBox="1">
              <a:spLocks noChangeArrowheads="1"/>
            </p:cNvSpPr>
            <p:nvPr/>
          </p:nvSpPr>
          <p:spPr bwMode="auto">
            <a:xfrm>
              <a:off x="3600" y="2064"/>
              <a:ext cx="1248"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sz="2000"/>
                <a:t>One 2 </a:t>
              </a:r>
              <a:r>
                <a:rPr lang="ja-JP" altLang="en-US" sz="2000"/>
                <a:t>“</a:t>
              </a:r>
              <a:r>
                <a:rPr lang="en-US" altLang="ja-JP" sz="2000"/>
                <a:t>heads</a:t>
              </a:r>
              <a:r>
                <a:rPr lang="ja-JP" altLang="en-US" sz="2000"/>
                <a:t>”</a:t>
              </a:r>
              <a:r>
                <a:rPr lang="en-US" altLang="ja-JP" sz="2000"/>
                <a:t> outcome</a:t>
              </a:r>
              <a:endParaRPr lang="en-US"/>
            </a:p>
          </p:txBody>
        </p:sp>
        <p:sp>
          <p:nvSpPr>
            <p:cNvPr id="52255" name="AutoShape 11"/>
            <p:cNvSpPr>
              <a:spLocks noChangeArrowheads="1"/>
            </p:cNvSpPr>
            <p:nvPr/>
          </p:nvSpPr>
          <p:spPr bwMode="auto">
            <a:xfrm rot="1769920">
              <a:off x="2544" y="1776"/>
              <a:ext cx="1152" cy="96"/>
            </a:xfrm>
            <a:prstGeom prst="leftArrow">
              <a:avLst>
                <a:gd name="adj1" fmla="val 50000"/>
                <a:gd name="adj2" fmla="val 300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3" name="Group 12"/>
          <p:cNvGrpSpPr>
            <a:grpSpLocks/>
          </p:cNvGrpSpPr>
          <p:nvPr/>
        </p:nvGrpSpPr>
        <p:grpSpPr bwMode="auto">
          <a:xfrm>
            <a:off x="3973513" y="2209800"/>
            <a:ext cx="3570287" cy="3001963"/>
            <a:chOff x="2503" y="1392"/>
            <a:chExt cx="2249" cy="1891"/>
          </a:xfrm>
        </p:grpSpPr>
        <p:sp>
          <p:nvSpPr>
            <p:cNvPr id="52247" name="Text Box 13"/>
            <p:cNvSpPr txBox="1">
              <a:spLocks noChangeArrowheads="1"/>
            </p:cNvSpPr>
            <p:nvPr/>
          </p:nvSpPr>
          <p:spPr bwMode="auto">
            <a:xfrm>
              <a:off x="3600" y="2592"/>
              <a:ext cx="912"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sz="2000"/>
                <a:t>Four total outcomes</a:t>
              </a:r>
              <a:endParaRPr lang="en-US"/>
            </a:p>
          </p:txBody>
        </p:sp>
        <p:grpSp>
          <p:nvGrpSpPr>
            <p:cNvPr id="52248" name="Group 14"/>
            <p:cNvGrpSpPr>
              <a:grpSpLocks/>
            </p:cNvGrpSpPr>
            <p:nvPr/>
          </p:nvGrpSpPr>
          <p:grpSpPr bwMode="auto">
            <a:xfrm>
              <a:off x="2503" y="1392"/>
              <a:ext cx="1264" cy="1891"/>
              <a:chOff x="2503" y="1405"/>
              <a:chExt cx="1264" cy="1891"/>
            </a:xfrm>
          </p:grpSpPr>
          <p:sp>
            <p:nvSpPr>
              <p:cNvPr id="52250" name="AutoShape 15"/>
              <p:cNvSpPr>
                <a:spLocks noChangeArrowheads="1"/>
              </p:cNvSpPr>
              <p:nvPr/>
            </p:nvSpPr>
            <p:spPr bwMode="auto">
              <a:xfrm rot="-2563720">
                <a:off x="2503" y="3187"/>
                <a:ext cx="1264" cy="109"/>
              </a:xfrm>
              <a:prstGeom prst="leftArrow">
                <a:avLst>
                  <a:gd name="adj1" fmla="val 50000"/>
                  <a:gd name="adj2" fmla="val 289908"/>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2251" name="AutoShape 16"/>
              <p:cNvSpPr>
                <a:spLocks noChangeArrowheads="1"/>
              </p:cNvSpPr>
              <p:nvPr/>
            </p:nvSpPr>
            <p:spPr bwMode="auto">
              <a:xfrm rot="3056608">
                <a:off x="2288" y="2141"/>
                <a:ext cx="1571" cy="100"/>
              </a:xfrm>
              <a:prstGeom prst="leftArrow">
                <a:avLst>
                  <a:gd name="adj1" fmla="val 50000"/>
                  <a:gd name="adj2" fmla="val 39275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2252" name="AutoShape 17"/>
              <p:cNvSpPr>
                <a:spLocks noChangeArrowheads="1"/>
              </p:cNvSpPr>
              <p:nvPr/>
            </p:nvSpPr>
            <p:spPr bwMode="auto">
              <a:xfrm rot="1677232">
                <a:off x="2544" y="2505"/>
                <a:ext cx="1112" cy="87"/>
              </a:xfrm>
              <a:prstGeom prst="leftArrow">
                <a:avLst>
                  <a:gd name="adj1" fmla="val 50000"/>
                  <a:gd name="adj2" fmla="val 31954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2253" name="AutoShape 18"/>
              <p:cNvSpPr>
                <a:spLocks noChangeArrowheads="1"/>
              </p:cNvSpPr>
              <p:nvPr/>
            </p:nvSpPr>
            <p:spPr bwMode="auto">
              <a:xfrm rot="-504456">
                <a:off x="2643" y="2831"/>
                <a:ext cx="960" cy="96"/>
              </a:xfrm>
              <a:prstGeom prst="leftArrow">
                <a:avLst>
                  <a:gd name="adj1" fmla="val 50000"/>
                  <a:gd name="adj2" fmla="val 250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52249" name="Line 19"/>
            <p:cNvSpPr>
              <a:spLocks noChangeShapeType="1"/>
            </p:cNvSpPr>
            <p:nvPr/>
          </p:nvSpPr>
          <p:spPr bwMode="auto">
            <a:xfrm>
              <a:off x="3600" y="2592"/>
              <a:ext cx="115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 name="Group 20"/>
          <p:cNvGrpSpPr>
            <a:grpSpLocks/>
          </p:cNvGrpSpPr>
          <p:nvPr/>
        </p:nvGrpSpPr>
        <p:grpSpPr bwMode="auto">
          <a:xfrm>
            <a:off x="7620000" y="3886200"/>
            <a:ext cx="1022350" cy="457200"/>
            <a:chOff x="4800" y="2448"/>
            <a:chExt cx="644" cy="288"/>
          </a:xfrm>
        </p:grpSpPr>
        <p:sp>
          <p:nvSpPr>
            <p:cNvPr id="52245" name="Text Box 21"/>
            <p:cNvSpPr txBox="1">
              <a:spLocks noChangeArrowheads="1"/>
            </p:cNvSpPr>
            <p:nvPr/>
          </p:nvSpPr>
          <p:spPr bwMode="auto">
            <a:xfrm>
              <a:off x="4800" y="2448"/>
              <a:ext cx="2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t>=</a:t>
              </a:r>
            </a:p>
          </p:txBody>
        </p:sp>
        <p:sp>
          <p:nvSpPr>
            <p:cNvPr id="52246" name="Text Box 22"/>
            <p:cNvSpPr txBox="1">
              <a:spLocks noChangeArrowheads="1"/>
            </p:cNvSpPr>
            <p:nvPr/>
          </p:nvSpPr>
          <p:spPr bwMode="auto">
            <a:xfrm>
              <a:off x="4992" y="2448"/>
              <a:ext cx="45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t>0.25</a:t>
              </a:r>
            </a:p>
          </p:txBody>
        </p:sp>
      </p:grpSp>
      <p:pic>
        <p:nvPicPr>
          <p:cNvPr id="52235"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514600"/>
            <a:ext cx="9017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6"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800600"/>
            <a:ext cx="9017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3481"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1336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3482"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30480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3483"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43434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3484" name="Picture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52578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1" name="Picture 31" descr="Flipping_coi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85025" y="228600"/>
            <a:ext cx="968375"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42" name="Text Box 33"/>
          <p:cNvSpPr txBox="1">
            <a:spLocks noChangeArrowheads="1"/>
          </p:cNvSpPr>
          <p:nvPr/>
        </p:nvSpPr>
        <p:spPr bwMode="auto">
          <a:xfrm>
            <a:off x="381000" y="6096000"/>
            <a:ext cx="4976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t>This situation is known as the </a:t>
            </a:r>
            <a:r>
              <a:rPr lang="en-US" i="1"/>
              <a:t>binomial</a:t>
            </a:r>
            <a:endParaRPr lang="en-US"/>
          </a:p>
        </p:txBody>
      </p:sp>
      <p:sp>
        <p:nvSpPr>
          <p:cNvPr id="52243" name="Text Box 34"/>
          <p:cNvSpPr txBox="1">
            <a:spLocks noChangeArrowheads="1"/>
          </p:cNvSpPr>
          <p:nvPr/>
        </p:nvSpPr>
        <p:spPr bwMode="auto">
          <a:xfrm>
            <a:off x="5486400" y="6049963"/>
            <a:ext cx="28876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sz="2800"/>
              <a:t># of outcomes = 2</a:t>
            </a:r>
            <a:r>
              <a:rPr lang="en-US" sz="3200" baseline="30000"/>
              <a:t>n</a:t>
            </a:r>
            <a:endParaRPr lang="en-US"/>
          </a:p>
        </p:txBody>
      </p:sp>
      <p:sp>
        <p:nvSpPr>
          <p:cNvPr id="52244" name="Text Box 36"/>
          <p:cNvSpPr txBox="1">
            <a:spLocks noChangeArrowheads="1"/>
          </p:cNvSpPr>
          <p:nvPr/>
        </p:nvSpPr>
        <p:spPr bwMode="auto">
          <a:xfrm>
            <a:off x="1244600" y="1600200"/>
            <a:ext cx="81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i="1"/>
              <a:t>n</a:t>
            </a:r>
            <a:r>
              <a:rPr lang="en-US"/>
              <a:t> = 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0348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40348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40348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40348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03460">
                                            <p:txEl>
                                              <p:pRg st="0" end="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03461">
                                            <p:txEl>
                                              <p:pRg st="0" end="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403462">
                                            <p:txEl>
                                              <p:pRg st="0" end="0"/>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403463">
                                            <p:txEl>
                                              <p:pRg st="0" end="0"/>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403464">
                                            <p:txEl>
                                              <p:pRg st="0" end="0"/>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403459">
                                            <p:txEl>
                                              <p:pRg st="0" end="0"/>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499"/>
                                          </p:stCondLst>
                                        </p:cTn>
                                        <p:tgtEl>
                                          <p:spTgt spid="2"/>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499"/>
                                          </p:stCondLst>
                                        </p:cTn>
                                        <p:tgtEl>
                                          <p:spTgt spid="3"/>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3459" grpId="0" build="p" autoUpdateAnimBg="0"/>
      <p:bldP spid="403460" grpId="0" build="p" autoUpdateAnimBg="0"/>
      <p:bldP spid="403461" grpId="0" build="p" autoUpdateAnimBg="0"/>
      <p:bldP spid="403462" grpId="0" build="p" autoUpdateAnimBg="0"/>
      <p:bldP spid="403463" grpId="0" build="p" autoUpdateAnimBg="0"/>
      <p:bldP spid="403464"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06562"/>
          </a:xfrm>
        </p:spPr>
        <p:txBody>
          <a:bodyPr>
            <a:normAutofit/>
          </a:bodyPr>
          <a:lstStyle/>
          <a:p>
            <a:pPr eaLnBrk="1" hangingPunct="1"/>
            <a:r>
              <a:rPr lang="en-US" sz="3600" dirty="0" smtClean="0">
                <a:effectLst>
                  <a:outerShdw blurRad="38100" dist="38100" dir="2700000" algn="tl">
                    <a:srgbClr val="C0C0C0"/>
                  </a:outerShdw>
                </a:effectLst>
                <a:latin typeface="Gill Sans MT" pitchFamily="34" charset="0"/>
              </a:rPr>
              <a:t>Today: Z-Scores</a:t>
            </a:r>
          </a:p>
        </p:txBody>
      </p:sp>
      <p:sp>
        <p:nvSpPr>
          <p:cNvPr id="14338" name="TextBox 3"/>
          <p:cNvSpPr txBox="1">
            <a:spLocks noChangeArrowheads="1"/>
          </p:cNvSpPr>
          <p:nvPr/>
        </p:nvSpPr>
        <p:spPr bwMode="auto">
          <a:xfrm>
            <a:off x="1905000" y="1828800"/>
            <a:ext cx="62484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endParaRPr lang="en-US" sz="4000" dirty="0"/>
          </a:p>
          <a:p>
            <a:r>
              <a:rPr lang="en-US" sz="4000" dirty="0"/>
              <a:t>Any </a:t>
            </a:r>
            <a:r>
              <a:rPr lang="en-US" sz="4000" smtClean="0"/>
              <a:t>(other) questions </a:t>
            </a:r>
            <a:r>
              <a:rPr lang="en-US" sz="4000" dirty="0"/>
              <a:t>from last time?</a:t>
            </a:r>
          </a:p>
        </p:txBody>
      </p:sp>
    </p:spTree>
    <p:extLst>
      <p:ext uri="{BB962C8B-B14F-4D97-AF65-F5344CB8AC3E}">
        <p14:creationId xmlns:p14="http://schemas.microsoft.com/office/powerpoint/2010/main" val="39686433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idx="4294967295"/>
          </p:nvPr>
        </p:nvSpPr>
        <p:spPr>
          <a:xfrm>
            <a:off x="0" y="228600"/>
            <a:ext cx="7499350" cy="1143000"/>
          </a:xfrm>
        </p:spPr>
        <p:txBody>
          <a:bodyPr>
            <a:normAutofit/>
          </a:bodyPr>
          <a:lstStyle/>
          <a:p>
            <a:pPr eaLnBrk="1" hangingPunct="1"/>
            <a:r>
              <a:rPr lang="en-US" smtClean="0">
                <a:effectLst>
                  <a:outerShdw blurRad="38100" dist="38100" dir="2700000" algn="tl">
                    <a:srgbClr val="C0C0C0"/>
                  </a:outerShdw>
                </a:effectLst>
                <a:latin typeface="Gill Sans MT" pitchFamily="34" charset="0"/>
              </a:rPr>
              <a:t>Flipping a coin example</a:t>
            </a:r>
          </a:p>
        </p:txBody>
      </p:sp>
      <p:sp>
        <p:nvSpPr>
          <p:cNvPr id="405507" name="Text Box 3"/>
          <p:cNvSpPr txBox="1">
            <a:spLocks noChangeArrowheads="1"/>
          </p:cNvSpPr>
          <p:nvPr/>
        </p:nvSpPr>
        <p:spPr bwMode="auto">
          <a:xfrm>
            <a:off x="5943600" y="1524000"/>
            <a:ext cx="27432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t>What are the odds of getting </a:t>
            </a:r>
            <a:r>
              <a:rPr lang="ja-JP" altLang="en-US"/>
              <a:t>“</a:t>
            </a:r>
            <a:r>
              <a:rPr lang="en-US" altLang="ja-JP"/>
              <a:t>at least one heads</a:t>
            </a:r>
            <a:r>
              <a:rPr lang="ja-JP" altLang="en-US"/>
              <a:t>”</a:t>
            </a:r>
            <a:r>
              <a:rPr lang="en-US" altLang="ja-JP"/>
              <a:t>?</a:t>
            </a:r>
            <a:endParaRPr lang="en-US"/>
          </a:p>
        </p:txBody>
      </p:sp>
      <p:sp>
        <p:nvSpPr>
          <p:cNvPr id="54275" name="Text Box 4"/>
          <p:cNvSpPr txBox="1">
            <a:spLocks noChangeArrowheads="1"/>
          </p:cNvSpPr>
          <p:nvPr/>
        </p:nvSpPr>
        <p:spPr bwMode="auto">
          <a:xfrm>
            <a:off x="2971800" y="1600200"/>
            <a:ext cx="2282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u="sng"/>
              <a:t>Number of heads</a:t>
            </a:r>
            <a:endParaRPr lang="en-US"/>
          </a:p>
        </p:txBody>
      </p:sp>
      <p:sp>
        <p:nvSpPr>
          <p:cNvPr id="54276" name="Text Box 5"/>
          <p:cNvSpPr txBox="1">
            <a:spLocks noChangeArrowheads="1"/>
          </p:cNvSpPr>
          <p:nvPr/>
        </p:nvSpPr>
        <p:spPr bwMode="auto">
          <a:xfrm>
            <a:off x="3914775" y="219392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t>2</a:t>
            </a:r>
          </a:p>
        </p:txBody>
      </p:sp>
      <p:sp>
        <p:nvSpPr>
          <p:cNvPr id="54277" name="Text Box 6"/>
          <p:cNvSpPr txBox="1">
            <a:spLocks noChangeArrowheads="1"/>
          </p:cNvSpPr>
          <p:nvPr/>
        </p:nvSpPr>
        <p:spPr bwMode="auto">
          <a:xfrm>
            <a:off x="3930650" y="3276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pPr>
              <a:spcBef>
                <a:spcPct val="50000"/>
              </a:spcBef>
            </a:pPr>
            <a:r>
              <a:rPr lang="en-US"/>
              <a:t>1</a:t>
            </a:r>
          </a:p>
        </p:txBody>
      </p:sp>
      <p:sp>
        <p:nvSpPr>
          <p:cNvPr id="54278" name="Text Box 7"/>
          <p:cNvSpPr txBox="1">
            <a:spLocks noChangeArrowheads="1"/>
          </p:cNvSpPr>
          <p:nvPr/>
        </p:nvSpPr>
        <p:spPr bwMode="auto">
          <a:xfrm>
            <a:off x="3930650" y="447992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t>1</a:t>
            </a:r>
          </a:p>
        </p:txBody>
      </p:sp>
      <p:sp>
        <p:nvSpPr>
          <p:cNvPr id="54279" name="Text Box 8"/>
          <p:cNvSpPr txBox="1">
            <a:spLocks noChangeArrowheads="1"/>
          </p:cNvSpPr>
          <p:nvPr/>
        </p:nvSpPr>
        <p:spPr bwMode="auto">
          <a:xfrm>
            <a:off x="3930650" y="562292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t>0</a:t>
            </a:r>
          </a:p>
        </p:txBody>
      </p:sp>
      <p:grpSp>
        <p:nvGrpSpPr>
          <p:cNvPr id="2" name="Group 9"/>
          <p:cNvGrpSpPr>
            <a:grpSpLocks/>
          </p:cNvGrpSpPr>
          <p:nvPr/>
        </p:nvGrpSpPr>
        <p:grpSpPr bwMode="auto">
          <a:xfrm>
            <a:off x="3973513" y="2230438"/>
            <a:ext cx="3570287" cy="3001962"/>
            <a:chOff x="2503" y="1405"/>
            <a:chExt cx="2249" cy="1891"/>
          </a:xfrm>
        </p:grpSpPr>
        <p:sp>
          <p:nvSpPr>
            <p:cNvPr id="54297" name="Text Box 10"/>
            <p:cNvSpPr txBox="1">
              <a:spLocks noChangeArrowheads="1"/>
            </p:cNvSpPr>
            <p:nvPr/>
          </p:nvSpPr>
          <p:spPr bwMode="auto">
            <a:xfrm>
              <a:off x="3600" y="2592"/>
              <a:ext cx="912"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sz="2000"/>
                <a:t>Four total outcomes</a:t>
              </a:r>
              <a:endParaRPr lang="en-US"/>
            </a:p>
          </p:txBody>
        </p:sp>
        <p:grpSp>
          <p:nvGrpSpPr>
            <p:cNvPr id="54298" name="Group 11"/>
            <p:cNvGrpSpPr>
              <a:grpSpLocks/>
            </p:cNvGrpSpPr>
            <p:nvPr/>
          </p:nvGrpSpPr>
          <p:grpSpPr bwMode="auto">
            <a:xfrm>
              <a:off x="2503" y="1405"/>
              <a:ext cx="1264" cy="1891"/>
              <a:chOff x="2503" y="1405"/>
              <a:chExt cx="1264" cy="1891"/>
            </a:xfrm>
          </p:grpSpPr>
          <p:sp>
            <p:nvSpPr>
              <p:cNvPr id="54300" name="AutoShape 12"/>
              <p:cNvSpPr>
                <a:spLocks noChangeArrowheads="1"/>
              </p:cNvSpPr>
              <p:nvPr/>
            </p:nvSpPr>
            <p:spPr bwMode="auto">
              <a:xfrm rot="-2563720">
                <a:off x="2503" y="3187"/>
                <a:ext cx="1264" cy="109"/>
              </a:xfrm>
              <a:prstGeom prst="leftArrow">
                <a:avLst>
                  <a:gd name="adj1" fmla="val 50000"/>
                  <a:gd name="adj2" fmla="val 289908"/>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4301" name="AutoShape 13"/>
              <p:cNvSpPr>
                <a:spLocks noChangeArrowheads="1"/>
              </p:cNvSpPr>
              <p:nvPr/>
            </p:nvSpPr>
            <p:spPr bwMode="auto">
              <a:xfrm rot="3056608">
                <a:off x="2288" y="2141"/>
                <a:ext cx="1571" cy="100"/>
              </a:xfrm>
              <a:prstGeom prst="leftArrow">
                <a:avLst>
                  <a:gd name="adj1" fmla="val 50000"/>
                  <a:gd name="adj2" fmla="val 39275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4302" name="AutoShape 14"/>
              <p:cNvSpPr>
                <a:spLocks noChangeArrowheads="1"/>
              </p:cNvSpPr>
              <p:nvPr/>
            </p:nvSpPr>
            <p:spPr bwMode="auto">
              <a:xfrm rot="1677232">
                <a:off x="2544" y="2505"/>
                <a:ext cx="1112" cy="87"/>
              </a:xfrm>
              <a:prstGeom prst="leftArrow">
                <a:avLst>
                  <a:gd name="adj1" fmla="val 50000"/>
                  <a:gd name="adj2" fmla="val 31954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4303" name="AutoShape 15"/>
              <p:cNvSpPr>
                <a:spLocks noChangeArrowheads="1"/>
              </p:cNvSpPr>
              <p:nvPr/>
            </p:nvSpPr>
            <p:spPr bwMode="auto">
              <a:xfrm rot="-504456">
                <a:off x="2643" y="2831"/>
                <a:ext cx="960" cy="96"/>
              </a:xfrm>
              <a:prstGeom prst="leftArrow">
                <a:avLst>
                  <a:gd name="adj1" fmla="val 50000"/>
                  <a:gd name="adj2" fmla="val 250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54299" name="Line 16"/>
            <p:cNvSpPr>
              <a:spLocks noChangeShapeType="1"/>
            </p:cNvSpPr>
            <p:nvPr/>
          </p:nvSpPr>
          <p:spPr bwMode="auto">
            <a:xfrm>
              <a:off x="3600" y="2592"/>
              <a:ext cx="115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 name="Group 17"/>
          <p:cNvGrpSpPr>
            <a:grpSpLocks/>
          </p:cNvGrpSpPr>
          <p:nvPr/>
        </p:nvGrpSpPr>
        <p:grpSpPr bwMode="auto">
          <a:xfrm>
            <a:off x="7620000" y="3886200"/>
            <a:ext cx="1022350" cy="457200"/>
            <a:chOff x="4800" y="2448"/>
            <a:chExt cx="644" cy="288"/>
          </a:xfrm>
        </p:grpSpPr>
        <p:sp>
          <p:nvSpPr>
            <p:cNvPr id="54295" name="Text Box 18"/>
            <p:cNvSpPr txBox="1">
              <a:spLocks noChangeArrowheads="1"/>
            </p:cNvSpPr>
            <p:nvPr/>
          </p:nvSpPr>
          <p:spPr bwMode="auto">
            <a:xfrm>
              <a:off x="4800" y="2448"/>
              <a:ext cx="2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t>=</a:t>
              </a:r>
            </a:p>
          </p:txBody>
        </p:sp>
        <p:sp>
          <p:nvSpPr>
            <p:cNvPr id="54296" name="Text Box 19"/>
            <p:cNvSpPr txBox="1">
              <a:spLocks noChangeArrowheads="1"/>
            </p:cNvSpPr>
            <p:nvPr/>
          </p:nvSpPr>
          <p:spPr bwMode="auto">
            <a:xfrm>
              <a:off x="4992" y="2448"/>
              <a:ext cx="45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t>0.75</a:t>
              </a:r>
            </a:p>
          </p:txBody>
        </p:sp>
      </p:grpSp>
      <p:grpSp>
        <p:nvGrpSpPr>
          <p:cNvPr id="5" name="Group 20"/>
          <p:cNvGrpSpPr>
            <a:grpSpLocks/>
          </p:cNvGrpSpPr>
          <p:nvPr/>
        </p:nvGrpSpPr>
        <p:grpSpPr bwMode="auto">
          <a:xfrm>
            <a:off x="3962400" y="2895600"/>
            <a:ext cx="4343400" cy="1295400"/>
            <a:chOff x="2496" y="1824"/>
            <a:chExt cx="2736" cy="816"/>
          </a:xfrm>
        </p:grpSpPr>
        <p:sp>
          <p:nvSpPr>
            <p:cNvPr id="54291" name="Text Box 21"/>
            <p:cNvSpPr txBox="1">
              <a:spLocks noChangeArrowheads="1"/>
            </p:cNvSpPr>
            <p:nvPr/>
          </p:nvSpPr>
          <p:spPr bwMode="auto">
            <a:xfrm>
              <a:off x="3600" y="2064"/>
              <a:ext cx="1632"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sz="2000"/>
                <a:t>Three </a:t>
              </a:r>
              <a:r>
                <a:rPr lang="ja-JP" altLang="en-US" sz="2000"/>
                <a:t>“</a:t>
              </a:r>
              <a:r>
                <a:rPr lang="en-US" altLang="ja-JP" sz="2000"/>
                <a:t>at least one heads</a:t>
              </a:r>
              <a:r>
                <a:rPr lang="ja-JP" altLang="en-US" sz="2000"/>
                <a:t>”</a:t>
              </a:r>
              <a:r>
                <a:rPr lang="en-US" altLang="ja-JP" sz="2000"/>
                <a:t> outcome</a:t>
              </a:r>
              <a:endParaRPr lang="en-US" sz="2000"/>
            </a:p>
          </p:txBody>
        </p:sp>
        <p:sp>
          <p:nvSpPr>
            <p:cNvPr id="54292" name="AutoShape 22"/>
            <p:cNvSpPr>
              <a:spLocks noChangeArrowheads="1"/>
            </p:cNvSpPr>
            <p:nvPr/>
          </p:nvSpPr>
          <p:spPr bwMode="auto">
            <a:xfrm rot="2273252">
              <a:off x="2496" y="1824"/>
              <a:ext cx="1152" cy="96"/>
            </a:xfrm>
            <a:prstGeom prst="leftArrow">
              <a:avLst>
                <a:gd name="adj1" fmla="val 50000"/>
                <a:gd name="adj2" fmla="val 300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4293" name="AutoShape 23"/>
            <p:cNvSpPr>
              <a:spLocks noChangeArrowheads="1"/>
            </p:cNvSpPr>
            <p:nvPr/>
          </p:nvSpPr>
          <p:spPr bwMode="auto">
            <a:xfrm rot="53962">
              <a:off x="2640" y="2180"/>
              <a:ext cx="912" cy="96"/>
            </a:xfrm>
            <a:prstGeom prst="leftArrow">
              <a:avLst>
                <a:gd name="adj1" fmla="val 50000"/>
                <a:gd name="adj2" fmla="val 2375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4294" name="AutoShape 24"/>
            <p:cNvSpPr>
              <a:spLocks noChangeArrowheads="1"/>
            </p:cNvSpPr>
            <p:nvPr/>
          </p:nvSpPr>
          <p:spPr bwMode="auto">
            <a:xfrm rot="-2324653">
              <a:off x="2544" y="2544"/>
              <a:ext cx="1152" cy="96"/>
            </a:xfrm>
            <a:prstGeom prst="leftArrow">
              <a:avLst>
                <a:gd name="adj1" fmla="val 50000"/>
                <a:gd name="adj2" fmla="val 300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pic>
        <p:nvPicPr>
          <p:cNvPr id="54283"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514600"/>
            <a:ext cx="9017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4"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800600"/>
            <a:ext cx="9017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5"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1336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6" name="Picture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30480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7" name="Picture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43434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8" name="Picture 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52578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9" name="Picture 31" descr="Flipping_coi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85025" y="228600"/>
            <a:ext cx="968375"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90" name="Text Box 32"/>
          <p:cNvSpPr txBox="1">
            <a:spLocks noChangeArrowheads="1"/>
          </p:cNvSpPr>
          <p:nvPr/>
        </p:nvSpPr>
        <p:spPr bwMode="auto">
          <a:xfrm>
            <a:off x="1244600" y="1600200"/>
            <a:ext cx="81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i="1"/>
              <a:t>n</a:t>
            </a:r>
            <a:r>
              <a:rPr lang="en-US"/>
              <a:t> = 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55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5507"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idx="4294967295"/>
          </p:nvPr>
        </p:nvSpPr>
        <p:spPr>
          <a:xfrm>
            <a:off x="0" y="304800"/>
            <a:ext cx="7499350" cy="1143000"/>
          </a:xfrm>
        </p:spPr>
        <p:txBody>
          <a:bodyPr>
            <a:normAutofit/>
          </a:bodyPr>
          <a:lstStyle/>
          <a:p>
            <a:pPr eaLnBrk="1" hangingPunct="1"/>
            <a:r>
              <a:rPr lang="en-US" smtClean="0">
                <a:effectLst>
                  <a:outerShdw blurRad="38100" dist="38100" dir="2700000" algn="tl">
                    <a:srgbClr val="C0C0C0"/>
                  </a:outerShdw>
                </a:effectLst>
                <a:latin typeface="Gill Sans MT" pitchFamily="34" charset="0"/>
              </a:rPr>
              <a:t>Flipping a coin example</a:t>
            </a:r>
          </a:p>
        </p:txBody>
      </p:sp>
      <p:sp>
        <p:nvSpPr>
          <p:cNvPr id="407555" name="Text Box 3"/>
          <p:cNvSpPr txBox="1">
            <a:spLocks noChangeArrowheads="1"/>
          </p:cNvSpPr>
          <p:nvPr/>
        </p:nvSpPr>
        <p:spPr bwMode="auto">
          <a:xfrm>
            <a:off x="4564063" y="1752600"/>
            <a:ext cx="844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t>HHH</a:t>
            </a:r>
          </a:p>
        </p:txBody>
      </p:sp>
      <p:sp>
        <p:nvSpPr>
          <p:cNvPr id="407556" name="Text Box 4"/>
          <p:cNvSpPr txBox="1">
            <a:spLocks noChangeArrowheads="1"/>
          </p:cNvSpPr>
          <p:nvPr/>
        </p:nvSpPr>
        <p:spPr bwMode="auto">
          <a:xfrm>
            <a:off x="4564063" y="2286000"/>
            <a:ext cx="811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t>HHT</a:t>
            </a:r>
          </a:p>
        </p:txBody>
      </p:sp>
      <p:sp>
        <p:nvSpPr>
          <p:cNvPr id="407557" name="Text Box 5"/>
          <p:cNvSpPr txBox="1">
            <a:spLocks noChangeArrowheads="1"/>
          </p:cNvSpPr>
          <p:nvPr/>
        </p:nvSpPr>
        <p:spPr bwMode="auto">
          <a:xfrm>
            <a:off x="4564063" y="3048000"/>
            <a:ext cx="811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t>HTH</a:t>
            </a:r>
          </a:p>
        </p:txBody>
      </p:sp>
      <p:sp>
        <p:nvSpPr>
          <p:cNvPr id="407558" name="Text Box 6"/>
          <p:cNvSpPr txBox="1">
            <a:spLocks noChangeArrowheads="1"/>
          </p:cNvSpPr>
          <p:nvPr/>
        </p:nvSpPr>
        <p:spPr bwMode="auto">
          <a:xfrm>
            <a:off x="4556125" y="3581400"/>
            <a:ext cx="776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t>HTT</a:t>
            </a:r>
          </a:p>
        </p:txBody>
      </p:sp>
      <p:sp>
        <p:nvSpPr>
          <p:cNvPr id="407559" name="Text Box 7"/>
          <p:cNvSpPr txBox="1">
            <a:spLocks noChangeArrowheads="1"/>
          </p:cNvSpPr>
          <p:nvPr/>
        </p:nvSpPr>
        <p:spPr bwMode="auto">
          <a:xfrm>
            <a:off x="4564063" y="4191000"/>
            <a:ext cx="811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t>THH</a:t>
            </a:r>
          </a:p>
        </p:txBody>
      </p:sp>
      <p:sp>
        <p:nvSpPr>
          <p:cNvPr id="407560" name="Text Box 8"/>
          <p:cNvSpPr txBox="1">
            <a:spLocks noChangeArrowheads="1"/>
          </p:cNvSpPr>
          <p:nvPr/>
        </p:nvSpPr>
        <p:spPr bwMode="auto">
          <a:xfrm>
            <a:off x="4564063" y="4724400"/>
            <a:ext cx="776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t>THT</a:t>
            </a:r>
          </a:p>
        </p:txBody>
      </p:sp>
      <p:sp>
        <p:nvSpPr>
          <p:cNvPr id="407561" name="Text Box 9"/>
          <p:cNvSpPr txBox="1">
            <a:spLocks noChangeArrowheads="1"/>
          </p:cNvSpPr>
          <p:nvPr/>
        </p:nvSpPr>
        <p:spPr bwMode="auto">
          <a:xfrm>
            <a:off x="4564063" y="5257800"/>
            <a:ext cx="776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t>TTH</a:t>
            </a:r>
          </a:p>
        </p:txBody>
      </p:sp>
      <p:sp>
        <p:nvSpPr>
          <p:cNvPr id="407562" name="Text Box 10"/>
          <p:cNvSpPr txBox="1">
            <a:spLocks noChangeArrowheads="1"/>
          </p:cNvSpPr>
          <p:nvPr/>
        </p:nvSpPr>
        <p:spPr bwMode="auto">
          <a:xfrm>
            <a:off x="4556125" y="5791200"/>
            <a:ext cx="742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t>TTT</a:t>
            </a:r>
          </a:p>
        </p:txBody>
      </p:sp>
      <p:sp>
        <p:nvSpPr>
          <p:cNvPr id="407563" name="Text Box 11"/>
          <p:cNvSpPr txBox="1">
            <a:spLocks noChangeArrowheads="1"/>
          </p:cNvSpPr>
          <p:nvPr/>
        </p:nvSpPr>
        <p:spPr bwMode="auto">
          <a:xfrm>
            <a:off x="5946775" y="1371600"/>
            <a:ext cx="2282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u="sng"/>
              <a:t>Number of heads</a:t>
            </a:r>
            <a:endParaRPr lang="en-US"/>
          </a:p>
        </p:txBody>
      </p:sp>
      <p:sp>
        <p:nvSpPr>
          <p:cNvPr id="407564" name="Text Box 12"/>
          <p:cNvSpPr txBox="1">
            <a:spLocks noChangeArrowheads="1"/>
          </p:cNvSpPr>
          <p:nvPr/>
        </p:nvSpPr>
        <p:spPr bwMode="auto">
          <a:xfrm>
            <a:off x="6902450" y="1752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t>3</a:t>
            </a:r>
          </a:p>
        </p:txBody>
      </p:sp>
      <p:sp>
        <p:nvSpPr>
          <p:cNvPr id="407565" name="Text Box 13"/>
          <p:cNvSpPr txBox="1">
            <a:spLocks noChangeArrowheads="1"/>
          </p:cNvSpPr>
          <p:nvPr/>
        </p:nvSpPr>
        <p:spPr bwMode="auto">
          <a:xfrm>
            <a:off x="6902450" y="2286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t>2</a:t>
            </a:r>
          </a:p>
        </p:txBody>
      </p:sp>
      <p:sp>
        <p:nvSpPr>
          <p:cNvPr id="407566" name="Text Box 14"/>
          <p:cNvSpPr txBox="1">
            <a:spLocks noChangeArrowheads="1"/>
          </p:cNvSpPr>
          <p:nvPr/>
        </p:nvSpPr>
        <p:spPr bwMode="auto">
          <a:xfrm>
            <a:off x="6902450" y="3581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t>1</a:t>
            </a:r>
          </a:p>
        </p:txBody>
      </p:sp>
      <p:sp>
        <p:nvSpPr>
          <p:cNvPr id="407567" name="Text Box 15"/>
          <p:cNvSpPr txBox="1">
            <a:spLocks noChangeArrowheads="1"/>
          </p:cNvSpPr>
          <p:nvPr/>
        </p:nvSpPr>
        <p:spPr bwMode="auto">
          <a:xfrm>
            <a:off x="6902450" y="5943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t>0</a:t>
            </a:r>
          </a:p>
        </p:txBody>
      </p:sp>
      <p:sp>
        <p:nvSpPr>
          <p:cNvPr id="407568" name="Text Box 16"/>
          <p:cNvSpPr txBox="1">
            <a:spLocks noChangeArrowheads="1"/>
          </p:cNvSpPr>
          <p:nvPr/>
        </p:nvSpPr>
        <p:spPr bwMode="auto">
          <a:xfrm>
            <a:off x="6902450" y="3048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t>2</a:t>
            </a:r>
          </a:p>
        </p:txBody>
      </p:sp>
      <p:sp>
        <p:nvSpPr>
          <p:cNvPr id="407569" name="Text Box 17"/>
          <p:cNvSpPr txBox="1">
            <a:spLocks noChangeArrowheads="1"/>
          </p:cNvSpPr>
          <p:nvPr/>
        </p:nvSpPr>
        <p:spPr bwMode="auto">
          <a:xfrm>
            <a:off x="6902450" y="4114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t>2</a:t>
            </a:r>
          </a:p>
        </p:txBody>
      </p:sp>
      <p:sp>
        <p:nvSpPr>
          <p:cNvPr id="407570" name="Text Box 18"/>
          <p:cNvSpPr txBox="1">
            <a:spLocks noChangeArrowheads="1"/>
          </p:cNvSpPr>
          <p:nvPr/>
        </p:nvSpPr>
        <p:spPr bwMode="auto">
          <a:xfrm>
            <a:off x="6902450" y="4724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t>1</a:t>
            </a:r>
          </a:p>
        </p:txBody>
      </p:sp>
      <p:sp>
        <p:nvSpPr>
          <p:cNvPr id="407571" name="Text Box 19"/>
          <p:cNvSpPr txBox="1">
            <a:spLocks noChangeArrowheads="1"/>
          </p:cNvSpPr>
          <p:nvPr/>
        </p:nvSpPr>
        <p:spPr bwMode="auto">
          <a:xfrm>
            <a:off x="6902450" y="54102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t>1</a:t>
            </a:r>
          </a:p>
        </p:txBody>
      </p:sp>
      <p:pic>
        <p:nvPicPr>
          <p:cNvPr id="56339"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514600"/>
            <a:ext cx="9017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40"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800600"/>
            <a:ext cx="9017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41"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1336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42"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30480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43"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43434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44" name="Picture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52578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7578"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6764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7579"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2238375"/>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7580"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943225"/>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7581" name="Picture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35052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7582"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4086225"/>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7583" name="Picture 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46482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7584"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5229225"/>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7585"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57912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53" name="Text Box 34"/>
          <p:cNvSpPr txBox="1">
            <a:spLocks noChangeArrowheads="1"/>
          </p:cNvSpPr>
          <p:nvPr/>
        </p:nvSpPr>
        <p:spPr bwMode="auto">
          <a:xfrm>
            <a:off x="76200" y="6323013"/>
            <a:ext cx="4953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sz="2800"/>
              <a:t>2</a:t>
            </a:r>
            <a:r>
              <a:rPr lang="en-US" sz="3200" baseline="30000"/>
              <a:t>n</a:t>
            </a:r>
            <a:endParaRPr lang="en-US"/>
          </a:p>
        </p:txBody>
      </p:sp>
      <p:sp>
        <p:nvSpPr>
          <p:cNvPr id="56354" name="Text Box 35"/>
          <p:cNvSpPr txBox="1">
            <a:spLocks noChangeArrowheads="1"/>
          </p:cNvSpPr>
          <p:nvPr/>
        </p:nvSpPr>
        <p:spPr bwMode="auto">
          <a:xfrm>
            <a:off x="457200" y="6278563"/>
            <a:ext cx="30162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sz="2800"/>
              <a:t>= 2</a:t>
            </a:r>
            <a:r>
              <a:rPr lang="en-US" sz="3200" baseline="30000"/>
              <a:t>3 </a:t>
            </a:r>
            <a:r>
              <a:rPr lang="en-US" sz="3200"/>
              <a:t>= </a:t>
            </a:r>
            <a:r>
              <a:rPr lang="en-US" sz="2800"/>
              <a:t>8</a:t>
            </a:r>
            <a:r>
              <a:rPr lang="en-US" sz="3200"/>
              <a:t> </a:t>
            </a:r>
            <a:r>
              <a:rPr lang="en-US" sz="2000"/>
              <a:t>total outcomes</a:t>
            </a:r>
          </a:p>
        </p:txBody>
      </p:sp>
      <p:pic>
        <p:nvPicPr>
          <p:cNvPr id="56355" name="Picture 36" descr="Flipping_coi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85025" y="228600"/>
            <a:ext cx="968375"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56" name="Text Box 37"/>
          <p:cNvSpPr txBox="1">
            <a:spLocks noChangeArrowheads="1"/>
          </p:cNvSpPr>
          <p:nvPr/>
        </p:nvSpPr>
        <p:spPr bwMode="auto">
          <a:xfrm>
            <a:off x="1244600" y="1600200"/>
            <a:ext cx="81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i="1"/>
              <a:t>n</a:t>
            </a:r>
            <a:r>
              <a:rPr lang="en-US"/>
              <a:t> = 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0757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07555">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40757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07556">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40758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07557">
                                            <p:txEl>
                                              <p:pRg st="0" end="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40758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407558">
                                            <p:txEl>
                                              <p:pRg st="0" end="0"/>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499"/>
                                          </p:stCondLst>
                                        </p:cTn>
                                        <p:tgtEl>
                                          <p:spTgt spid="407582"/>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407559">
                                            <p:txEl>
                                              <p:pRg st="0" end="0"/>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499"/>
                                          </p:stCondLst>
                                        </p:cTn>
                                        <p:tgtEl>
                                          <p:spTgt spid="407583"/>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407560">
                                            <p:txEl>
                                              <p:pRg st="0" end="0"/>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499"/>
                                          </p:stCondLst>
                                        </p:cTn>
                                        <p:tgtEl>
                                          <p:spTgt spid="407584"/>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499"/>
                                          </p:stCondLst>
                                        </p:cTn>
                                        <p:tgtEl>
                                          <p:spTgt spid="407561">
                                            <p:txEl>
                                              <p:pRg st="0" end="0"/>
                                            </p:txEl>
                                          </p:spTgt>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499"/>
                                          </p:stCondLst>
                                        </p:cTn>
                                        <p:tgtEl>
                                          <p:spTgt spid="407585"/>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499"/>
                                          </p:stCondLst>
                                        </p:cTn>
                                        <p:tgtEl>
                                          <p:spTgt spid="407562">
                                            <p:txEl>
                                              <p:pRg st="0" end="0"/>
                                            </p:txEl>
                                          </p:spTgt>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499"/>
                                          </p:stCondLst>
                                        </p:cTn>
                                        <p:tgtEl>
                                          <p:spTgt spid="407563">
                                            <p:txEl>
                                              <p:pRg st="0" end="0"/>
                                            </p:txEl>
                                          </p:spTgt>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499"/>
                                          </p:stCondLst>
                                        </p:cTn>
                                        <p:tgtEl>
                                          <p:spTgt spid="407564">
                                            <p:txEl>
                                              <p:pRg st="0" end="0"/>
                                            </p:txEl>
                                          </p:spTgt>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grpId="0" nodeType="clickEffect">
                                  <p:stCondLst>
                                    <p:cond delay="0"/>
                                  </p:stCondLst>
                                  <p:childTnLst>
                                    <p:set>
                                      <p:cBhvr>
                                        <p:cTn id="78" dur="1" fill="hold">
                                          <p:stCondLst>
                                            <p:cond delay="499"/>
                                          </p:stCondLst>
                                        </p:cTn>
                                        <p:tgtEl>
                                          <p:spTgt spid="407565">
                                            <p:txEl>
                                              <p:pRg st="0" end="0"/>
                                            </p:txEl>
                                          </p:spTgt>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grpId="0" nodeType="clickEffect">
                                  <p:stCondLst>
                                    <p:cond delay="0"/>
                                  </p:stCondLst>
                                  <p:childTnLst>
                                    <p:set>
                                      <p:cBhvr>
                                        <p:cTn id="82" dur="1" fill="hold">
                                          <p:stCondLst>
                                            <p:cond delay="499"/>
                                          </p:stCondLst>
                                        </p:cTn>
                                        <p:tgtEl>
                                          <p:spTgt spid="407568">
                                            <p:txEl>
                                              <p:pRg st="0" end="0"/>
                                            </p:txEl>
                                          </p:spTgt>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grpId="0" nodeType="clickEffect">
                                  <p:stCondLst>
                                    <p:cond delay="0"/>
                                  </p:stCondLst>
                                  <p:childTnLst>
                                    <p:set>
                                      <p:cBhvr>
                                        <p:cTn id="86" dur="1" fill="hold">
                                          <p:stCondLst>
                                            <p:cond delay="499"/>
                                          </p:stCondLst>
                                        </p:cTn>
                                        <p:tgtEl>
                                          <p:spTgt spid="407566">
                                            <p:txEl>
                                              <p:pRg st="0" end="0"/>
                                            </p:txEl>
                                          </p:spTgt>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grpId="0" nodeType="clickEffect">
                                  <p:stCondLst>
                                    <p:cond delay="0"/>
                                  </p:stCondLst>
                                  <p:childTnLst>
                                    <p:set>
                                      <p:cBhvr>
                                        <p:cTn id="90" dur="1" fill="hold">
                                          <p:stCondLst>
                                            <p:cond delay="499"/>
                                          </p:stCondLst>
                                        </p:cTn>
                                        <p:tgtEl>
                                          <p:spTgt spid="407569">
                                            <p:txEl>
                                              <p:pRg st="0" end="0"/>
                                            </p:txEl>
                                          </p:spTgt>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ntr" presetSubtype="0" fill="hold" grpId="0" nodeType="clickEffect">
                                  <p:stCondLst>
                                    <p:cond delay="0"/>
                                  </p:stCondLst>
                                  <p:childTnLst>
                                    <p:set>
                                      <p:cBhvr>
                                        <p:cTn id="94" dur="1" fill="hold">
                                          <p:stCondLst>
                                            <p:cond delay="499"/>
                                          </p:stCondLst>
                                        </p:cTn>
                                        <p:tgtEl>
                                          <p:spTgt spid="407570">
                                            <p:txEl>
                                              <p:pRg st="0" end="0"/>
                                            </p:txEl>
                                          </p:spTgt>
                                        </p:tgtEl>
                                        <p:attrNameLst>
                                          <p:attrName>style.visibility</p:attrName>
                                        </p:attrNameLst>
                                      </p:cBhvr>
                                      <p:to>
                                        <p:strVal val="visible"/>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1" presetClass="entr" presetSubtype="0" fill="hold" grpId="0" nodeType="clickEffect">
                                  <p:stCondLst>
                                    <p:cond delay="0"/>
                                  </p:stCondLst>
                                  <p:childTnLst>
                                    <p:set>
                                      <p:cBhvr>
                                        <p:cTn id="98" dur="1" fill="hold">
                                          <p:stCondLst>
                                            <p:cond delay="499"/>
                                          </p:stCondLst>
                                        </p:cTn>
                                        <p:tgtEl>
                                          <p:spTgt spid="407571">
                                            <p:txEl>
                                              <p:pRg st="0" end="0"/>
                                            </p:txEl>
                                          </p:spTgt>
                                        </p:tgtEl>
                                        <p:attrNameLst>
                                          <p:attrName>style.visibility</p:attrName>
                                        </p:attrNameLst>
                                      </p:cBhvr>
                                      <p:to>
                                        <p:strVal val="visible"/>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 presetClass="entr" presetSubtype="0" fill="hold" grpId="0" nodeType="clickEffect">
                                  <p:stCondLst>
                                    <p:cond delay="0"/>
                                  </p:stCondLst>
                                  <p:childTnLst>
                                    <p:set>
                                      <p:cBhvr>
                                        <p:cTn id="102" dur="1" fill="hold">
                                          <p:stCondLst>
                                            <p:cond delay="499"/>
                                          </p:stCondLst>
                                        </p:cTn>
                                        <p:tgtEl>
                                          <p:spTgt spid="40756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7555" grpId="0" build="p" autoUpdateAnimBg="0"/>
      <p:bldP spid="407556" grpId="0" build="p" autoUpdateAnimBg="0"/>
      <p:bldP spid="407557" grpId="0" build="p" autoUpdateAnimBg="0"/>
      <p:bldP spid="407558" grpId="0" build="p" autoUpdateAnimBg="0"/>
      <p:bldP spid="407559" grpId="0" build="p" autoUpdateAnimBg="0"/>
      <p:bldP spid="407560" grpId="0" build="p" autoUpdateAnimBg="0"/>
      <p:bldP spid="407561" grpId="0" build="p" autoUpdateAnimBg="0"/>
      <p:bldP spid="407562" grpId="0" build="p" autoUpdateAnimBg="0"/>
      <p:bldP spid="407563" grpId="0" build="p" autoUpdateAnimBg="0"/>
      <p:bldP spid="407564" grpId="0" build="p" autoUpdateAnimBg="0"/>
      <p:bldP spid="407565" grpId="0" build="p" autoUpdateAnimBg="0"/>
      <p:bldP spid="407566" grpId="0" build="p" autoUpdateAnimBg="0"/>
      <p:bldP spid="407567" grpId="0" build="p" autoUpdateAnimBg="0"/>
      <p:bldP spid="407568" grpId="0" build="p" autoUpdateAnimBg="0"/>
      <p:bldP spid="407569" grpId="0" build="p" autoUpdateAnimBg="0"/>
      <p:bldP spid="407570" grpId="0" build="p" autoUpdateAnimBg="0"/>
      <p:bldP spid="407571"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4572000" cy="6740307"/>
          </a:xfrm>
          <a:prstGeom prst="rect">
            <a:avLst/>
          </a:prstGeom>
        </p:spPr>
        <p:txBody>
          <a:bodyPr>
            <a:spAutoFit/>
          </a:bodyPr>
          <a:lstStyle/>
          <a:p>
            <a:r>
              <a:rPr lang="en-US" sz="1200" b="1" dirty="0" smtClean="0">
                <a:solidFill>
                  <a:srgbClr val="FF0000"/>
                </a:solidFill>
                <a:effectLst/>
              </a:rPr>
              <a:t>HHH	5	3H = 5	</a:t>
            </a:r>
          </a:p>
          <a:p>
            <a:r>
              <a:rPr lang="en-US" sz="1200" b="1" dirty="0" smtClean="0">
                <a:solidFill>
                  <a:srgbClr val="FF0000"/>
                </a:solidFill>
                <a:effectLst/>
              </a:rPr>
              <a:t>HHH</a:t>
            </a:r>
          </a:p>
          <a:p>
            <a:r>
              <a:rPr lang="en-US" sz="1200" b="1" dirty="0" smtClean="0">
                <a:solidFill>
                  <a:srgbClr val="FF0000"/>
                </a:solidFill>
                <a:effectLst/>
              </a:rPr>
              <a:t>HHH</a:t>
            </a:r>
          </a:p>
          <a:p>
            <a:r>
              <a:rPr lang="en-US" sz="1200" b="1" dirty="0" smtClean="0">
                <a:solidFill>
                  <a:srgbClr val="FF0000"/>
                </a:solidFill>
                <a:effectLst/>
              </a:rPr>
              <a:t>HHH</a:t>
            </a:r>
          </a:p>
          <a:p>
            <a:r>
              <a:rPr lang="en-US" sz="1200" b="1" dirty="0" smtClean="0">
                <a:solidFill>
                  <a:srgbClr val="FF0000"/>
                </a:solidFill>
                <a:effectLst/>
              </a:rPr>
              <a:t>HHH</a:t>
            </a:r>
          </a:p>
          <a:p>
            <a:r>
              <a:rPr lang="en-US" sz="1200" b="1" dirty="0" smtClean="0">
                <a:effectLst/>
              </a:rPr>
              <a:t> </a:t>
            </a:r>
          </a:p>
          <a:p>
            <a:r>
              <a:rPr lang="en-US" sz="1200" b="1" dirty="0" smtClean="0">
                <a:solidFill>
                  <a:srgbClr val="00B050"/>
                </a:solidFill>
                <a:effectLst/>
              </a:rPr>
              <a:t>HHT	5	2H = 11	</a:t>
            </a:r>
          </a:p>
          <a:p>
            <a:r>
              <a:rPr lang="en-US" sz="1200" b="1" dirty="0" smtClean="0">
                <a:solidFill>
                  <a:srgbClr val="00B050"/>
                </a:solidFill>
                <a:effectLst/>
              </a:rPr>
              <a:t>HHT</a:t>
            </a:r>
          </a:p>
          <a:p>
            <a:r>
              <a:rPr lang="en-US" sz="1200" b="1" dirty="0" smtClean="0">
                <a:solidFill>
                  <a:srgbClr val="00B050"/>
                </a:solidFill>
                <a:effectLst/>
              </a:rPr>
              <a:t>HHT</a:t>
            </a:r>
          </a:p>
          <a:p>
            <a:r>
              <a:rPr lang="en-US" sz="1200" b="1" dirty="0" smtClean="0">
                <a:solidFill>
                  <a:srgbClr val="00B050"/>
                </a:solidFill>
                <a:effectLst/>
              </a:rPr>
              <a:t>HHT</a:t>
            </a:r>
          </a:p>
          <a:p>
            <a:r>
              <a:rPr lang="en-US" sz="1200" b="1" dirty="0" smtClean="0">
                <a:solidFill>
                  <a:srgbClr val="00B050"/>
                </a:solidFill>
                <a:effectLst/>
              </a:rPr>
              <a:t>HHT</a:t>
            </a:r>
          </a:p>
          <a:p>
            <a:r>
              <a:rPr lang="en-US" sz="1200" b="1" dirty="0" smtClean="0">
                <a:solidFill>
                  <a:srgbClr val="00B050"/>
                </a:solidFill>
                <a:effectLst/>
              </a:rPr>
              <a:t> </a:t>
            </a:r>
          </a:p>
          <a:p>
            <a:r>
              <a:rPr lang="en-US" sz="1200" b="1" dirty="0" smtClean="0">
                <a:solidFill>
                  <a:srgbClr val="00B050"/>
                </a:solidFill>
                <a:effectLst/>
              </a:rPr>
              <a:t>HTH	3		</a:t>
            </a:r>
          </a:p>
          <a:p>
            <a:r>
              <a:rPr lang="en-US" sz="1200" b="1" dirty="0" smtClean="0">
                <a:solidFill>
                  <a:srgbClr val="00B050"/>
                </a:solidFill>
                <a:effectLst/>
              </a:rPr>
              <a:t>HTH</a:t>
            </a:r>
          </a:p>
          <a:p>
            <a:r>
              <a:rPr lang="en-US" sz="1200" b="1" dirty="0" smtClean="0">
                <a:solidFill>
                  <a:srgbClr val="00B050"/>
                </a:solidFill>
                <a:effectLst/>
              </a:rPr>
              <a:t>HTH</a:t>
            </a:r>
          </a:p>
          <a:p>
            <a:r>
              <a:rPr lang="en-US" sz="1200" b="1" dirty="0" smtClean="0">
                <a:solidFill>
                  <a:srgbClr val="00B050"/>
                </a:solidFill>
                <a:effectLst/>
              </a:rPr>
              <a:t> </a:t>
            </a:r>
          </a:p>
          <a:p>
            <a:r>
              <a:rPr lang="en-US" sz="1200" b="1" dirty="0" smtClean="0">
                <a:solidFill>
                  <a:srgbClr val="00B050"/>
                </a:solidFill>
                <a:effectLst/>
              </a:rPr>
              <a:t>THH	3		</a:t>
            </a:r>
          </a:p>
          <a:p>
            <a:r>
              <a:rPr lang="en-US" sz="1200" b="1" dirty="0" smtClean="0">
                <a:solidFill>
                  <a:srgbClr val="00B050"/>
                </a:solidFill>
                <a:effectLst/>
              </a:rPr>
              <a:t>THH</a:t>
            </a:r>
          </a:p>
          <a:p>
            <a:r>
              <a:rPr lang="en-US" sz="1200" b="1" dirty="0" smtClean="0">
                <a:solidFill>
                  <a:srgbClr val="00B050"/>
                </a:solidFill>
                <a:effectLst/>
              </a:rPr>
              <a:t>THH</a:t>
            </a:r>
          </a:p>
          <a:p>
            <a:r>
              <a:rPr lang="en-US" sz="1200" b="1" dirty="0" smtClean="0">
                <a:effectLst/>
              </a:rPr>
              <a:t> </a:t>
            </a:r>
          </a:p>
          <a:p>
            <a:r>
              <a:rPr lang="en-US" sz="1200" b="1" dirty="0" smtClean="0">
                <a:solidFill>
                  <a:srgbClr val="00B0F0"/>
                </a:solidFill>
              </a:rPr>
              <a:t>HTT	0	</a:t>
            </a:r>
            <a:r>
              <a:rPr lang="en-US" sz="1200" b="1" dirty="0" smtClean="0">
                <a:solidFill>
                  <a:srgbClr val="00B0F0"/>
                </a:solidFill>
                <a:effectLst/>
              </a:rPr>
              <a:t> 1H = 4</a:t>
            </a:r>
          </a:p>
          <a:p>
            <a:endParaRPr lang="en-US" sz="1200" b="1" dirty="0" smtClean="0">
              <a:solidFill>
                <a:srgbClr val="00B0F0"/>
              </a:solidFill>
              <a:effectLst/>
            </a:endParaRPr>
          </a:p>
          <a:p>
            <a:r>
              <a:rPr lang="en-US" sz="1200" b="1" dirty="0" smtClean="0">
                <a:solidFill>
                  <a:srgbClr val="00B0F0"/>
                </a:solidFill>
                <a:effectLst/>
              </a:rPr>
              <a:t>THT	2		</a:t>
            </a:r>
          </a:p>
          <a:p>
            <a:r>
              <a:rPr lang="en-US" sz="1200" b="1" dirty="0" smtClean="0">
                <a:solidFill>
                  <a:srgbClr val="00B0F0"/>
                </a:solidFill>
                <a:effectLst/>
              </a:rPr>
              <a:t>THT</a:t>
            </a:r>
          </a:p>
          <a:p>
            <a:r>
              <a:rPr lang="en-US" sz="1200" b="1" dirty="0" smtClean="0">
                <a:solidFill>
                  <a:srgbClr val="00B0F0"/>
                </a:solidFill>
                <a:effectLst/>
              </a:rPr>
              <a:t> </a:t>
            </a:r>
          </a:p>
          <a:p>
            <a:r>
              <a:rPr lang="en-US" sz="1200" b="1" dirty="0" smtClean="0">
                <a:solidFill>
                  <a:srgbClr val="00B0F0"/>
                </a:solidFill>
                <a:effectLst/>
              </a:rPr>
              <a:t>TTH	2		</a:t>
            </a:r>
          </a:p>
          <a:p>
            <a:r>
              <a:rPr lang="en-US" sz="1200" b="1" dirty="0" smtClean="0">
                <a:solidFill>
                  <a:srgbClr val="00B0F0"/>
                </a:solidFill>
                <a:effectLst/>
              </a:rPr>
              <a:t>TTH</a:t>
            </a:r>
          </a:p>
          <a:p>
            <a:r>
              <a:rPr lang="en-US" sz="1200" b="1" dirty="0" smtClean="0">
                <a:effectLst/>
              </a:rPr>
              <a:t> </a:t>
            </a:r>
          </a:p>
          <a:p>
            <a:r>
              <a:rPr lang="en-US" sz="1200" b="1" dirty="0">
                <a:solidFill>
                  <a:srgbClr val="ED85D7"/>
                </a:solidFill>
              </a:rPr>
              <a:t>TTT	6	0H = 6	</a:t>
            </a:r>
          </a:p>
          <a:p>
            <a:r>
              <a:rPr lang="en-US" sz="1200" b="1" dirty="0">
                <a:solidFill>
                  <a:srgbClr val="ED85D7"/>
                </a:solidFill>
              </a:rPr>
              <a:t>TTT</a:t>
            </a:r>
          </a:p>
          <a:p>
            <a:r>
              <a:rPr lang="en-US" sz="1200" b="1" dirty="0">
                <a:solidFill>
                  <a:srgbClr val="ED85D7"/>
                </a:solidFill>
              </a:rPr>
              <a:t>TTT</a:t>
            </a:r>
          </a:p>
          <a:p>
            <a:r>
              <a:rPr lang="en-US" sz="1200" b="1" dirty="0">
                <a:solidFill>
                  <a:srgbClr val="ED85D7"/>
                </a:solidFill>
              </a:rPr>
              <a:t>TTT</a:t>
            </a:r>
          </a:p>
          <a:p>
            <a:r>
              <a:rPr lang="en-US" sz="1200" b="1" dirty="0">
                <a:solidFill>
                  <a:srgbClr val="ED85D7"/>
                </a:solidFill>
              </a:rPr>
              <a:t>TTT</a:t>
            </a:r>
          </a:p>
          <a:p>
            <a:r>
              <a:rPr lang="en-US" sz="1200" b="1" dirty="0">
                <a:solidFill>
                  <a:srgbClr val="ED85D7"/>
                </a:solidFill>
              </a:rPr>
              <a:t>TTT</a:t>
            </a:r>
          </a:p>
          <a:p>
            <a:r>
              <a:rPr lang="en-US" b="1" dirty="0" smtClean="0">
                <a:effectLst/>
              </a:rPr>
              <a:t> </a:t>
            </a:r>
            <a:endParaRPr lang="en-US" b="1" dirty="0">
              <a:effectLst/>
            </a:endParaRPr>
          </a:p>
        </p:txBody>
      </p:sp>
    </p:spTree>
    <p:extLst>
      <p:ext uri="{BB962C8B-B14F-4D97-AF65-F5344CB8AC3E}">
        <p14:creationId xmlns:p14="http://schemas.microsoft.com/office/powerpoint/2010/main" val="8065087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a:xfrm>
            <a:off x="457200" y="0"/>
            <a:ext cx="8477250" cy="1417638"/>
          </a:xfrm>
        </p:spPr>
        <p:txBody>
          <a:bodyPr>
            <a:normAutofit/>
          </a:bodyPr>
          <a:lstStyle/>
          <a:p>
            <a:pPr eaLnBrk="1" hangingPunct="1"/>
            <a:r>
              <a:rPr lang="en-US" sz="3200" smtClean="0">
                <a:effectLst>
                  <a:outerShdw blurRad="38100" dist="38100" dir="2700000" algn="tl">
                    <a:srgbClr val="C0C0C0"/>
                  </a:outerShdw>
                </a:effectLst>
                <a:latin typeface="Gill Sans MT" pitchFamily="34" charset="0"/>
              </a:rPr>
              <a:t>Connection between probabilities &amp; graphs</a:t>
            </a:r>
          </a:p>
        </p:txBody>
      </p:sp>
      <p:sp>
        <p:nvSpPr>
          <p:cNvPr id="58370" name="Rectangle 4"/>
          <p:cNvSpPr>
            <a:spLocks noGrp="1"/>
          </p:cNvSpPr>
          <p:nvPr>
            <p:ph idx="1"/>
          </p:nvPr>
        </p:nvSpPr>
        <p:spPr/>
        <p:txBody>
          <a:bodyPr/>
          <a:lstStyle/>
          <a:p>
            <a:pPr eaLnBrk="1" hangingPunct="1">
              <a:lnSpc>
                <a:spcPct val="90000"/>
              </a:lnSpc>
            </a:pPr>
            <a:r>
              <a:rPr lang="en-US" smtClean="0">
                <a:latin typeface="Gill Sans MT" pitchFamily="34" charset="0"/>
              </a:rPr>
              <a:t>We usually have a population of scores that can be displayed in a graph (such as a histogram)</a:t>
            </a:r>
          </a:p>
          <a:p>
            <a:pPr eaLnBrk="1" hangingPunct="1">
              <a:lnSpc>
                <a:spcPct val="90000"/>
              </a:lnSpc>
            </a:pPr>
            <a:r>
              <a:rPr lang="en-US" smtClean="0">
                <a:latin typeface="Gill Sans MT" pitchFamily="34" charset="0"/>
              </a:rPr>
              <a:t>Each portion of the graph represents a different proportion of the population</a:t>
            </a:r>
          </a:p>
          <a:p>
            <a:pPr eaLnBrk="1" hangingPunct="1">
              <a:lnSpc>
                <a:spcPct val="90000"/>
              </a:lnSpc>
            </a:pPr>
            <a:r>
              <a:rPr lang="en-US" smtClean="0">
                <a:latin typeface="Gill Sans MT" pitchFamily="34" charset="0"/>
              </a:rPr>
              <a:t>The proportion is equivalent to the probability of obtaining an individual in that portion of the graph</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4572000" cy="6740307"/>
          </a:xfrm>
          <a:prstGeom prst="rect">
            <a:avLst/>
          </a:prstGeom>
        </p:spPr>
        <p:txBody>
          <a:bodyPr>
            <a:spAutoFit/>
          </a:bodyPr>
          <a:lstStyle/>
          <a:p>
            <a:r>
              <a:rPr lang="en-US" sz="1200" dirty="0" smtClean="0">
                <a:solidFill>
                  <a:srgbClr val="FF0000"/>
                </a:solidFill>
                <a:effectLst/>
              </a:rPr>
              <a:t>HHH	5	3H = 5	</a:t>
            </a:r>
          </a:p>
          <a:p>
            <a:r>
              <a:rPr lang="en-US" sz="1200" dirty="0" smtClean="0">
                <a:solidFill>
                  <a:srgbClr val="FF0000"/>
                </a:solidFill>
                <a:effectLst/>
              </a:rPr>
              <a:t>HHH</a:t>
            </a:r>
          </a:p>
          <a:p>
            <a:r>
              <a:rPr lang="en-US" sz="1200" dirty="0" smtClean="0">
                <a:solidFill>
                  <a:srgbClr val="FF0000"/>
                </a:solidFill>
                <a:effectLst/>
              </a:rPr>
              <a:t>HHH</a:t>
            </a:r>
          </a:p>
          <a:p>
            <a:r>
              <a:rPr lang="en-US" sz="1200" dirty="0" smtClean="0">
                <a:solidFill>
                  <a:srgbClr val="FF0000"/>
                </a:solidFill>
                <a:effectLst/>
              </a:rPr>
              <a:t>HHH</a:t>
            </a:r>
          </a:p>
          <a:p>
            <a:r>
              <a:rPr lang="en-US" sz="1200" dirty="0" smtClean="0">
                <a:solidFill>
                  <a:srgbClr val="FF0000"/>
                </a:solidFill>
                <a:effectLst/>
              </a:rPr>
              <a:t>HHH</a:t>
            </a:r>
          </a:p>
          <a:p>
            <a:r>
              <a:rPr lang="en-US" sz="1200" dirty="0" smtClean="0">
                <a:effectLst/>
              </a:rPr>
              <a:t> </a:t>
            </a:r>
          </a:p>
          <a:p>
            <a:r>
              <a:rPr lang="en-US" sz="1200" dirty="0" smtClean="0">
                <a:solidFill>
                  <a:srgbClr val="00B050"/>
                </a:solidFill>
                <a:effectLst/>
              </a:rPr>
              <a:t>HHT	5	2H = 11	</a:t>
            </a:r>
          </a:p>
          <a:p>
            <a:r>
              <a:rPr lang="en-US" sz="1200" dirty="0" smtClean="0">
                <a:solidFill>
                  <a:srgbClr val="00B050"/>
                </a:solidFill>
                <a:effectLst/>
              </a:rPr>
              <a:t>HHT</a:t>
            </a:r>
          </a:p>
          <a:p>
            <a:r>
              <a:rPr lang="en-US" sz="1200" dirty="0" smtClean="0">
                <a:solidFill>
                  <a:srgbClr val="00B050"/>
                </a:solidFill>
                <a:effectLst/>
              </a:rPr>
              <a:t>HHT</a:t>
            </a:r>
          </a:p>
          <a:p>
            <a:r>
              <a:rPr lang="en-US" sz="1200" dirty="0" smtClean="0">
                <a:solidFill>
                  <a:srgbClr val="00B050"/>
                </a:solidFill>
                <a:effectLst/>
              </a:rPr>
              <a:t>HHT</a:t>
            </a:r>
          </a:p>
          <a:p>
            <a:r>
              <a:rPr lang="en-US" sz="1200" dirty="0" smtClean="0">
                <a:solidFill>
                  <a:srgbClr val="00B050"/>
                </a:solidFill>
                <a:effectLst/>
              </a:rPr>
              <a:t>HHT</a:t>
            </a:r>
          </a:p>
          <a:p>
            <a:r>
              <a:rPr lang="en-US" sz="1200" dirty="0" smtClean="0">
                <a:solidFill>
                  <a:srgbClr val="00B050"/>
                </a:solidFill>
                <a:effectLst/>
              </a:rPr>
              <a:t> </a:t>
            </a:r>
          </a:p>
          <a:p>
            <a:r>
              <a:rPr lang="en-US" sz="1200" dirty="0" smtClean="0">
                <a:solidFill>
                  <a:srgbClr val="00B050"/>
                </a:solidFill>
                <a:effectLst/>
              </a:rPr>
              <a:t>HTH	3		</a:t>
            </a:r>
          </a:p>
          <a:p>
            <a:r>
              <a:rPr lang="en-US" sz="1200" dirty="0" smtClean="0">
                <a:solidFill>
                  <a:srgbClr val="00B050"/>
                </a:solidFill>
                <a:effectLst/>
              </a:rPr>
              <a:t>HTH</a:t>
            </a:r>
          </a:p>
          <a:p>
            <a:r>
              <a:rPr lang="en-US" sz="1200" dirty="0" smtClean="0">
                <a:solidFill>
                  <a:srgbClr val="00B050"/>
                </a:solidFill>
                <a:effectLst/>
              </a:rPr>
              <a:t>HTH</a:t>
            </a:r>
          </a:p>
          <a:p>
            <a:r>
              <a:rPr lang="en-US" sz="1200" dirty="0" smtClean="0">
                <a:solidFill>
                  <a:srgbClr val="00B050"/>
                </a:solidFill>
                <a:effectLst/>
              </a:rPr>
              <a:t> </a:t>
            </a:r>
          </a:p>
          <a:p>
            <a:r>
              <a:rPr lang="en-US" sz="1200" dirty="0" smtClean="0">
                <a:solidFill>
                  <a:srgbClr val="00B050"/>
                </a:solidFill>
                <a:effectLst/>
              </a:rPr>
              <a:t>THH	3		</a:t>
            </a:r>
          </a:p>
          <a:p>
            <a:r>
              <a:rPr lang="en-US" sz="1200" dirty="0" smtClean="0">
                <a:solidFill>
                  <a:srgbClr val="00B050"/>
                </a:solidFill>
                <a:effectLst/>
              </a:rPr>
              <a:t>THH</a:t>
            </a:r>
          </a:p>
          <a:p>
            <a:r>
              <a:rPr lang="en-US" sz="1200" dirty="0" smtClean="0">
                <a:solidFill>
                  <a:srgbClr val="00B050"/>
                </a:solidFill>
                <a:effectLst/>
              </a:rPr>
              <a:t>THH</a:t>
            </a:r>
          </a:p>
          <a:p>
            <a:r>
              <a:rPr lang="en-US" sz="1200" dirty="0" smtClean="0">
                <a:effectLst/>
              </a:rPr>
              <a:t> </a:t>
            </a:r>
          </a:p>
          <a:p>
            <a:r>
              <a:rPr lang="en-US" sz="1200" dirty="0" smtClean="0">
                <a:solidFill>
                  <a:srgbClr val="00B0F0"/>
                </a:solidFill>
              </a:rPr>
              <a:t>HTT	0	</a:t>
            </a:r>
            <a:r>
              <a:rPr lang="en-US" sz="1200" dirty="0" smtClean="0">
                <a:solidFill>
                  <a:srgbClr val="00B0F0"/>
                </a:solidFill>
                <a:effectLst/>
              </a:rPr>
              <a:t> 1H = 4</a:t>
            </a:r>
          </a:p>
          <a:p>
            <a:endParaRPr lang="en-US" sz="1200" dirty="0" smtClean="0">
              <a:solidFill>
                <a:srgbClr val="00B0F0"/>
              </a:solidFill>
              <a:effectLst/>
            </a:endParaRPr>
          </a:p>
          <a:p>
            <a:r>
              <a:rPr lang="en-US" sz="1200" dirty="0" smtClean="0">
                <a:solidFill>
                  <a:srgbClr val="00B0F0"/>
                </a:solidFill>
                <a:effectLst/>
              </a:rPr>
              <a:t>THT	2		</a:t>
            </a:r>
          </a:p>
          <a:p>
            <a:r>
              <a:rPr lang="en-US" sz="1200" dirty="0" smtClean="0">
                <a:solidFill>
                  <a:srgbClr val="00B0F0"/>
                </a:solidFill>
                <a:effectLst/>
              </a:rPr>
              <a:t>THT</a:t>
            </a:r>
          </a:p>
          <a:p>
            <a:r>
              <a:rPr lang="en-US" sz="1200" dirty="0" smtClean="0">
                <a:solidFill>
                  <a:srgbClr val="00B0F0"/>
                </a:solidFill>
                <a:effectLst/>
              </a:rPr>
              <a:t> </a:t>
            </a:r>
          </a:p>
          <a:p>
            <a:r>
              <a:rPr lang="en-US" sz="1200" dirty="0" smtClean="0">
                <a:solidFill>
                  <a:srgbClr val="00B0F0"/>
                </a:solidFill>
                <a:effectLst/>
              </a:rPr>
              <a:t>TTH	2		</a:t>
            </a:r>
          </a:p>
          <a:p>
            <a:r>
              <a:rPr lang="en-US" sz="1200" dirty="0" smtClean="0">
                <a:solidFill>
                  <a:srgbClr val="00B0F0"/>
                </a:solidFill>
                <a:effectLst/>
              </a:rPr>
              <a:t>TTH</a:t>
            </a:r>
          </a:p>
          <a:p>
            <a:r>
              <a:rPr lang="en-US" sz="1200" dirty="0" smtClean="0">
                <a:effectLst/>
              </a:rPr>
              <a:t> </a:t>
            </a:r>
          </a:p>
          <a:p>
            <a:r>
              <a:rPr lang="en-US" sz="1200" dirty="0">
                <a:solidFill>
                  <a:srgbClr val="ED85D7"/>
                </a:solidFill>
              </a:rPr>
              <a:t>TTT	6	0H = 6	</a:t>
            </a:r>
          </a:p>
          <a:p>
            <a:r>
              <a:rPr lang="en-US" sz="1200" dirty="0">
                <a:solidFill>
                  <a:srgbClr val="ED85D7"/>
                </a:solidFill>
              </a:rPr>
              <a:t>TTT</a:t>
            </a:r>
          </a:p>
          <a:p>
            <a:r>
              <a:rPr lang="en-US" sz="1200" dirty="0">
                <a:solidFill>
                  <a:srgbClr val="ED85D7"/>
                </a:solidFill>
              </a:rPr>
              <a:t>TTT</a:t>
            </a:r>
          </a:p>
          <a:p>
            <a:r>
              <a:rPr lang="en-US" sz="1200" dirty="0">
                <a:solidFill>
                  <a:srgbClr val="ED85D7"/>
                </a:solidFill>
              </a:rPr>
              <a:t>TTT</a:t>
            </a:r>
          </a:p>
          <a:p>
            <a:r>
              <a:rPr lang="en-US" sz="1200" dirty="0">
                <a:solidFill>
                  <a:srgbClr val="ED85D7"/>
                </a:solidFill>
              </a:rPr>
              <a:t>TTT</a:t>
            </a:r>
          </a:p>
          <a:p>
            <a:r>
              <a:rPr lang="en-US" sz="1200" dirty="0">
                <a:solidFill>
                  <a:srgbClr val="ED85D7"/>
                </a:solidFill>
              </a:rPr>
              <a:t>TTT</a:t>
            </a:r>
          </a:p>
          <a:p>
            <a:r>
              <a:rPr lang="en-US" dirty="0" smtClean="0">
                <a:effectLst/>
              </a:rPr>
              <a:t> </a:t>
            </a:r>
            <a:endParaRPr lang="en-US" dirty="0">
              <a:effectLst/>
            </a:endParaRPr>
          </a:p>
        </p:txBody>
      </p:sp>
      <p:graphicFrame>
        <p:nvGraphicFramePr>
          <p:cNvPr id="5" name="Object 3"/>
          <p:cNvGraphicFramePr>
            <a:graphicFrameLocks noChangeAspect="1"/>
          </p:cNvGraphicFramePr>
          <p:nvPr>
            <p:extLst>
              <p:ext uri="{D42A27DB-BD31-4B8C-83A1-F6EECF244321}">
                <p14:modId xmlns:p14="http://schemas.microsoft.com/office/powerpoint/2010/main" val="3385390130"/>
              </p:ext>
            </p:extLst>
          </p:nvPr>
        </p:nvGraphicFramePr>
        <p:xfrm>
          <a:off x="3329152" y="1676400"/>
          <a:ext cx="5722883" cy="3352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105427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p:cNvSpPr>
          <p:nvPr>
            <p:ph type="title"/>
          </p:nvPr>
        </p:nvSpPr>
        <p:spPr/>
        <p:txBody>
          <a:bodyPr>
            <a:normAutofit/>
          </a:bodyPr>
          <a:lstStyle/>
          <a:p>
            <a:pPr eaLnBrk="1" hangingPunct="1"/>
            <a:r>
              <a:rPr lang="en-US" smtClean="0">
                <a:effectLst>
                  <a:outerShdw blurRad="38100" dist="38100" dir="2700000" algn="tl">
                    <a:srgbClr val="C0C0C0"/>
                  </a:outerShdw>
                </a:effectLst>
                <a:latin typeface="Gill Sans MT" pitchFamily="34" charset="0"/>
              </a:rPr>
              <a:t>Example</a:t>
            </a:r>
          </a:p>
        </p:txBody>
      </p:sp>
      <p:sp>
        <p:nvSpPr>
          <p:cNvPr id="60418" name="Rectangle 3"/>
          <p:cNvSpPr>
            <a:spLocks noGrp="1"/>
          </p:cNvSpPr>
          <p:nvPr>
            <p:ph idx="1"/>
          </p:nvPr>
        </p:nvSpPr>
        <p:spPr/>
        <p:txBody>
          <a:bodyPr/>
          <a:lstStyle/>
          <a:p>
            <a:pPr eaLnBrk="1" hangingPunct="1">
              <a:buFont typeface="Wingdings 2" pitchFamily="18" charset="2"/>
              <a:buNone/>
            </a:pPr>
            <a:r>
              <a:rPr lang="en-US" smtClean="0">
                <a:latin typeface="Gill Sans MT" pitchFamily="34" charset="0"/>
              </a:rPr>
              <a:t>Population with the following scores:</a:t>
            </a:r>
          </a:p>
          <a:p>
            <a:pPr eaLnBrk="1" hangingPunct="1">
              <a:buFont typeface="Wingdings 2" pitchFamily="18" charset="2"/>
              <a:buNone/>
            </a:pPr>
            <a:r>
              <a:rPr lang="en-US" smtClean="0">
                <a:latin typeface="Gill Sans MT" pitchFamily="34" charset="0"/>
              </a:rPr>
              <a:t>1,1,2,3,3,4,4,4,5,6</a:t>
            </a:r>
          </a:p>
        </p:txBody>
      </p:sp>
      <p:graphicFrame>
        <p:nvGraphicFramePr>
          <p:cNvPr id="2" name="Object 2"/>
          <p:cNvGraphicFramePr>
            <a:graphicFrameLocks noChangeAspect="1"/>
          </p:cNvGraphicFramePr>
          <p:nvPr/>
        </p:nvGraphicFramePr>
        <p:xfrm>
          <a:off x="1193800" y="2566988"/>
          <a:ext cx="6757988" cy="395922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p:cNvSpPr>
          <p:nvPr>
            <p:ph type="title"/>
          </p:nvPr>
        </p:nvSpPr>
        <p:spPr/>
        <p:txBody>
          <a:bodyPr>
            <a:normAutofit/>
          </a:bodyPr>
          <a:lstStyle/>
          <a:p>
            <a:pPr eaLnBrk="1" hangingPunct="1"/>
            <a:r>
              <a:rPr lang="en-US" smtClean="0">
                <a:effectLst>
                  <a:outerShdw blurRad="38100" dist="38100" dir="2700000" algn="tl">
                    <a:srgbClr val="C0C0C0"/>
                  </a:outerShdw>
                </a:effectLst>
                <a:latin typeface="Gill Sans MT" pitchFamily="34" charset="0"/>
              </a:rPr>
              <a:t>Example</a:t>
            </a:r>
          </a:p>
        </p:txBody>
      </p:sp>
      <p:sp>
        <p:nvSpPr>
          <p:cNvPr id="176131" name="Rectangle 3"/>
          <p:cNvSpPr>
            <a:spLocks noGrp="1"/>
          </p:cNvSpPr>
          <p:nvPr>
            <p:ph idx="1"/>
          </p:nvPr>
        </p:nvSpPr>
        <p:spPr/>
        <p:txBody>
          <a:bodyPr/>
          <a:lstStyle/>
          <a:p>
            <a:pPr eaLnBrk="1" hangingPunct="1"/>
            <a:r>
              <a:rPr lang="en-US" smtClean="0">
                <a:latin typeface="Gill Sans MT" pitchFamily="34" charset="0"/>
              </a:rPr>
              <a:t>What is the probability of obtaining a score greater than 4?</a:t>
            </a:r>
          </a:p>
          <a:p>
            <a:pPr eaLnBrk="1" hangingPunct="1"/>
            <a:r>
              <a:rPr lang="en-US" i="1" smtClean="0">
                <a:latin typeface="Gill Sans MT" pitchFamily="34" charset="0"/>
              </a:rPr>
              <a:t>p</a:t>
            </a:r>
            <a:r>
              <a:rPr lang="en-US" smtClean="0">
                <a:latin typeface="Gill Sans MT" pitchFamily="34" charset="0"/>
              </a:rPr>
              <a:t>(X&gt;4) = ?</a:t>
            </a:r>
          </a:p>
          <a:p>
            <a:pPr eaLnBrk="1" hangingPunct="1"/>
            <a:endParaRPr lang="en-US" smtClean="0">
              <a:latin typeface="Gill Sans MT" pitchFamily="34" charset="0"/>
            </a:endParaRPr>
          </a:p>
        </p:txBody>
      </p:sp>
      <p:graphicFrame>
        <p:nvGraphicFramePr>
          <p:cNvPr id="176132" name="Object 2"/>
          <p:cNvGraphicFramePr>
            <a:graphicFrameLocks noChangeAspect="1"/>
          </p:cNvGraphicFramePr>
          <p:nvPr/>
        </p:nvGraphicFramePr>
        <p:xfrm>
          <a:off x="1752600" y="3352800"/>
          <a:ext cx="5380038" cy="814388"/>
        </p:xfrm>
        <a:graphic>
          <a:graphicData uri="http://schemas.openxmlformats.org/presentationml/2006/ole">
            <mc:AlternateContent xmlns:mc="http://schemas.openxmlformats.org/markup-compatibility/2006">
              <mc:Choice xmlns:v="urn:schemas-microsoft-com:vml" Requires="v">
                <p:oleObj spid="_x0000_s62495" name="Equation" r:id="rId4" imgW="2768600" imgH="419100" progId="Equation.DSMT4">
                  <p:embed/>
                </p:oleObj>
              </mc:Choice>
              <mc:Fallback>
                <p:oleObj name="Equation" r:id="rId4" imgW="2768600" imgH="4191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3352800"/>
                        <a:ext cx="5380038" cy="81438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74997"/>
                                </a:srgbClr>
                              </a:outerShdw>
                            </a:effectLst>
                          </a14:hiddenEffects>
                        </a:ext>
                      </a:extLst>
                    </p:spPr>
                  </p:pic>
                </p:oleObj>
              </mc:Fallback>
            </mc:AlternateContent>
          </a:graphicData>
        </a:graphic>
      </p:graphicFrame>
      <p:graphicFrame>
        <p:nvGraphicFramePr>
          <p:cNvPr id="176134" name="Object 3"/>
          <p:cNvGraphicFramePr>
            <a:graphicFrameLocks noChangeAspect="1"/>
          </p:cNvGraphicFramePr>
          <p:nvPr/>
        </p:nvGraphicFramePr>
        <p:xfrm>
          <a:off x="5943600" y="4876800"/>
          <a:ext cx="2946400" cy="971550"/>
        </p:xfrm>
        <a:graphic>
          <a:graphicData uri="http://schemas.openxmlformats.org/presentationml/2006/ole">
            <mc:AlternateContent xmlns:mc="http://schemas.openxmlformats.org/markup-compatibility/2006">
              <mc:Choice xmlns:v="urn:schemas-microsoft-com:vml" Requires="v">
                <p:oleObj spid="_x0000_s62496" name="Equation" r:id="rId6" imgW="1193800" imgH="393700" progId="Equation.DSMT4">
                  <p:embed/>
                </p:oleObj>
              </mc:Choice>
              <mc:Fallback>
                <p:oleObj name="Equation" r:id="rId6" imgW="1193800" imgH="3937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3600" y="4876800"/>
                        <a:ext cx="2946400"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2" name="Object 4"/>
          <p:cNvGraphicFramePr>
            <a:graphicFrameLocks noChangeAspect="1"/>
          </p:cNvGraphicFramePr>
          <p:nvPr/>
        </p:nvGraphicFramePr>
        <p:xfrm>
          <a:off x="1117600" y="4244975"/>
          <a:ext cx="4394200" cy="2560638"/>
        </p:xfrm>
        <a:graphic>
          <a:graphicData uri="http://schemas.openxmlformats.org/drawingml/2006/chart">
            <c:chart xmlns:c="http://schemas.openxmlformats.org/drawingml/2006/chart" xmlns:r="http://schemas.openxmlformats.org/officeDocument/2006/relationships" r:id="rId8"/>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61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613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613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761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1" grpId="0" build="p"/>
      <p:bldGraphic spid="2" grpId="0">
        <p:bldAsOne/>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p:cNvSpPr>
          <p:nvPr>
            <p:ph type="title"/>
          </p:nvPr>
        </p:nvSpPr>
        <p:spPr/>
        <p:txBody>
          <a:bodyPr>
            <a:normAutofit/>
          </a:bodyPr>
          <a:lstStyle/>
          <a:p>
            <a:pPr eaLnBrk="1" hangingPunct="1"/>
            <a:r>
              <a:rPr lang="en-US" smtClean="0">
                <a:effectLst>
                  <a:outerShdw blurRad="38100" dist="38100" dir="2700000" algn="tl">
                    <a:srgbClr val="C0C0C0"/>
                  </a:outerShdw>
                </a:effectLst>
                <a:latin typeface="Gill Sans MT" pitchFamily="34" charset="0"/>
              </a:rPr>
              <a:t>Example</a:t>
            </a:r>
          </a:p>
        </p:txBody>
      </p:sp>
      <p:sp>
        <p:nvSpPr>
          <p:cNvPr id="177155" name="Rectangle 3"/>
          <p:cNvSpPr>
            <a:spLocks noGrp="1"/>
          </p:cNvSpPr>
          <p:nvPr>
            <p:ph idx="1"/>
          </p:nvPr>
        </p:nvSpPr>
        <p:spPr/>
        <p:txBody>
          <a:bodyPr/>
          <a:lstStyle/>
          <a:p>
            <a:pPr eaLnBrk="1" hangingPunct="1">
              <a:buFont typeface="Wingdings 2" pitchFamily="18" charset="2"/>
              <a:buNone/>
            </a:pPr>
            <a:r>
              <a:rPr lang="en-US" smtClean="0">
                <a:latin typeface="Gill Sans MT" pitchFamily="34" charset="0"/>
              </a:rPr>
              <a:t>Find the following probabilities:</a:t>
            </a:r>
          </a:p>
          <a:p>
            <a:pPr eaLnBrk="1" hangingPunct="1"/>
            <a:r>
              <a:rPr lang="en-US" i="1" smtClean="0">
                <a:latin typeface="Gill Sans MT" pitchFamily="34" charset="0"/>
              </a:rPr>
              <a:t>p</a:t>
            </a:r>
            <a:r>
              <a:rPr lang="en-US" smtClean="0">
                <a:latin typeface="Gill Sans MT" pitchFamily="34" charset="0"/>
              </a:rPr>
              <a:t>(X&gt;2) = ?</a:t>
            </a:r>
          </a:p>
          <a:p>
            <a:pPr eaLnBrk="1" hangingPunct="1"/>
            <a:r>
              <a:rPr lang="en-US" i="1" smtClean="0">
                <a:latin typeface="Gill Sans MT" pitchFamily="34" charset="0"/>
              </a:rPr>
              <a:t>p</a:t>
            </a:r>
            <a:r>
              <a:rPr lang="en-US" smtClean="0">
                <a:latin typeface="Gill Sans MT" pitchFamily="34" charset="0"/>
              </a:rPr>
              <a:t>(X&gt;5) = ?</a:t>
            </a:r>
            <a:endParaRPr lang="en-US" i="1" smtClean="0">
              <a:latin typeface="Gill Sans MT" pitchFamily="34" charset="0"/>
            </a:endParaRPr>
          </a:p>
          <a:p>
            <a:pPr eaLnBrk="1" hangingPunct="1"/>
            <a:r>
              <a:rPr lang="en-US" i="1" smtClean="0">
                <a:latin typeface="Gill Sans MT" pitchFamily="34" charset="0"/>
              </a:rPr>
              <a:t>P</a:t>
            </a:r>
            <a:r>
              <a:rPr lang="en-US" smtClean="0">
                <a:latin typeface="Gill Sans MT" pitchFamily="34" charset="0"/>
              </a:rPr>
              <a:t>(X&lt;3) = ?</a:t>
            </a:r>
          </a:p>
          <a:p>
            <a:pPr eaLnBrk="1" hangingPunct="1">
              <a:buFont typeface="Wingdings 2" pitchFamily="18" charset="2"/>
              <a:buNone/>
            </a:pPr>
            <a:endParaRPr lang="en-US" smtClean="0">
              <a:latin typeface="Gill Sans MT" pitchFamily="34" charset="0"/>
            </a:endParaRPr>
          </a:p>
        </p:txBody>
      </p:sp>
      <p:graphicFrame>
        <p:nvGraphicFramePr>
          <p:cNvPr id="177156" name="Object 2"/>
          <p:cNvGraphicFramePr>
            <a:graphicFrameLocks noChangeAspect="1"/>
          </p:cNvGraphicFramePr>
          <p:nvPr/>
        </p:nvGraphicFramePr>
        <p:xfrm>
          <a:off x="2667000" y="3581400"/>
          <a:ext cx="5380038" cy="814388"/>
        </p:xfrm>
        <a:graphic>
          <a:graphicData uri="http://schemas.openxmlformats.org/presentationml/2006/ole">
            <mc:AlternateContent xmlns:mc="http://schemas.openxmlformats.org/markup-compatibility/2006">
              <mc:Choice xmlns:v="urn:schemas-microsoft-com:vml" Requires="v">
                <p:oleObj spid="_x0000_s64531" name="Equation" r:id="rId4" imgW="2768600" imgH="419100" progId="Equation.DSMT4">
                  <p:embed/>
                </p:oleObj>
              </mc:Choice>
              <mc:Fallback>
                <p:oleObj name="Equation" r:id="rId4" imgW="2768600" imgH="4191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3581400"/>
                        <a:ext cx="5380038" cy="81438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74997"/>
                                </a:srgbClr>
                              </a:outerShdw>
                            </a:effectLst>
                          </a14:hiddenEffects>
                        </a:ext>
                      </a:extLst>
                    </p:spPr>
                  </p:pic>
                </p:oleObj>
              </mc:Fallback>
            </mc:AlternateContent>
          </a:graphicData>
        </a:graphic>
      </p:graphicFrame>
      <p:graphicFrame>
        <p:nvGraphicFramePr>
          <p:cNvPr id="2" name="Object 3"/>
          <p:cNvGraphicFramePr>
            <a:graphicFrameLocks noChangeAspect="1"/>
          </p:cNvGraphicFramePr>
          <p:nvPr/>
        </p:nvGraphicFramePr>
        <p:xfrm>
          <a:off x="1117600" y="4244975"/>
          <a:ext cx="4394200" cy="2560638"/>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71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715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715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715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7715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5" grpId="0" build="p"/>
      <p:bldGraphic spid="2" grpId="0">
        <p:bldAsOne/>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p:cNvSpPr>
          <p:nvPr>
            <p:ph type="title"/>
          </p:nvPr>
        </p:nvSpPr>
        <p:spPr/>
        <p:txBody>
          <a:bodyPr>
            <a:normAutofit/>
          </a:bodyPr>
          <a:lstStyle/>
          <a:p>
            <a:pPr eaLnBrk="1" hangingPunct="1"/>
            <a:r>
              <a:rPr lang="en-US" smtClean="0">
                <a:effectLst>
                  <a:outerShdw blurRad="38100" dist="38100" dir="2700000" algn="tl">
                    <a:srgbClr val="C0C0C0"/>
                  </a:outerShdw>
                </a:effectLst>
                <a:latin typeface="Gill Sans MT" pitchFamily="34" charset="0"/>
              </a:rPr>
              <a:t>Check your understanding</a:t>
            </a:r>
          </a:p>
        </p:txBody>
      </p:sp>
      <p:sp>
        <p:nvSpPr>
          <p:cNvPr id="66562" name="Rectangle 3"/>
          <p:cNvSpPr>
            <a:spLocks noGrp="1"/>
          </p:cNvSpPr>
          <p:nvPr>
            <p:ph idx="1"/>
          </p:nvPr>
        </p:nvSpPr>
        <p:spPr/>
        <p:txBody>
          <a:bodyPr/>
          <a:lstStyle/>
          <a:p>
            <a:pPr eaLnBrk="1" hangingPunct="1"/>
            <a:r>
              <a:rPr lang="en-US" smtClean="0">
                <a:latin typeface="Gill Sans MT" pitchFamily="34" charset="0"/>
              </a:rPr>
              <a:t>We are about to look at the normal distribution and see how probability concepts are related to this specific distribution.</a:t>
            </a:r>
          </a:p>
          <a:p>
            <a:pPr eaLnBrk="1" hangingPunct="1"/>
            <a:r>
              <a:rPr lang="en-US" smtClean="0">
                <a:latin typeface="Gill Sans MT" pitchFamily="34" charset="0"/>
              </a:rPr>
              <a:t>Before we move on, any questions about probability, how to compute it, how it is related to frequency graphs, etc.?</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normAutofit/>
          </a:bodyPr>
          <a:lstStyle/>
          <a:p>
            <a:pPr eaLnBrk="1" hangingPunct="1"/>
            <a:r>
              <a:rPr lang="en-US" smtClean="0">
                <a:effectLst>
                  <a:outerShdw blurRad="38100" dist="38100" dir="2700000" algn="tl">
                    <a:srgbClr val="C0C0C0"/>
                  </a:outerShdw>
                </a:effectLst>
                <a:latin typeface="Gill Sans MT" pitchFamily="34" charset="0"/>
              </a:rPr>
              <a:t>The Normal Distribution</a:t>
            </a:r>
          </a:p>
        </p:txBody>
      </p:sp>
      <p:sp>
        <p:nvSpPr>
          <p:cNvPr id="68610" name="Rectangle 4"/>
          <p:cNvSpPr>
            <a:spLocks noGrp="1" noChangeArrowheads="1"/>
          </p:cNvSpPr>
          <p:nvPr>
            <p:ph idx="1"/>
          </p:nvPr>
        </p:nvSpPr>
        <p:spPr>
          <a:xfrm>
            <a:off x="685800" y="1568450"/>
            <a:ext cx="3962400" cy="838200"/>
          </a:xfrm>
        </p:spPr>
        <p:txBody>
          <a:bodyPr/>
          <a:lstStyle/>
          <a:p>
            <a:pPr eaLnBrk="1" hangingPunct="1"/>
            <a:r>
              <a:rPr lang="en-US" sz="2400" b="1" smtClean="0">
                <a:latin typeface="Gill Sans MT" pitchFamily="34" charset="0"/>
                <a:hlinkClick r:id="rId3"/>
              </a:rPr>
              <a:t>Normal distribution</a:t>
            </a:r>
          </a:p>
        </p:txBody>
      </p:sp>
      <p:sp>
        <p:nvSpPr>
          <p:cNvPr id="68611" name="Line 3"/>
          <p:cNvSpPr>
            <a:spLocks noChangeShapeType="1"/>
          </p:cNvSpPr>
          <p:nvPr/>
        </p:nvSpPr>
        <p:spPr bwMode="auto">
          <a:xfrm>
            <a:off x="1600200" y="5546725"/>
            <a:ext cx="5943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6861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3733800"/>
            <a:ext cx="4343400" cy="1844675"/>
          </a:xfrm>
          <a:prstGeom prst="rect">
            <a:avLst/>
          </a:prstGeom>
          <a:noFill/>
          <a:ln>
            <a:noFill/>
          </a:ln>
          <a:extLst>
            <a:ext uri="{909E8E84-426E-40DD-AFC4-6F175D3DCCD1}">
              <a14:hiddenFill xmlns:a14="http://schemas.microsoft.com/office/drawing/2010/main">
                <a:solidFill>
                  <a:srgbClr val="FFFFFF">
                    <a:alpha val="34901"/>
                  </a:srgbClr>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r>
              <a:rPr lang="en-US" smtClean="0">
                <a:effectLst>
                  <a:outerShdw blurRad="38100" dist="38100" dir="2700000" algn="tl">
                    <a:srgbClr val="C0C0C0"/>
                  </a:outerShdw>
                </a:effectLst>
                <a:latin typeface="Gill Sans MT" pitchFamily="34" charset="0"/>
              </a:rPr>
              <a:t>Topics for today</a:t>
            </a:r>
          </a:p>
        </p:txBody>
      </p:sp>
      <p:sp>
        <p:nvSpPr>
          <p:cNvPr id="15362" name="Content Placeholder 2"/>
          <p:cNvSpPr>
            <a:spLocks noGrp="1"/>
          </p:cNvSpPr>
          <p:nvPr>
            <p:ph idx="1"/>
          </p:nvPr>
        </p:nvSpPr>
        <p:spPr>
          <a:xfrm>
            <a:off x="1143000" y="1219200"/>
            <a:ext cx="7727950" cy="4800600"/>
          </a:xfrm>
        </p:spPr>
        <p:txBody>
          <a:bodyPr/>
          <a:lstStyle/>
          <a:p>
            <a:pPr eaLnBrk="1" hangingPunct="1"/>
            <a:r>
              <a:rPr lang="en-US" dirty="0" smtClean="0">
                <a:latin typeface="Gill Sans MT" pitchFamily="34" charset="0"/>
              </a:rPr>
              <a:t>The Z transformation (Chapter 5) </a:t>
            </a:r>
          </a:p>
          <a:p>
            <a:pPr eaLnBrk="1" hangingPunct="1"/>
            <a:r>
              <a:rPr lang="en-US" dirty="0" smtClean="0">
                <a:latin typeface="Gill Sans MT" pitchFamily="34" charset="0"/>
              </a:rPr>
              <a:t>If we have time, we’ll begin our review of probability (Chapter 6)</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2"/>
          <p:cNvSpPr>
            <a:spLocks noGrp="1" noChangeArrowheads="1"/>
          </p:cNvSpPr>
          <p:nvPr>
            <p:ph type="title"/>
          </p:nvPr>
        </p:nvSpPr>
        <p:spPr/>
        <p:txBody>
          <a:bodyPr>
            <a:normAutofit/>
          </a:bodyPr>
          <a:lstStyle/>
          <a:p>
            <a:pPr eaLnBrk="1" hangingPunct="1"/>
            <a:r>
              <a:rPr lang="en-US" smtClean="0">
                <a:effectLst>
                  <a:outerShdw blurRad="38100" dist="38100" dir="2700000" algn="tl">
                    <a:srgbClr val="C0C0C0"/>
                  </a:outerShdw>
                </a:effectLst>
                <a:latin typeface="Gill Sans MT" pitchFamily="34" charset="0"/>
              </a:rPr>
              <a:t>The Normal Distribution</a:t>
            </a:r>
          </a:p>
        </p:txBody>
      </p:sp>
      <p:sp>
        <p:nvSpPr>
          <p:cNvPr id="32771" name="Rectangle 3"/>
          <p:cNvSpPr>
            <a:spLocks noGrp="1" noChangeArrowheads="1"/>
          </p:cNvSpPr>
          <p:nvPr>
            <p:ph idx="1"/>
          </p:nvPr>
        </p:nvSpPr>
        <p:spPr>
          <a:xfrm>
            <a:off x="990600" y="1524000"/>
            <a:ext cx="7089775" cy="1703388"/>
          </a:xfrm>
        </p:spPr>
        <p:txBody>
          <a:bodyPr rtlCol="0">
            <a:normAutofit fontScale="85000" lnSpcReduction="20000"/>
          </a:bodyPr>
          <a:lstStyle/>
          <a:p>
            <a:pPr eaLnBrk="1" fontAlgn="auto" hangingPunct="1">
              <a:lnSpc>
                <a:spcPct val="90000"/>
              </a:lnSpc>
              <a:spcAft>
                <a:spcPts val="0"/>
              </a:spcAft>
              <a:buFont typeface="Arial"/>
              <a:buChar char="•"/>
              <a:defRPr/>
            </a:pPr>
            <a:r>
              <a:rPr lang="en-US" sz="2400" b="1" smtClean="0">
                <a:latin typeface="Gill Sans MT" charset="0"/>
                <a:ea typeface="MS PGothic" charset="0"/>
                <a:cs typeface="+mn-cs"/>
              </a:rPr>
              <a:t>Normal distribution</a:t>
            </a:r>
            <a:r>
              <a:rPr lang="en-US" sz="2400" smtClean="0">
                <a:latin typeface="Gill Sans MT" charset="0"/>
                <a:ea typeface="MS PGothic" charset="0"/>
                <a:cs typeface="+mn-cs"/>
              </a:rPr>
              <a:t> is a commonly found distribution that is </a:t>
            </a:r>
            <a:r>
              <a:rPr lang="en-US" sz="2400" u="sng" smtClean="0">
                <a:latin typeface="Gill Sans MT" charset="0"/>
                <a:ea typeface="MS PGothic" charset="0"/>
                <a:cs typeface="+mn-cs"/>
              </a:rPr>
              <a:t>symmetrical</a:t>
            </a:r>
            <a:r>
              <a:rPr lang="en-US" sz="2400" smtClean="0">
                <a:latin typeface="Gill Sans MT" charset="0"/>
                <a:ea typeface="MS PGothic" charset="0"/>
                <a:cs typeface="+mn-cs"/>
              </a:rPr>
              <a:t> and  </a:t>
            </a:r>
            <a:r>
              <a:rPr lang="en-US" sz="2400" u="sng" smtClean="0">
                <a:latin typeface="Gill Sans MT" charset="0"/>
                <a:ea typeface="MS PGothic" charset="0"/>
                <a:cs typeface="+mn-cs"/>
              </a:rPr>
              <a:t>unimodal</a:t>
            </a:r>
            <a:r>
              <a:rPr lang="en-US" sz="2400" smtClean="0">
                <a:latin typeface="Gill Sans MT" charset="0"/>
                <a:ea typeface="MS PGothic" charset="0"/>
                <a:cs typeface="+mn-cs"/>
              </a:rPr>
              <a:t>. </a:t>
            </a:r>
          </a:p>
          <a:p>
            <a:pPr lvl="1" eaLnBrk="1" fontAlgn="auto" hangingPunct="1">
              <a:lnSpc>
                <a:spcPct val="90000"/>
              </a:lnSpc>
              <a:spcAft>
                <a:spcPts val="0"/>
              </a:spcAft>
              <a:buFont typeface="Arial"/>
              <a:buChar char="–"/>
              <a:defRPr/>
            </a:pPr>
            <a:r>
              <a:rPr lang="en-US" sz="2400" smtClean="0">
                <a:latin typeface="Gill Sans MT" charset="0"/>
                <a:ea typeface="MS PGothic" charset="0"/>
              </a:rPr>
              <a:t>Not all unimodal, symmetrical curves are Normal, so be careful with your descriptions</a:t>
            </a:r>
          </a:p>
          <a:p>
            <a:pPr eaLnBrk="1" fontAlgn="auto" hangingPunct="1">
              <a:lnSpc>
                <a:spcPct val="90000"/>
              </a:lnSpc>
              <a:spcAft>
                <a:spcPts val="0"/>
              </a:spcAft>
              <a:buFont typeface="Arial"/>
              <a:buChar char="•"/>
              <a:defRPr/>
            </a:pPr>
            <a:r>
              <a:rPr lang="en-US" sz="2400" smtClean="0">
                <a:latin typeface="Gill Sans MT" charset="0"/>
                <a:ea typeface="MS PGothic" charset="0"/>
                <a:cs typeface="+mn-cs"/>
              </a:rPr>
              <a:t>It is defined by the following equation:</a:t>
            </a:r>
          </a:p>
          <a:p>
            <a:pPr eaLnBrk="1" fontAlgn="auto" hangingPunct="1">
              <a:lnSpc>
                <a:spcPct val="90000"/>
              </a:lnSpc>
              <a:spcAft>
                <a:spcPts val="0"/>
              </a:spcAft>
              <a:buFont typeface="Arial"/>
              <a:buChar char="•"/>
              <a:defRPr/>
            </a:pPr>
            <a:r>
              <a:rPr lang="en-US" sz="2400" smtClean="0">
                <a:latin typeface="Gill Sans MT" charset="0"/>
                <a:ea typeface="MS PGothic" charset="0"/>
                <a:cs typeface="+mn-cs"/>
              </a:rPr>
              <a:t>The mean, median, and mode are all equal for this distribution.</a:t>
            </a:r>
          </a:p>
        </p:txBody>
      </p:sp>
      <p:graphicFrame>
        <p:nvGraphicFramePr>
          <p:cNvPr id="70659" name="Object 2"/>
          <p:cNvGraphicFramePr>
            <a:graphicFrameLocks noChangeAspect="1"/>
          </p:cNvGraphicFramePr>
          <p:nvPr/>
        </p:nvGraphicFramePr>
        <p:xfrm>
          <a:off x="6477000" y="2743200"/>
          <a:ext cx="1828800" cy="622300"/>
        </p:xfrm>
        <a:graphic>
          <a:graphicData uri="http://schemas.openxmlformats.org/presentationml/2006/ole">
            <mc:AlternateContent xmlns:mc="http://schemas.openxmlformats.org/markup-compatibility/2006">
              <mc:Choice xmlns:v="urn:schemas-microsoft-com:vml" Requires="v">
                <p:oleObj spid="_x0000_s70689" name="Equation" r:id="rId4" imgW="1193800" imgH="406400" progId="Equation.3">
                  <p:embed/>
                </p:oleObj>
              </mc:Choice>
              <mc:Fallback>
                <p:oleObj name="Equation" r:id="rId4" imgW="1193800" imgH="4064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2743200"/>
                        <a:ext cx="18288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70660" name="Group 5"/>
          <p:cNvGrpSpPr>
            <a:grpSpLocks/>
          </p:cNvGrpSpPr>
          <p:nvPr/>
        </p:nvGrpSpPr>
        <p:grpSpPr bwMode="auto">
          <a:xfrm>
            <a:off x="2362200" y="4114800"/>
            <a:ext cx="4419600" cy="2209800"/>
            <a:chOff x="1488" y="2352"/>
            <a:chExt cx="2784" cy="1392"/>
          </a:xfrm>
        </p:grpSpPr>
        <p:grpSp>
          <p:nvGrpSpPr>
            <p:cNvPr id="70661" name="Group 6"/>
            <p:cNvGrpSpPr>
              <a:grpSpLocks/>
            </p:cNvGrpSpPr>
            <p:nvPr/>
          </p:nvGrpSpPr>
          <p:grpSpPr bwMode="auto">
            <a:xfrm>
              <a:off x="1488" y="2352"/>
              <a:ext cx="2784" cy="1200"/>
              <a:chOff x="2448" y="1728"/>
              <a:chExt cx="2784" cy="1200"/>
            </a:xfrm>
          </p:grpSpPr>
          <p:pic>
            <p:nvPicPr>
              <p:cNvPr id="7066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48" y="1728"/>
                <a:ext cx="2736" cy="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8" name="Line 8"/>
              <p:cNvSpPr>
                <a:spLocks noChangeShapeType="1"/>
              </p:cNvSpPr>
              <p:nvPr/>
            </p:nvSpPr>
            <p:spPr bwMode="auto">
              <a:xfrm>
                <a:off x="3816" y="1776"/>
                <a:ext cx="0" cy="11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669" name="Line 9"/>
              <p:cNvSpPr>
                <a:spLocks noChangeShapeType="1"/>
              </p:cNvSpPr>
              <p:nvPr/>
            </p:nvSpPr>
            <p:spPr bwMode="auto">
              <a:xfrm>
                <a:off x="3424" y="2256"/>
                <a:ext cx="0" cy="6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670" name="Line 10"/>
              <p:cNvSpPr>
                <a:spLocks noChangeShapeType="1"/>
              </p:cNvSpPr>
              <p:nvPr/>
            </p:nvSpPr>
            <p:spPr bwMode="auto">
              <a:xfrm>
                <a:off x="4208" y="2256"/>
                <a:ext cx="0" cy="6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671" name="Line 11"/>
              <p:cNvSpPr>
                <a:spLocks noChangeShapeType="1"/>
              </p:cNvSpPr>
              <p:nvPr/>
            </p:nvSpPr>
            <p:spPr bwMode="auto">
              <a:xfrm>
                <a:off x="4608" y="278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672" name="Line 12"/>
              <p:cNvSpPr>
                <a:spLocks noChangeShapeType="1"/>
              </p:cNvSpPr>
              <p:nvPr/>
            </p:nvSpPr>
            <p:spPr bwMode="auto">
              <a:xfrm>
                <a:off x="3040" y="278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673" name="Text Box 13"/>
              <p:cNvSpPr txBox="1">
                <a:spLocks noChangeArrowheads="1"/>
              </p:cNvSpPr>
              <p:nvPr/>
            </p:nvSpPr>
            <p:spPr bwMode="auto">
              <a:xfrm>
                <a:off x="4152" y="2716"/>
                <a:ext cx="67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endParaRPr lang="en-US" sz="1600"/>
              </a:p>
            </p:txBody>
          </p:sp>
          <p:sp>
            <p:nvSpPr>
              <p:cNvPr id="70674" name="Text Box 14"/>
              <p:cNvSpPr txBox="1">
                <a:spLocks noChangeArrowheads="1"/>
              </p:cNvSpPr>
              <p:nvPr/>
            </p:nvSpPr>
            <p:spPr bwMode="auto">
              <a:xfrm>
                <a:off x="4656" y="2620"/>
                <a:ext cx="57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endParaRPr lang="en-US" sz="1600"/>
              </a:p>
            </p:txBody>
          </p:sp>
          <p:sp>
            <p:nvSpPr>
              <p:cNvPr id="70675" name="Text Box 15"/>
              <p:cNvSpPr txBox="1">
                <a:spLocks noChangeArrowheads="1"/>
              </p:cNvSpPr>
              <p:nvPr/>
            </p:nvSpPr>
            <p:spPr bwMode="auto">
              <a:xfrm>
                <a:off x="3760" y="2304"/>
                <a:ext cx="67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endParaRPr lang="en-US" sz="1600"/>
              </a:p>
            </p:txBody>
          </p:sp>
          <p:sp>
            <p:nvSpPr>
              <p:cNvPr id="70676" name="Line 16"/>
              <p:cNvSpPr>
                <a:spLocks noChangeShapeType="1"/>
              </p:cNvSpPr>
              <p:nvPr/>
            </p:nvSpPr>
            <p:spPr bwMode="auto">
              <a:xfrm>
                <a:off x="2496" y="2880"/>
                <a:ext cx="26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70662" name="Text Box 17"/>
            <p:cNvSpPr txBox="1">
              <a:spLocks noChangeArrowheads="1"/>
            </p:cNvSpPr>
            <p:nvPr/>
          </p:nvSpPr>
          <p:spPr bwMode="auto">
            <a:xfrm>
              <a:off x="3168" y="3532"/>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sz="1600"/>
                <a:t>1</a:t>
              </a:r>
            </a:p>
          </p:txBody>
        </p:sp>
        <p:sp>
          <p:nvSpPr>
            <p:cNvPr id="70663" name="Text Box 18"/>
            <p:cNvSpPr txBox="1">
              <a:spLocks noChangeArrowheads="1"/>
            </p:cNvSpPr>
            <p:nvPr/>
          </p:nvSpPr>
          <p:spPr bwMode="auto">
            <a:xfrm>
              <a:off x="3552" y="3532"/>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sz="1600"/>
                <a:t>2</a:t>
              </a:r>
            </a:p>
          </p:txBody>
        </p:sp>
        <p:sp>
          <p:nvSpPr>
            <p:cNvPr id="70664" name="Text Box 19"/>
            <p:cNvSpPr txBox="1">
              <a:spLocks noChangeArrowheads="1"/>
            </p:cNvSpPr>
            <p:nvPr/>
          </p:nvSpPr>
          <p:spPr bwMode="auto">
            <a:xfrm>
              <a:off x="2369" y="3532"/>
              <a:ext cx="22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sz="1600"/>
                <a:t>-1</a:t>
              </a:r>
            </a:p>
          </p:txBody>
        </p:sp>
        <p:sp>
          <p:nvSpPr>
            <p:cNvPr id="70665" name="Text Box 20"/>
            <p:cNvSpPr txBox="1">
              <a:spLocks noChangeArrowheads="1"/>
            </p:cNvSpPr>
            <p:nvPr/>
          </p:nvSpPr>
          <p:spPr bwMode="auto">
            <a:xfrm>
              <a:off x="1980" y="3532"/>
              <a:ext cx="22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sz="1600"/>
                <a:t>-2</a:t>
              </a:r>
            </a:p>
          </p:txBody>
        </p:sp>
        <p:sp>
          <p:nvSpPr>
            <p:cNvPr id="70666" name="Text Box 21"/>
            <p:cNvSpPr txBox="1">
              <a:spLocks noChangeArrowheads="1"/>
            </p:cNvSpPr>
            <p:nvPr/>
          </p:nvSpPr>
          <p:spPr bwMode="auto">
            <a:xfrm>
              <a:off x="2761" y="3532"/>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sz="1600"/>
                <a:t>0</a:t>
              </a:r>
            </a:p>
          </p:txBody>
        </p:sp>
      </p:gr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2"/>
          <p:cNvSpPr>
            <a:spLocks noGrp="1" noChangeArrowheads="1"/>
          </p:cNvSpPr>
          <p:nvPr>
            <p:ph type="title"/>
          </p:nvPr>
        </p:nvSpPr>
        <p:spPr/>
        <p:txBody>
          <a:bodyPr>
            <a:normAutofit/>
          </a:bodyPr>
          <a:lstStyle/>
          <a:p>
            <a:pPr eaLnBrk="1" hangingPunct="1"/>
            <a:r>
              <a:rPr lang="en-US" smtClean="0">
                <a:effectLst>
                  <a:outerShdw blurRad="38100" dist="38100" dir="2700000" algn="tl">
                    <a:srgbClr val="C0C0C0"/>
                  </a:outerShdw>
                </a:effectLst>
                <a:latin typeface="Gill Sans MT" pitchFamily="34" charset="0"/>
              </a:rPr>
              <a:t>The Normal Distribution</a:t>
            </a:r>
          </a:p>
        </p:txBody>
      </p:sp>
      <p:sp>
        <p:nvSpPr>
          <p:cNvPr id="72706" name="Rectangle 3"/>
          <p:cNvSpPr>
            <a:spLocks noGrp="1" noChangeArrowheads="1"/>
          </p:cNvSpPr>
          <p:nvPr>
            <p:ph idx="1"/>
          </p:nvPr>
        </p:nvSpPr>
        <p:spPr>
          <a:xfrm>
            <a:off x="1066800" y="1676400"/>
            <a:ext cx="8077200" cy="2743200"/>
          </a:xfrm>
        </p:spPr>
        <p:txBody>
          <a:bodyPr/>
          <a:lstStyle/>
          <a:p>
            <a:pPr eaLnBrk="1" hangingPunct="1">
              <a:buFontTx/>
              <a:buNone/>
            </a:pPr>
            <a:r>
              <a:rPr lang="en-US" sz="2400" smtClean="0">
                <a:latin typeface="Arial" pitchFamily="34" charset="0"/>
              </a:rPr>
              <a:t>	This equation provides x and y coordinates on the graph of the frequency distribution. You can plug a given value of x into the formula to find the corresponding y coordinate. Since the function describes a symmetrical curve, note that the same y (height) is given by two values of x (representing two scores an equal distance above and below the mean)</a:t>
            </a:r>
            <a:endParaRPr lang="en-US" smtClean="0">
              <a:latin typeface="Gill Sans MT" pitchFamily="34" charset="0"/>
            </a:endParaRPr>
          </a:p>
        </p:txBody>
      </p:sp>
      <p:graphicFrame>
        <p:nvGraphicFramePr>
          <p:cNvPr id="72707" name="Object 2"/>
          <p:cNvGraphicFramePr>
            <a:graphicFrameLocks noChangeAspect="1"/>
          </p:cNvGraphicFramePr>
          <p:nvPr/>
        </p:nvGraphicFramePr>
        <p:xfrm>
          <a:off x="5486400" y="4876800"/>
          <a:ext cx="3276600" cy="1114425"/>
        </p:xfrm>
        <a:graphic>
          <a:graphicData uri="http://schemas.openxmlformats.org/presentationml/2006/ole">
            <mc:AlternateContent xmlns:mc="http://schemas.openxmlformats.org/markup-compatibility/2006">
              <mc:Choice xmlns:v="urn:schemas-microsoft-com:vml" Requires="v">
                <p:oleObj spid="_x0000_s72738" name="Equation" r:id="rId4" imgW="1193800" imgH="406400" progId="Equation.DSMT4">
                  <p:embed/>
                </p:oleObj>
              </mc:Choice>
              <mc:Fallback>
                <p:oleObj name="Equation" r:id="rId4" imgW="1193800" imgH="4064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4876800"/>
                        <a:ext cx="3276600" cy="1114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nvGrpSpPr>
          <p:cNvPr id="72708" name="Group 5"/>
          <p:cNvGrpSpPr>
            <a:grpSpLocks/>
          </p:cNvGrpSpPr>
          <p:nvPr/>
        </p:nvGrpSpPr>
        <p:grpSpPr bwMode="auto">
          <a:xfrm>
            <a:off x="0" y="4419600"/>
            <a:ext cx="4419600" cy="2209800"/>
            <a:chOff x="1488" y="2352"/>
            <a:chExt cx="2784" cy="1392"/>
          </a:xfrm>
        </p:grpSpPr>
        <p:grpSp>
          <p:nvGrpSpPr>
            <p:cNvPr id="72710" name="Group 6"/>
            <p:cNvGrpSpPr>
              <a:grpSpLocks/>
            </p:cNvGrpSpPr>
            <p:nvPr/>
          </p:nvGrpSpPr>
          <p:grpSpPr bwMode="auto">
            <a:xfrm>
              <a:off x="1488" y="2352"/>
              <a:ext cx="2784" cy="1200"/>
              <a:chOff x="2448" y="1728"/>
              <a:chExt cx="2784" cy="1200"/>
            </a:xfrm>
          </p:grpSpPr>
          <p:pic>
            <p:nvPicPr>
              <p:cNvPr id="72716"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48" y="1728"/>
                <a:ext cx="2736" cy="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7" name="Line 8"/>
              <p:cNvSpPr>
                <a:spLocks noChangeShapeType="1"/>
              </p:cNvSpPr>
              <p:nvPr/>
            </p:nvSpPr>
            <p:spPr bwMode="auto">
              <a:xfrm>
                <a:off x="3816" y="1776"/>
                <a:ext cx="0" cy="11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2718" name="Line 9"/>
              <p:cNvSpPr>
                <a:spLocks noChangeShapeType="1"/>
              </p:cNvSpPr>
              <p:nvPr/>
            </p:nvSpPr>
            <p:spPr bwMode="auto">
              <a:xfrm>
                <a:off x="3424" y="2256"/>
                <a:ext cx="0" cy="6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2719" name="Line 10"/>
              <p:cNvSpPr>
                <a:spLocks noChangeShapeType="1"/>
              </p:cNvSpPr>
              <p:nvPr/>
            </p:nvSpPr>
            <p:spPr bwMode="auto">
              <a:xfrm>
                <a:off x="4208" y="2256"/>
                <a:ext cx="0" cy="6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2720" name="Line 11"/>
              <p:cNvSpPr>
                <a:spLocks noChangeShapeType="1"/>
              </p:cNvSpPr>
              <p:nvPr/>
            </p:nvSpPr>
            <p:spPr bwMode="auto">
              <a:xfrm>
                <a:off x="4608" y="278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2721" name="Line 12"/>
              <p:cNvSpPr>
                <a:spLocks noChangeShapeType="1"/>
              </p:cNvSpPr>
              <p:nvPr/>
            </p:nvSpPr>
            <p:spPr bwMode="auto">
              <a:xfrm>
                <a:off x="3040" y="278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2722" name="Text Box 13"/>
              <p:cNvSpPr txBox="1">
                <a:spLocks noChangeArrowheads="1"/>
              </p:cNvSpPr>
              <p:nvPr/>
            </p:nvSpPr>
            <p:spPr bwMode="auto">
              <a:xfrm>
                <a:off x="4152" y="2716"/>
                <a:ext cx="67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endParaRPr lang="en-US" sz="1600"/>
              </a:p>
            </p:txBody>
          </p:sp>
          <p:sp>
            <p:nvSpPr>
              <p:cNvPr id="72723" name="Text Box 14"/>
              <p:cNvSpPr txBox="1">
                <a:spLocks noChangeArrowheads="1"/>
              </p:cNvSpPr>
              <p:nvPr/>
            </p:nvSpPr>
            <p:spPr bwMode="auto">
              <a:xfrm>
                <a:off x="4656" y="2620"/>
                <a:ext cx="57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endParaRPr lang="en-US" sz="1600"/>
              </a:p>
            </p:txBody>
          </p:sp>
          <p:sp>
            <p:nvSpPr>
              <p:cNvPr id="72724" name="Text Box 15"/>
              <p:cNvSpPr txBox="1">
                <a:spLocks noChangeArrowheads="1"/>
              </p:cNvSpPr>
              <p:nvPr/>
            </p:nvSpPr>
            <p:spPr bwMode="auto">
              <a:xfrm>
                <a:off x="3760" y="2304"/>
                <a:ext cx="67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endParaRPr lang="en-US" sz="1600"/>
              </a:p>
            </p:txBody>
          </p:sp>
          <p:sp>
            <p:nvSpPr>
              <p:cNvPr id="72725" name="Line 16"/>
              <p:cNvSpPr>
                <a:spLocks noChangeShapeType="1"/>
              </p:cNvSpPr>
              <p:nvPr/>
            </p:nvSpPr>
            <p:spPr bwMode="auto">
              <a:xfrm>
                <a:off x="2496" y="2880"/>
                <a:ext cx="26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72711" name="Text Box 17"/>
            <p:cNvSpPr txBox="1">
              <a:spLocks noChangeArrowheads="1"/>
            </p:cNvSpPr>
            <p:nvPr/>
          </p:nvSpPr>
          <p:spPr bwMode="auto">
            <a:xfrm>
              <a:off x="3168" y="3532"/>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sz="1600"/>
                <a:t>1</a:t>
              </a:r>
            </a:p>
          </p:txBody>
        </p:sp>
        <p:sp>
          <p:nvSpPr>
            <p:cNvPr id="72712" name="Text Box 18"/>
            <p:cNvSpPr txBox="1">
              <a:spLocks noChangeArrowheads="1"/>
            </p:cNvSpPr>
            <p:nvPr/>
          </p:nvSpPr>
          <p:spPr bwMode="auto">
            <a:xfrm>
              <a:off x="3552" y="3532"/>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sz="1600"/>
                <a:t>2</a:t>
              </a:r>
            </a:p>
          </p:txBody>
        </p:sp>
        <p:sp>
          <p:nvSpPr>
            <p:cNvPr id="72713" name="Text Box 19"/>
            <p:cNvSpPr txBox="1">
              <a:spLocks noChangeArrowheads="1"/>
            </p:cNvSpPr>
            <p:nvPr/>
          </p:nvSpPr>
          <p:spPr bwMode="auto">
            <a:xfrm>
              <a:off x="2369" y="3532"/>
              <a:ext cx="22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sz="1600"/>
                <a:t>-1</a:t>
              </a:r>
            </a:p>
          </p:txBody>
        </p:sp>
        <p:sp>
          <p:nvSpPr>
            <p:cNvPr id="72714" name="Text Box 20"/>
            <p:cNvSpPr txBox="1">
              <a:spLocks noChangeArrowheads="1"/>
            </p:cNvSpPr>
            <p:nvPr/>
          </p:nvSpPr>
          <p:spPr bwMode="auto">
            <a:xfrm>
              <a:off x="1980" y="3532"/>
              <a:ext cx="22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sz="1600"/>
                <a:t>-2</a:t>
              </a:r>
            </a:p>
          </p:txBody>
        </p:sp>
        <p:sp>
          <p:nvSpPr>
            <p:cNvPr id="72715" name="Text Box 21"/>
            <p:cNvSpPr txBox="1">
              <a:spLocks noChangeArrowheads="1"/>
            </p:cNvSpPr>
            <p:nvPr/>
          </p:nvSpPr>
          <p:spPr bwMode="auto">
            <a:xfrm>
              <a:off x="2761" y="3532"/>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sz="1600"/>
                <a:t>0</a:t>
              </a:r>
            </a:p>
          </p:txBody>
        </p:sp>
      </p:grpSp>
      <p:sp>
        <p:nvSpPr>
          <p:cNvPr id="72709" name="Text Box 22"/>
          <p:cNvSpPr txBox="1">
            <a:spLocks noChangeArrowheads="1"/>
          </p:cNvSpPr>
          <p:nvPr/>
        </p:nvSpPr>
        <p:spPr bwMode="auto">
          <a:xfrm>
            <a:off x="4572000" y="5105400"/>
            <a:ext cx="1143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t> </a:t>
            </a:r>
            <a:r>
              <a:rPr lang="en-US" sz="2800"/>
              <a:t>Y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2"/>
          <p:cNvSpPr>
            <a:spLocks noGrp="1" noChangeArrowheads="1"/>
          </p:cNvSpPr>
          <p:nvPr>
            <p:ph type="title"/>
          </p:nvPr>
        </p:nvSpPr>
        <p:spPr/>
        <p:txBody>
          <a:bodyPr>
            <a:normAutofit/>
          </a:bodyPr>
          <a:lstStyle/>
          <a:p>
            <a:pPr eaLnBrk="1" hangingPunct="1"/>
            <a:r>
              <a:rPr lang="en-US" smtClean="0">
                <a:effectLst>
                  <a:outerShdw blurRad="38100" dist="38100" dir="2700000" algn="tl">
                    <a:srgbClr val="C0C0C0"/>
                  </a:outerShdw>
                </a:effectLst>
                <a:latin typeface="Gill Sans MT" pitchFamily="34" charset="0"/>
              </a:rPr>
              <a:t>The Normal Distribution</a:t>
            </a:r>
          </a:p>
        </p:txBody>
      </p:sp>
      <p:sp>
        <p:nvSpPr>
          <p:cNvPr id="74754" name="Rectangle 3"/>
          <p:cNvSpPr>
            <a:spLocks noGrp="1" noChangeArrowheads="1"/>
          </p:cNvSpPr>
          <p:nvPr>
            <p:ph idx="1"/>
          </p:nvPr>
        </p:nvSpPr>
        <p:spPr>
          <a:xfrm>
            <a:off x="990600" y="1676400"/>
            <a:ext cx="8153400" cy="2743200"/>
          </a:xfrm>
        </p:spPr>
        <p:txBody>
          <a:bodyPr/>
          <a:lstStyle/>
          <a:p>
            <a:pPr eaLnBrk="1" hangingPunct="1">
              <a:lnSpc>
                <a:spcPct val="80000"/>
              </a:lnSpc>
              <a:buFontTx/>
              <a:buNone/>
            </a:pPr>
            <a:r>
              <a:rPr lang="en-US" sz="2800" smtClean="0">
                <a:latin typeface="Gill Sans MT" pitchFamily="34" charset="0"/>
              </a:rPr>
              <a:t>	As the distance between the observed score (x) and the mean increases, the value of the expression (i.e., the y coordinate) decreases. Thus the frequency of observed scores that are very high or very low relative to the mean, is low, and as the difference between the observed score and the mean gets very large, the frequency approaches 0. </a:t>
            </a:r>
          </a:p>
        </p:txBody>
      </p:sp>
      <p:graphicFrame>
        <p:nvGraphicFramePr>
          <p:cNvPr id="74755" name="Object 2"/>
          <p:cNvGraphicFramePr>
            <a:graphicFrameLocks noChangeAspect="1"/>
          </p:cNvGraphicFramePr>
          <p:nvPr/>
        </p:nvGraphicFramePr>
        <p:xfrm>
          <a:off x="5562600" y="4876800"/>
          <a:ext cx="3276600" cy="1114425"/>
        </p:xfrm>
        <a:graphic>
          <a:graphicData uri="http://schemas.openxmlformats.org/presentationml/2006/ole">
            <mc:AlternateContent xmlns:mc="http://schemas.openxmlformats.org/markup-compatibility/2006">
              <mc:Choice xmlns:v="urn:schemas-microsoft-com:vml" Requires="v">
                <p:oleObj spid="_x0000_s74786" name="Equation" r:id="rId4" imgW="1193800" imgH="406400" progId="Equation.DSMT4">
                  <p:embed/>
                </p:oleObj>
              </mc:Choice>
              <mc:Fallback>
                <p:oleObj name="Equation" r:id="rId4" imgW="1193800" imgH="4064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4876800"/>
                        <a:ext cx="3276600" cy="1114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nvGrpSpPr>
          <p:cNvPr id="74756" name="Group 5"/>
          <p:cNvGrpSpPr>
            <a:grpSpLocks/>
          </p:cNvGrpSpPr>
          <p:nvPr/>
        </p:nvGrpSpPr>
        <p:grpSpPr bwMode="auto">
          <a:xfrm>
            <a:off x="0" y="4953000"/>
            <a:ext cx="4191000" cy="1951038"/>
            <a:chOff x="1488" y="2352"/>
            <a:chExt cx="2784" cy="1426"/>
          </a:xfrm>
        </p:grpSpPr>
        <p:grpSp>
          <p:nvGrpSpPr>
            <p:cNvPr id="74758" name="Group 6"/>
            <p:cNvGrpSpPr>
              <a:grpSpLocks/>
            </p:cNvGrpSpPr>
            <p:nvPr/>
          </p:nvGrpSpPr>
          <p:grpSpPr bwMode="auto">
            <a:xfrm>
              <a:off x="1488" y="2352"/>
              <a:ext cx="2784" cy="1233"/>
              <a:chOff x="2448" y="1728"/>
              <a:chExt cx="2784" cy="1233"/>
            </a:xfrm>
          </p:grpSpPr>
          <p:pic>
            <p:nvPicPr>
              <p:cNvPr id="74764"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48" y="1728"/>
                <a:ext cx="2736" cy="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65" name="Line 8"/>
              <p:cNvSpPr>
                <a:spLocks noChangeShapeType="1"/>
              </p:cNvSpPr>
              <p:nvPr/>
            </p:nvSpPr>
            <p:spPr bwMode="auto">
              <a:xfrm>
                <a:off x="3816" y="1776"/>
                <a:ext cx="0" cy="11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4766" name="Line 9"/>
              <p:cNvSpPr>
                <a:spLocks noChangeShapeType="1"/>
              </p:cNvSpPr>
              <p:nvPr/>
            </p:nvSpPr>
            <p:spPr bwMode="auto">
              <a:xfrm>
                <a:off x="3424" y="2256"/>
                <a:ext cx="0" cy="6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4767" name="Line 10"/>
              <p:cNvSpPr>
                <a:spLocks noChangeShapeType="1"/>
              </p:cNvSpPr>
              <p:nvPr/>
            </p:nvSpPr>
            <p:spPr bwMode="auto">
              <a:xfrm>
                <a:off x="4208" y="2256"/>
                <a:ext cx="0" cy="6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4768" name="Line 11"/>
              <p:cNvSpPr>
                <a:spLocks noChangeShapeType="1"/>
              </p:cNvSpPr>
              <p:nvPr/>
            </p:nvSpPr>
            <p:spPr bwMode="auto">
              <a:xfrm>
                <a:off x="4608" y="278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4769" name="Line 12"/>
              <p:cNvSpPr>
                <a:spLocks noChangeShapeType="1"/>
              </p:cNvSpPr>
              <p:nvPr/>
            </p:nvSpPr>
            <p:spPr bwMode="auto">
              <a:xfrm>
                <a:off x="3040" y="278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4770" name="Text Box 13"/>
              <p:cNvSpPr txBox="1">
                <a:spLocks noChangeArrowheads="1"/>
              </p:cNvSpPr>
              <p:nvPr/>
            </p:nvSpPr>
            <p:spPr bwMode="auto">
              <a:xfrm>
                <a:off x="4152" y="2715"/>
                <a:ext cx="672"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endParaRPr lang="en-US" sz="1600"/>
              </a:p>
            </p:txBody>
          </p:sp>
          <p:sp>
            <p:nvSpPr>
              <p:cNvPr id="74771" name="Text Box 14"/>
              <p:cNvSpPr txBox="1">
                <a:spLocks noChangeArrowheads="1"/>
              </p:cNvSpPr>
              <p:nvPr/>
            </p:nvSpPr>
            <p:spPr bwMode="auto">
              <a:xfrm>
                <a:off x="4656" y="2620"/>
                <a:ext cx="576"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endParaRPr lang="en-US" sz="1600"/>
              </a:p>
            </p:txBody>
          </p:sp>
          <p:sp>
            <p:nvSpPr>
              <p:cNvPr id="74772" name="Text Box 15"/>
              <p:cNvSpPr txBox="1">
                <a:spLocks noChangeArrowheads="1"/>
              </p:cNvSpPr>
              <p:nvPr/>
            </p:nvSpPr>
            <p:spPr bwMode="auto">
              <a:xfrm>
                <a:off x="3760" y="2305"/>
                <a:ext cx="672"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endParaRPr lang="en-US" sz="1600"/>
              </a:p>
            </p:txBody>
          </p:sp>
          <p:sp>
            <p:nvSpPr>
              <p:cNvPr id="74773" name="Line 16"/>
              <p:cNvSpPr>
                <a:spLocks noChangeShapeType="1"/>
              </p:cNvSpPr>
              <p:nvPr/>
            </p:nvSpPr>
            <p:spPr bwMode="auto">
              <a:xfrm>
                <a:off x="2496" y="2880"/>
                <a:ext cx="26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74759" name="Text Box 17"/>
            <p:cNvSpPr txBox="1">
              <a:spLocks noChangeArrowheads="1"/>
            </p:cNvSpPr>
            <p:nvPr/>
          </p:nvSpPr>
          <p:spPr bwMode="auto">
            <a:xfrm>
              <a:off x="3168" y="3532"/>
              <a:ext cx="190"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sz="1600"/>
                <a:t>1</a:t>
              </a:r>
            </a:p>
          </p:txBody>
        </p:sp>
        <p:sp>
          <p:nvSpPr>
            <p:cNvPr id="74760" name="Text Box 18"/>
            <p:cNvSpPr txBox="1">
              <a:spLocks noChangeArrowheads="1"/>
            </p:cNvSpPr>
            <p:nvPr/>
          </p:nvSpPr>
          <p:spPr bwMode="auto">
            <a:xfrm>
              <a:off x="3552" y="3532"/>
              <a:ext cx="190"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sz="1600"/>
                <a:t>2</a:t>
              </a:r>
            </a:p>
          </p:txBody>
        </p:sp>
        <p:sp>
          <p:nvSpPr>
            <p:cNvPr id="74761" name="Text Box 19"/>
            <p:cNvSpPr txBox="1">
              <a:spLocks noChangeArrowheads="1"/>
            </p:cNvSpPr>
            <p:nvPr/>
          </p:nvSpPr>
          <p:spPr bwMode="auto">
            <a:xfrm>
              <a:off x="2369" y="3532"/>
              <a:ext cx="235"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sz="1600"/>
                <a:t>-1</a:t>
              </a:r>
            </a:p>
          </p:txBody>
        </p:sp>
        <p:sp>
          <p:nvSpPr>
            <p:cNvPr id="74762" name="Text Box 20"/>
            <p:cNvSpPr txBox="1">
              <a:spLocks noChangeArrowheads="1"/>
            </p:cNvSpPr>
            <p:nvPr/>
          </p:nvSpPr>
          <p:spPr bwMode="auto">
            <a:xfrm>
              <a:off x="1980" y="3532"/>
              <a:ext cx="236"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sz="1600"/>
                <a:t>-2</a:t>
              </a:r>
            </a:p>
          </p:txBody>
        </p:sp>
        <p:sp>
          <p:nvSpPr>
            <p:cNvPr id="74763" name="Text Box 21"/>
            <p:cNvSpPr txBox="1">
              <a:spLocks noChangeArrowheads="1"/>
            </p:cNvSpPr>
            <p:nvPr/>
          </p:nvSpPr>
          <p:spPr bwMode="auto">
            <a:xfrm>
              <a:off x="2761" y="3532"/>
              <a:ext cx="190"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sz="1600"/>
                <a:t>0</a:t>
              </a:r>
            </a:p>
          </p:txBody>
        </p:sp>
      </p:grpSp>
      <p:sp>
        <p:nvSpPr>
          <p:cNvPr id="74757" name="Text Box 22"/>
          <p:cNvSpPr txBox="1">
            <a:spLocks noChangeArrowheads="1"/>
          </p:cNvSpPr>
          <p:nvPr/>
        </p:nvSpPr>
        <p:spPr bwMode="auto">
          <a:xfrm>
            <a:off x="4648200" y="5181600"/>
            <a:ext cx="1143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t> </a:t>
            </a:r>
            <a:r>
              <a:rPr lang="en-US" sz="2800"/>
              <a:t>Y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2"/>
          <p:cNvSpPr>
            <a:spLocks noGrp="1" noChangeArrowheads="1"/>
          </p:cNvSpPr>
          <p:nvPr>
            <p:ph type="title"/>
          </p:nvPr>
        </p:nvSpPr>
        <p:spPr/>
        <p:txBody>
          <a:bodyPr>
            <a:normAutofit/>
          </a:bodyPr>
          <a:lstStyle/>
          <a:p>
            <a:pPr eaLnBrk="1" hangingPunct="1"/>
            <a:r>
              <a:rPr lang="en-US" smtClean="0">
                <a:effectLst>
                  <a:outerShdw blurRad="38100" dist="38100" dir="2700000" algn="tl">
                    <a:srgbClr val="C0C0C0"/>
                  </a:outerShdw>
                </a:effectLst>
                <a:latin typeface="Gill Sans MT" pitchFamily="34" charset="0"/>
              </a:rPr>
              <a:t>The Normal Distribution</a:t>
            </a:r>
          </a:p>
        </p:txBody>
      </p:sp>
      <p:sp>
        <p:nvSpPr>
          <p:cNvPr id="76802" name="Rectangle 3"/>
          <p:cNvSpPr>
            <a:spLocks noGrp="1" noChangeArrowheads="1"/>
          </p:cNvSpPr>
          <p:nvPr>
            <p:ph idx="1"/>
          </p:nvPr>
        </p:nvSpPr>
        <p:spPr>
          <a:xfrm>
            <a:off x="1066800" y="1676400"/>
            <a:ext cx="8077200" cy="2743200"/>
          </a:xfrm>
        </p:spPr>
        <p:txBody>
          <a:bodyPr/>
          <a:lstStyle/>
          <a:p>
            <a:pPr eaLnBrk="1" hangingPunct="1">
              <a:lnSpc>
                <a:spcPct val="90000"/>
              </a:lnSpc>
              <a:buFont typeface="Times" pitchFamily="1" charset="0"/>
              <a:buChar char="•"/>
            </a:pPr>
            <a:r>
              <a:rPr lang="en-US" sz="2500" smtClean="0">
                <a:latin typeface="Arial" pitchFamily="34" charset="0"/>
              </a:rPr>
              <a:t>As the distance between the observed score (x) and the mean decreases (i.e., as the observed value approaches the mean), the value of the expression (i.e., the y coordinate) increases. </a:t>
            </a:r>
          </a:p>
          <a:p>
            <a:pPr eaLnBrk="1" hangingPunct="1">
              <a:lnSpc>
                <a:spcPct val="90000"/>
              </a:lnSpc>
              <a:buFont typeface="Times" pitchFamily="1" charset="0"/>
              <a:buChar char="•"/>
            </a:pPr>
            <a:r>
              <a:rPr lang="en-US" sz="2500" smtClean="0">
                <a:latin typeface="Arial" pitchFamily="34" charset="0"/>
              </a:rPr>
              <a:t>The maximum value of y (i.e., the mode, or the peak in the curve) is reached when the observed score equals the mean – hence mean equals mode.</a:t>
            </a:r>
            <a:r>
              <a:rPr lang="en-US" sz="2800" smtClean="0">
                <a:latin typeface="Gill Sans MT" pitchFamily="34" charset="0"/>
              </a:rPr>
              <a:t> </a:t>
            </a:r>
          </a:p>
        </p:txBody>
      </p:sp>
      <p:graphicFrame>
        <p:nvGraphicFramePr>
          <p:cNvPr id="76803" name="Object 2"/>
          <p:cNvGraphicFramePr>
            <a:graphicFrameLocks noChangeAspect="1"/>
          </p:cNvGraphicFramePr>
          <p:nvPr/>
        </p:nvGraphicFramePr>
        <p:xfrm>
          <a:off x="5867400" y="4495800"/>
          <a:ext cx="3276600" cy="1114425"/>
        </p:xfrm>
        <a:graphic>
          <a:graphicData uri="http://schemas.openxmlformats.org/presentationml/2006/ole">
            <mc:AlternateContent xmlns:mc="http://schemas.openxmlformats.org/markup-compatibility/2006">
              <mc:Choice xmlns:v="urn:schemas-microsoft-com:vml" Requires="v">
                <p:oleObj spid="_x0000_s76834" name="Equation" r:id="rId4" imgW="1193800" imgH="406400" progId="Equation.DSMT4">
                  <p:embed/>
                </p:oleObj>
              </mc:Choice>
              <mc:Fallback>
                <p:oleObj name="Equation" r:id="rId4" imgW="1193800" imgH="4064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4495800"/>
                        <a:ext cx="3276600" cy="1114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nvGrpSpPr>
          <p:cNvPr id="76804" name="Group 5"/>
          <p:cNvGrpSpPr>
            <a:grpSpLocks/>
          </p:cNvGrpSpPr>
          <p:nvPr/>
        </p:nvGrpSpPr>
        <p:grpSpPr bwMode="auto">
          <a:xfrm>
            <a:off x="0" y="4419600"/>
            <a:ext cx="4419600" cy="2209800"/>
            <a:chOff x="1488" y="2352"/>
            <a:chExt cx="2784" cy="1392"/>
          </a:xfrm>
        </p:grpSpPr>
        <p:grpSp>
          <p:nvGrpSpPr>
            <p:cNvPr id="76806" name="Group 6"/>
            <p:cNvGrpSpPr>
              <a:grpSpLocks/>
            </p:cNvGrpSpPr>
            <p:nvPr/>
          </p:nvGrpSpPr>
          <p:grpSpPr bwMode="auto">
            <a:xfrm>
              <a:off x="1488" y="2352"/>
              <a:ext cx="2784" cy="1200"/>
              <a:chOff x="2448" y="1728"/>
              <a:chExt cx="2784" cy="1200"/>
            </a:xfrm>
          </p:grpSpPr>
          <p:pic>
            <p:nvPicPr>
              <p:cNvPr id="76812"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48" y="1728"/>
                <a:ext cx="2736" cy="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13" name="Line 8"/>
              <p:cNvSpPr>
                <a:spLocks noChangeShapeType="1"/>
              </p:cNvSpPr>
              <p:nvPr/>
            </p:nvSpPr>
            <p:spPr bwMode="auto">
              <a:xfrm>
                <a:off x="3816" y="1776"/>
                <a:ext cx="0" cy="11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14" name="Line 9"/>
              <p:cNvSpPr>
                <a:spLocks noChangeShapeType="1"/>
              </p:cNvSpPr>
              <p:nvPr/>
            </p:nvSpPr>
            <p:spPr bwMode="auto">
              <a:xfrm>
                <a:off x="3424" y="2256"/>
                <a:ext cx="0" cy="6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15" name="Line 10"/>
              <p:cNvSpPr>
                <a:spLocks noChangeShapeType="1"/>
              </p:cNvSpPr>
              <p:nvPr/>
            </p:nvSpPr>
            <p:spPr bwMode="auto">
              <a:xfrm>
                <a:off x="4208" y="2256"/>
                <a:ext cx="0" cy="6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16" name="Line 11"/>
              <p:cNvSpPr>
                <a:spLocks noChangeShapeType="1"/>
              </p:cNvSpPr>
              <p:nvPr/>
            </p:nvSpPr>
            <p:spPr bwMode="auto">
              <a:xfrm>
                <a:off x="4608" y="278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17" name="Line 12"/>
              <p:cNvSpPr>
                <a:spLocks noChangeShapeType="1"/>
              </p:cNvSpPr>
              <p:nvPr/>
            </p:nvSpPr>
            <p:spPr bwMode="auto">
              <a:xfrm>
                <a:off x="3040" y="278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18" name="Text Box 13"/>
              <p:cNvSpPr txBox="1">
                <a:spLocks noChangeArrowheads="1"/>
              </p:cNvSpPr>
              <p:nvPr/>
            </p:nvSpPr>
            <p:spPr bwMode="auto">
              <a:xfrm>
                <a:off x="4152" y="2716"/>
                <a:ext cx="67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endParaRPr lang="en-US" sz="1600"/>
              </a:p>
            </p:txBody>
          </p:sp>
          <p:sp>
            <p:nvSpPr>
              <p:cNvPr id="76819" name="Text Box 14"/>
              <p:cNvSpPr txBox="1">
                <a:spLocks noChangeArrowheads="1"/>
              </p:cNvSpPr>
              <p:nvPr/>
            </p:nvSpPr>
            <p:spPr bwMode="auto">
              <a:xfrm>
                <a:off x="4656" y="2620"/>
                <a:ext cx="57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endParaRPr lang="en-US" sz="1600"/>
              </a:p>
            </p:txBody>
          </p:sp>
          <p:sp>
            <p:nvSpPr>
              <p:cNvPr id="76820" name="Text Box 15"/>
              <p:cNvSpPr txBox="1">
                <a:spLocks noChangeArrowheads="1"/>
              </p:cNvSpPr>
              <p:nvPr/>
            </p:nvSpPr>
            <p:spPr bwMode="auto">
              <a:xfrm>
                <a:off x="3760" y="2304"/>
                <a:ext cx="67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endParaRPr lang="en-US" sz="1600"/>
              </a:p>
            </p:txBody>
          </p:sp>
          <p:sp>
            <p:nvSpPr>
              <p:cNvPr id="76821" name="Line 16"/>
              <p:cNvSpPr>
                <a:spLocks noChangeShapeType="1"/>
              </p:cNvSpPr>
              <p:nvPr/>
            </p:nvSpPr>
            <p:spPr bwMode="auto">
              <a:xfrm>
                <a:off x="2496" y="2880"/>
                <a:ext cx="26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76807" name="Text Box 17"/>
            <p:cNvSpPr txBox="1">
              <a:spLocks noChangeArrowheads="1"/>
            </p:cNvSpPr>
            <p:nvPr/>
          </p:nvSpPr>
          <p:spPr bwMode="auto">
            <a:xfrm>
              <a:off x="3168" y="3532"/>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sz="1600"/>
                <a:t>1</a:t>
              </a:r>
            </a:p>
          </p:txBody>
        </p:sp>
        <p:sp>
          <p:nvSpPr>
            <p:cNvPr id="76808" name="Text Box 18"/>
            <p:cNvSpPr txBox="1">
              <a:spLocks noChangeArrowheads="1"/>
            </p:cNvSpPr>
            <p:nvPr/>
          </p:nvSpPr>
          <p:spPr bwMode="auto">
            <a:xfrm>
              <a:off x="3552" y="3532"/>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sz="1600"/>
                <a:t>2</a:t>
              </a:r>
            </a:p>
          </p:txBody>
        </p:sp>
        <p:sp>
          <p:nvSpPr>
            <p:cNvPr id="76809" name="Text Box 19"/>
            <p:cNvSpPr txBox="1">
              <a:spLocks noChangeArrowheads="1"/>
            </p:cNvSpPr>
            <p:nvPr/>
          </p:nvSpPr>
          <p:spPr bwMode="auto">
            <a:xfrm>
              <a:off x="2369" y="3532"/>
              <a:ext cx="22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sz="1600"/>
                <a:t>-1</a:t>
              </a:r>
            </a:p>
          </p:txBody>
        </p:sp>
        <p:sp>
          <p:nvSpPr>
            <p:cNvPr id="76810" name="Text Box 20"/>
            <p:cNvSpPr txBox="1">
              <a:spLocks noChangeArrowheads="1"/>
            </p:cNvSpPr>
            <p:nvPr/>
          </p:nvSpPr>
          <p:spPr bwMode="auto">
            <a:xfrm>
              <a:off x="1980" y="3532"/>
              <a:ext cx="22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sz="1600"/>
                <a:t>-2</a:t>
              </a:r>
            </a:p>
          </p:txBody>
        </p:sp>
        <p:sp>
          <p:nvSpPr>
            <p:cNvPr id="76811" name="Text Box 21"/>
            <p:cNvSpPr txBox="1">
              <a:spLocks noChangeArrowheads="1"/>
            </p:cNvSpPr>
            <p:nvPr/>
          </p:nvSpPr>
          <p:spPr bwMode="auto">
            <a:xfrm>
              <a:off x="2761" y="3532"/>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sz="1600"/>
                <a:t>0</a:t>
              </a:r>
            </a:p>
          </p:txBody>
        </p:sp>
      </p:grpSp>
      <p:sp>
        <p:nvSpPr>
          <p:cNvPr id="76805" name="Text Box 22"/>
          <p:cNvSpPr txBox="1">
            <a:spLocks noChangeArrowheads="1"/>
          </p:cNvSpPr>
          <p:nvPr/>
        </p:nvSpPr>
        <p:spPr bwMode="auto">
          <a:xfrm>
            <a:off x="4648200" y="4876800"/>
            <a:ext cx="1143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t> </a:t>
            </a:r>
            <a:r>
              <a:rPr lang="en-US" sz="2800"/>
              <a:t>Y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2"/>
          <p:cNvSpPr>
            <a:spLocks noGrp="1" noChangeArrowheads="1"/>
          </p:cNvSpPr>
          <p:nvPr>
            <p:ph type="title"/>
          </p:nvPr>
        </p:nvSpPr>
        <p:spPr/>
        <p:txBody>
          <a:bodyPr>
            <a:normAutofit/>
          </a:bodyPr>
          <a:lstStyle/>
          <a:p>
            <a:pPr eaLnBrk="1" hangingPunct="1"/>
            <a:r>
              <a:rPr lang="en-US" smtClean="0">
                <a:effectLst>
                  <a:outerShdw blurRad="38100" dist="38100" dir="2700000" algn="tl">
                    <a:srgbClr val="C0C0C0"/>
                  </a:outerShdw>
                </a:effectLst>
                <a:latin typeface="Gill Sans MT" pitchFamily="34" charset="0"/>
              </a:rPr>
              <a:t>The Normal Distribution</a:t>
            </a:r>
          </a:p>
        </p:txBody>
      </p:sp>
      <p:sp>
        <p:nvSpPr>
          <p:cNvPr id="78850" name="Rectangle 3"/>
          <p:cNvSpPr>
            <a:spLocks noGrp="1" noChangeArrowheads="1"/>
          </p:cNvSpPr>
          <p:nvPr>
            <p:ph idx="1"/>
          </p:nvPr>
        </p:nvSpPr>
        <p:spPr>
          <a:xfrm>
            <a:off x="1066800" y="1524000"/>
            <a:ext cx="8077200" cy="2895600"/>
          </a:xfrm>
        </p:spPr>
        <p:txBody>
          <a:bodyPr/>
          <a:lstStyle/>
          <a:p>
            <a:pPr eaLnBrk="1" hangingPunct="1">
              <a:lnSpc>
                <a:spcPct val="90000"/>
              </a:lnSpc>
              <a:buFont typeface="Times" pitchFamily="1" charset="0"/>
              <a:buChar char="•"/>
            </a:pPr>
            <a:r>
              <a:rPr lang="en-US" sz="2600" smtClean="0">
                <a:latin typeface="Arial" pitchFamily="34" charset="0"/>
              </a:rPr>
              <a:t>The integral of the function gives the area under the curve (remember this if you took calculus?)</a:t>
            </a:r>
          </a:p>
          <a:p>
            <a:pPr eaLnBrk="1" hangingPunct="1">
              <a:lnSpc>
                <a:spcPct val="90000"/>
              </a:lnSpc>
              <a:buFont typeface="Times" pitchFamily="1" charset="0"/>
              <a:buChar char="•"/>
            </a:pPr>
            <a:r>
              <a:rPr lang="en-US" sz="2600" smtClean="0">
                <a:latin typeface="Arial" pitchFamily="34" charset="0"/>
              </a:rPr>
              <a:t>The distribution is asymptotic, meaning that there is no closed solution for the integral. </a:t>
            </a:r>
          </a:p>
          <a:p>
            <a:pPr eaLnBrk="1" hangingPunct="1">
              <a:lnSpc>
                <a:spcPct val="90000"/>
              </a:lnSpc>
              <a:buFont typeface="Times" pitchFamily="1" charset="0"/>
              <a:buChar char="•"/>
            </a:pPr>
            <a:r>
              <a:rPr lang="en-US" sz="2600" smtClean="0">
                <a:latin typeface="Arial" pitchFamily="34" charset="0"/>
              </a:rPr>
              <a:t>It is possible to calculate the proportion of the area under the curve represented by a range of x values (e.g., for x values between -1 and 1).</a:t>
            </a:r>
          </a:p>
        </p:txBody>
      </p:sp>
      <p:graphicFrame>
        <p:nvGraphicFramePr>
          <p:cNvPr id="78851" name="Object 2"/>
          <p:cNvGraphicFramePr>
            <a:graphicFrameLocks noChangeAspect="1"/>
          </p:cNvGraphicFramePr>
          <p:nvPr/>
        </p:nvGraphicFramePr>
        <p:xfrm>
          <a:off x="5867400" y="4267200"/>
          <a:ext cx="3276600" cy="1114425"/>
        </p:xfrm>
        <a:graphic>
          <a:graphicData uri="http://schemas.openxmlformats.org/presentationml/2006/ole">
            <mc:AlternateContent xmlns:mc="http://schemas.openxmlformats.org/markup-compatibility/2006">
              <mc:Choice xmlns:v="urn:schemas-microsoft-com:vml" Requires="v">
                <p:oleObj spid="_x0000_s78882" name="Equation" r:id="rId4" imgW="1193800" imgH="406400" progId="Equation.DSMT4">
                  <p:embed/>
                </p:oleObj>
              </mc:Choice>
              <mc:Fallback>
                <p:oleObj name="Equation" r:id="rId4" imgW="1193800" imgH="4064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4267200"/>
                        <a:ext cx="3276600" cy="1114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nvGrpSpPr>
          <p:cNvPr id="78852" name="Group 5"/>
          <p:cNvGrpSpPr>
            <a:grpSpLocks/>
          </p:cNvGrpSpPr>
          <p:nvPr/>
        </p:nvGrpSpPr>
        <p:grpSpPr bwMode="auto">
          <a:xfrm>
            <a:off x="0" y="4419600"/>
            <a:ext cx="4419600" cy="2209800"/>
            <a:chOff x="1488" y="2352"/>
            <a:chExt cx="2784" cy="1392"/>
          </a:xfrm>
        </p:grpSpPr>
        <p:grpSp>
          <p:nvGrpSpPr>
            <p:cNvPr id="78854" name="Group 6"/>
            <p:cNvGrpSpPr>
              <a:grpSpLocks/>
            </p:cNvGrpSpPr>
            <p:nvPr/>
          </p:nvGrpSpPr>
          <p:grpSpPr bwMode="auto">
            <a:xfrm>
              <a:off x="1488" y="2352"/>
              <a:ext cx="2784" cy="1200"/>
              <a:chOff x="2448" y="1728"/>
              <a:chExt cx="2784" cy="1200"/>
            </a:xfrm>
          </p:grpSpPr>
          <p:pic>
            <p:nvPicPr>
              <p:cNvPr id="7886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48" y="1728"/>
                <a:ext cx="2736" cy="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61" name="Line 8"/>
              <p:cNvSpPr>
                <a:spLocks noChangeShapeType="1"/>
              </p:cNvSpPr>
              <p:nvPr/>
            </p:nvSpPr>
            <p:spPr bwMode="auto">
              <a:xfrm>
                <a:off x="3816" y="1776"/>
                <a:ext cx="0" cy="11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862" name="Line 9"/>
              <p:cNvSpPr>
                <a:spLocks noChangeShapeType="1"/>
              </p:cNvSpPr>
              <p:nvPr/>
            </p:nvSpPr>
            <p:spPr bwMode="auto">
              <a:xfrm>
                <a:off x="3424" y="2256"/>
                <a:ext cx="0" cy="6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863" name="Line 10"/>
              <p:cNvSpPr>
                <a:spLocks noChangeShapeType="1"/>
              </p:cNvSpPr>
              <p:nvPr/>
            </p:nvSpPr>
            <p:spPr bwMode="auto">
              <a:xfrm>
                <a:off x="4208" y="2256"/>
                <a:ext cx="0" cy="6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864" name="Line 11"/>
              <p:cNvSpPr>
                <a:spLocks noChangeShapeType="1"/>
              </p:cNvSpPr>
              <p:nvPr/>
            </p:nvSpPr>
            <p:spPr bwMode="auto">
              <a:xfrm>
                <a:off x="4608" y="278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865" name="Line 12"/>
              <p:cNvSpPr>
                <a:spLocks noChangeShapeType="1"/>
              </p:cNvSpPr>
              <p:nvPr/>
            </p:nvSpPr>
            <p:spPr bwMode="auto">
              <a:xfrm>
                <a:off x="3040" y="278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866" name="Text Box 13"/>
              <p:cNvSpPr txBox="1">
                <a:spLocks noChangeArrowheads="1"/>
              </p:cNvSpPr>
              <p:nvPr/>
            </p:nvSpPr>
            <p:spPr bwMode="auto">
              <a:xfrm>
                <a:off x="4152" y="2716"/>
                <a:ext cx="67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endParaRPr lang="en-US" sz="1600"/>
              </a:p>
            </p:txBody>
          </p:sp>
          <p:sp>
            <p:nvSpPr>
              <p:cNvPr id="78867" name="Text Box 14"/>
              <p:cNvSpPr txBox="1">
                <a:spLocks noChangeArrowheads="1"/>
              </p:cNvSpPr>
              <p:nvPr/>
            </p:nvSpPr>
            <p:spPr bwMode="auto">
              <a:xfrm>
                <a:off x="4656" y="2620"/>
                <a:ext cx="57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endParaRPr lang="en-US" sz="1600"/>
              </a:p>
            </p:txBody>
          </p:sp>
          <p:sp>
            <p:nvSpPr>
              <p:cNvPr id="78868" name="Text Box 15"/>
              <p:cNvSpPr txBox="1">
                <a:spLocks noChangeArrowheads="1"/>
              </p:cNvSpPr>
              <p:nvPr/>
            </p:nvSpPr>
            <p:spPr bwMode="auto">
              <a:xfrm>
                <a:off x="3760" y="2304"/>
                <a:ext cx="67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endParaRPr lang="en-US" sz="1600"/>
              </a:p>
            </p:txBody>
          </p:sp>
          <p:sp>
            <p:nvSpPr>
              <p:cNvPr id="78869" name="Line 16"/>
              <p:cNvSpPr>
                <a:spLocks noChangeShapeType="1"/>
              </p:cNvSpPr>
              <p:nvPr/>
            </p:nvSpPr>
            <p:spPr bwMode="auto">
              <a:xfrm>
                <a:off x="2496" y="2880"/>
                <a:ext cx="26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78855" name="Text Box 17"/>
            <p:cNvSpPr txBox="1">
              <a:spLocks noChangeArrowheads="1"/>
            </p:cNvSpPr>
            <p:nvPr/>
          </p:nvSpPr>
          <p:spPr bwMode="auto">
            <a:xfrm>
              <a:off x="3168" y="3532"/>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sz="1600"/>
                <a:t>1</a:t>
              </a:r>
            </a:p>
          </p:txBody>
        </p:sp>
        <p:sp>
          <p:nvSpPr>
            <p:cNvPr id="78856" name="Text Box 18"/>
            <p:cNvSpPr txBox="1">
              <a:spLocks noChangeArrowheads="1"/>
            </p:cNvSpPr>
            <p:nvPr/>
          </p:nvSpPr>
          <p:spPr bwMode="auto">
            <a:xfrm>
              <a:off x="3552" y="3532"/>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sz="1600"/>
                <a:t>2</a:t>
              </a:r>
            </a:p>
          </p:txBody>
        </p:sp>
        <p:sp>
          <p:nvSpPr>
            <p:cNvPr id="78857" name="Text Box 19"/>
            <p:cNvSpPr txBox="1">
              <a:spLocks noChangeArrowheads="1"/>
            </p:cNvSpPr>
            <p:nvPr/>
          </p:nvSpPr>
          <p:spPr bwMode="auto">
            <a:xfrm>
              <a:off x="2369" y="3532"/>
              <a:ext cx="22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sz="1600"/>
                <a:t>-1</a:t>
              </a:r>
            </a:p>
          </p:txBody>
        </p:sp>
        <p:sp>
          <p:nvSpPr>
            <p:cNvPr id="78858" name="Text Box 20"/>
            <p:cNvSpPr txBox="1">
              <a:spLocks noChangeArrowheads="1"/>
            </p:cNvSpPr>
            <p:nvPr/>
          </p:nvSpPr>
          <p:spPr bwMode="auto">
            <a:xfrm>
              <a:off x="1980" y="3532"/>
              <a:ext cx="22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sz="1600"/>
                <a:t>-2</a:t>
              </a:r>
            </a:p>
          </p:txBody>
        </p:sp>
        <p:sp>
          <p:nvSpPr>
            <p:cNvPr id="78859" name="Text Box 21"/>
            <p:cNvSpPr txBox="1">
              <a:spLocks noChangeArrowheads="1"/>
            </p:cNvSpPr>
            <p:nvPr/>
          </p:nvSpPr>
          <p:spPr bwMode="auto">
            <a:xfrm>
              <a:off x="2761" y="3532"/>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sz="1600"/>
                <a:t>0</a:t>
              </a:r>
            </a:p>
          </p:txBody>
        </p:sp>
      </p:grpSp>
      <p:sp>
        <p:nvSpPr>
          <p:cNvPr id="78853" name="Text Box 22"/>
          <p:cNvSpPr txBox="1">
            <a:spLocks noChangeArrowheads="1"/>
          </p:cNvSpPr>
          <p:nvPr/>
        </p:nvSpPr>
        <p:spPr bwMode="auto">
          <a:xfrm>
            <a:off x="4648200" y="4648200"/>
            <a:ext cx="1143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t> </a:t>
            </a:r>
            <a:r>
              <a:rPr lang="en-US" sz="2800"/>
              <a:t>Y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p:cNvSpPr>
          <p:nvPr>
            <p:ph type="title"/>
          </p:nvPr>
        </p:nvSpPr>
        <p:spPr/>
        <p:txBody>
          <a:bodyPr>
            <a:normAutofit/>
          </a:bodyPr>
          <a:lstStyle/>
          <a:p>
            <a:pPr eaLnBrk="1" hangingPunct="1"/>
            <a:r>
              <a:rPr lang="en-US" smtClean="0">
                <a:effectLst>
                  <a:outerShdw blurRad="38100" dist="38100" dir="2700000" algn="tl">
                    <a:srgbClr val="C0C0C0"/>
                  </a:outerShdw>
                </a:effectLst>
                <a:latin typeface="Gill Sans MT" pitchFamily="34" charset="0"/>
              </a:rPr>
              <a:t>Check your understanding</a:t>
            </a:r>
          </a:p>
        </p:txBody>
      </p:sp>
      <p:sp>
        <p:nvSpPr>
          <p:cNvPr id="80898" name="Rectangle 3"/>
          <p:cNvSpPr>
            <a:spLocks noGrp="1"/>
          </p:cNvSpPr>
          <p:nvPr>
            <p:ph idx="1"/>
          </p:nvPr>
        </p:nvSpPr>
        <p:spPr/>
        <p:txBody>
          <a:bodyPr/>
          <a:lstStyle/>
          <a:p>
            <a:pPr eaLnBrk="1" hangingPunct="1"/>
            <a:r>
              <a:rPr lang="en-US" smtClean="0">
                <a:latin typeface="Gill Sans MT" pitchFamily="34" charset="0"/>
              </a:rPr>
              <a:t>Next we will see how probability concepts are related to the normal distribution, by learning about the Unit Normal Table.</a:t>
            </a:r>
          </a:p>
          <a:p>
            <a:pPr eaLnBrk="1" hangingPunct="1"/>
            <a:r>
              <a:rPr lang="en-US" smtClean="0">
                <a:latin typeface="Gill Sans MT" pitchFamily="34" charset="0"/>
              </a:rPr>
              <a:t>Before we move on, any questions about the properties of the normal distribution?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rtlCol="0">
            <a:normAutofit/>
          </a:bodyPr>
          <a:lstStyle/>
          <a:p>
            <a:pPr eaLnBrk="1" fontAlgn="auto" hangingPunct="1">
              <a:spcAft>
                <a:spcPts val="0"/>
              </a:spcAft>
              <a:defRPr/>
            </a:pPr>
            <a:r>
              <a:rPr lang="en-US" sz="3200">
                <a:effectLst>
                  <a:outerShdw blurRad="38100" dist="38100" dir="2700000" algn="tl">
                    <a:srgbClr val="DDDDDD"/>
                  </a:outerShdw>
                </a:effectLst>
                <a:ea typeface="ＭＳ Ｐゴシック" charset="0"/>
              </a:rPr>
              <a:t>The Unit Normal Table (Appendix B)</a:t>
            </a:r>
            <a:endParaRPr lang="en-US">
              <a:effectLst>
                <a:outerShdw blurRad="38100" dist="38100" dir="2700000" algn="tl">
                  <a:srgbClr val="DDDDDD"/>
                </a:outerShdw>
              </a:effectLst>
              <a:ea typeface="ＭＳ Ｐゴシック" charset="0"/>
            </a:endParaRPr>
          </a:p>
        </p:txBody>
      </p:sp>
      <p:sp>
        <p:nvSpPr>
          <p:cNvPr id="82946" name="Rectangle 17"/>
          <p:cNvSpPr>
            <a:spLocks noChangeArrowheads="1"/>
          </p:cNvSpPr>
          <p:nvPr/>
        </p:nvSpPr>
        <p:spPr bwMode="auto">
          <a:xfrm>
            <a:off x="2971800" y="2133600"/>
            <a:ext cx="5943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lvl="1" indent="-285750">
              <a:buFontTx/>
              <a:buChar char="•"/>
            </a:pPr>
            <a:r>
              <a:rPr kumimoji="1" lang="en-US"/>
              <a:t>Unit Normal Table gives the precise proportion of scores (in z-scores) between the mean (Z score of 0) and any other </a:t>
            </a:r>
            <a:r>
              <a:rPr kumimoji="1" lang="en-US" i="1"/>
              <a:t>Z</a:t>
            </a:r>
            <a:r>
              <a:rPr kumimoji="1" lang="en-US"/>
              <a:t> score in a Normal distribution</a:t>
            </a:r>
          </a:p>
          <a:p>
            <a:pPr marL="742950" lvl="1" indent="-285750">
              <a:buFont typeface="Arial" pitchFamily="34" charset="0"/>
              <a:buChar char="•"/>
            </a:pPr>
            <a:r>
              <a:rPr kumimoji="1" lang="en-US"/>
              <a:t>Contains the proportions in the tail to the left of corresponding z-scores of a Normal distribution</a:t>
            </a:r>
          </a:p>
          <a:p>
            <a:pPr marL="1600200" lvl="3" indent="-228600">
              <a:buFontTx/>
              <a:buChar char="•"/>
            </a:pPr>
            <a:r>
              <a:rPr kumimoji="1" lang="en-US"/>
              <a:t>This means that the table lists only positive </a:t>
            </a:r>
            <a:r>
              <a:rPr kumimoji="1" lang="en-US" i="1"/>
              <a:t>Z</a:t>
            </a:r>
            <a:r>
              <a:rPr kumimoji="1" lang="en-US"/>
              <a:t> scores</a:t>
            </a:r>
          </a:p>
          <a:p>
            <a:pPr marL="742950" lvl="1" indent="-285750">
              <a:buFontTx/>
              <a:buChar char="•"/>
            </a:pPr>
            <a:r>
              <a:rPr kumimoji="1" lang="en-US"/>
              <a:t>Note that for z=0 (i.e., at the mean), the proportion of scores to the left is .5 Hence, mean=median.</a:t>
            </a:r>
          </a:p>
          <a:p>
            <a:pPr marL="1600200" lvl="3" indent="-228600"/>
            <a:endParaRPr kumimoji="1" lang="en-US"/>
          </a:p>
        </p:txBody>
      </p:sp>
      <p:sp>
        <p:nvSpPr>
          <p:cNvPr id="82947" name="Rectangle 18"/>
          <p:cNvSpPr>
            <a:spLocks noChangeArrowheads="1"/>
          </p:cNvSpPr>
          <p:nvPr/>
        </p:nvSpPr>
        <p:spPr bwMode="auto">
          <a:xfrm>
            <a:off x="990600" y="1524000"/>
            <a:ext cx="7924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hlink"/>
              </a:buClr>
            </a:pPr>
            <a:r>
              <a:rPr kumimoji="1" lang="en-US"/>
              <a:t>The normal distribution is often transformed into z-scores. </a:t>
            </a:r>
            <a:endParaRPr kumimoji="1" lang="en-US" sz="2800"/>
          </a:p>
        </p:txBody>
      </p:sp>
      <p:graphicFrame>
        <p:nvGraphicFramePr>
          <p:cNvPr id="48192" name="Group 64"/>
          <p:cNvGraphicFramePr>
            <a:graphicFrameLocks noGrp="1"/>
          </p:cNvGraphicFramePr>
          <p:nvPr/>
        </p:nvGraphicFramePr>
        <p:xfrm>
          <a:off x="0" y="2057400"/>
          <a:ext cx="2743200" cy="5249956"/>
        </p:xfrm>
        <a:graphic>
          <a:graphicData uri="http://schemas.openxmlformats.org/drawingml/2006/table">
            <a:tbl>
              <a:tblPr/>
              <a:tblGrid>
                <a:gridCol w="914400"/>
                <a:gridCol w="914400"/>
                <a:gridCol w="914400"/>
              </a:tblGrid>
              <a:tr h="396213">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z</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Body</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Tail</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53733">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0</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0.5</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1.0</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2.8</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2.9</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0.5000</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0.6915</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.8413</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.9974</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.9981</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0.5000</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.3085</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.1587</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.0026</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.0019</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9916">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Tx/>
                        <a:buNone/>
                        <a:tabLst/>
                      </a:pPr>
                      <a:endPar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endParaRP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Tx/>
                        <a:buNone/>
                        <a:tabLst/>
                      </a:pPr>
                      <a:endPar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Tx/>
                        <a:buNone/>
                        <a:tabLst/>
                      </a:pPr>
                      <a:endPar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609600" y="4191000"/>
            <a:ext cx="6324600" cy="2057400"/>
            <a:chOff x="318" y="2910"/>
            <a:chExt cx="4041" cy="1017"/>
          </a:xfrm>
        </p:grpSpPr>
        <p:sp>
          <p:nvSpPr>
            <p:cNvPr id="85035" name="AutoShape 3"/>
            <p:cNvSpPr>
              <a:spLocks noChangeArrowheads="1"/>
            </p:cNvSpPr>
            <p:nvPr/>
          </p:nvSpPr>
          <p:spPr bwMode="auto">
            <a:xfrm>
              <a:off x="3783" y="3696"/>
              <a:ext cx="576" cy="192"/>
            </a:xfrm>
            <a:prstGeom prst="roundRect">
              <a:avLst>
                <a:gd name="adj" fmla="val 16667"/>
              </a:avLst>
            </a:prstGeom>
            <a:solidFill>
              <a:schemeClr val="accent1">
                <a:alpha val="74901"/>
              </a:schemeClr>
            </a:solidFill>
            <a:ln w="9525">
              <a:solidFill>
                <a:schemeClr val="accent1"/>
              </a:solidFill>
              <a:round/>
              <a:headEnd/>
              <a:tailEnd/>
            </a:ln>
          </p:spPr>
          <p:txBody>
            <a:bodyPr wrap="none" anchor="ctr"/>
            <a:lstStyle/>
            <a:p>
              <a:pPr algn="ctr"/>
              <a:endParaRPr lang="en-US"/>
            </a:p>
          </p:txBody>
        </p:sp>
        <p:cxnSp>
          <p:nvCxnSpPr>
            <p:cNvPr id="85036" name="AutoShape 4"/>
            <p:cNvCxnSpPr>
              <a:cxnSpLocks noChangeShapeType="1"/>
              <a:stCxn id="85037" idx="3"/>
              <a:endCxn id="227349" idx="2"/>
            </p:cNvCxnSpPr>
            <p:nvPr/>
          </p:nvCxnSpPr>
          <p:spPr bwMode="auto">
            <a:xfrm>
              <a:off x="1488" y="3030"/>
              <a:ext cx="2544" cy="897"/>
            </a:xfrm>
            <a:prstGeom prst="curvedConnector4">
              <a:avLst>
                <a:gd name="adj1" fmla="val 35380"/>
                <a:gd name="adj2" fmla="val 116056"/>
              </a:avLst>
            </a:prstGeom>
            <a:noFill/>
            <a:ln w="19050">
              <a:solidFill>
                <a:schemeClr val="accent1"/>
              </a:solidFill>
              <a:round/>
              <a:headEnd/>
              <a:tailEnd/>
            </a:ln>
            <a:extLst>
              <a:ext uri="{909E8E84-426E-40DD-AFC4-6F175D3DCCD1}">
                <a14:hiddenFill xmlns:a14="http://schemas.microsoft.com/office/drawing/2010/main">
                  <a:noFill/>
                </a14:hiddenFill>
              </a:ext>
            </a:extLst>
          </p:spPr>
        </p:cxnSp>
        <p:sp>
          <p:nvSpPr>
            <p:cNvPr id="85037" name="AutoShape 5"/>
            <p:cNvSpPr>
              <a:spLocks noChangeArrowheads="1"/>
            </p:cNvSpPr>
            <p:nvPr/>
          </p:nvSpPr>
          <p:spPr bwMode="auto">
            <a:xfrm>
              <a:off x="318" y="2910"/>
              <a:ext cx="1170" cy="240"/>
            </a:xfrm>
            <a:prstGeom prst="roundRect">
              <a:avLst>
                <a:gd name="adj" fmla="val 16667"/>
              </a:avLst>
            </a:prstGeom>
            <a:solidFill>
              <a:schemeClr val="accent1">
                <a:alpha val="74901"/>
              </a:schemeClr>
            </a:solidFill>
            <a:ln w="9525">
              <a:solidFill>
                <a:schemeClr val="accent1"/>
              </a:solidFill>
              <a:round/>
              <a:headEnd/>
              <a:tailEnd/>
            </a:ln>
          </p:spPr>
          <p:txBody>
            <a:bodyPr wrap="none" anchor="ctr"/>
            <a:lstStyle/>
            <a:p>
              <a:pPr algn="ctr"/>
              <a:endParaRPr lang="en-US"/>
            </a:p>
          </p:txBody>
        </p:sp>
      </p:grpSp>
      <p:sp>
        <p:nvSpPr>
          <p:cNvPr id="112643" name="Rectangle 6"/>
          <p:cNvSpPr>
            <a:spLocks noGrp="1" noChangeArrowheads="1"/>
          </p:cNvSpPr>
          <p:nvPr>
            <p:ph type="title"/>
          </p:nvPr>
        </p:nvSpPr>
        <p:spPr/>
        <p:txBody>
          <a:bodyPr rtlCol="0">
            <a:normAutofit/>
          </a:bodyPr>
          <a:lstStyle/>
          <a:p>
            <a:pPr eaLnBrk="1" fontAlgn="auto" hangingPunct="1">
              <a:spcAft>
                <a:spcPts val="0"/>
              </a:spcAft>
              <a:defRPr/>
            </a:pPr>
            <a:r>
              <a:rPr lang="en-US" sz="3600">
                <a:effectLst>
                  <a:outerShdw blurRad="38100" dist="38100" dir="2700000" algn="tl">
                    <a:srgbClr val="DDDDDD"/>
                  </a:outerShdw>
                </a:effectLst>
                <a:ea typeface="ＭＳ Ｐゴシック" charset="0"/>
              </a:rPr>
              <a:t>Using the Unit Normal Table</a:t>
            </a:r>
            <a:endParaRPr lang="en-US">
              <a:effectLst>
                <a:outerShdw blurRad="38100" dist="38100" dir="2700000" algn="tl">
                  <a:srgbClr val="DDDDDD"/>
                </a:outerShdw>
              </a:effectLst>
              <a:ea typeface="ＭＳ Ｐゴシック" charset="0"/>
            </a:endParaRPr>
          </a:p>
        </p:txBody>
      </p:sp>
      <p:graphicFrame>
        <p:nvGraphicFramePr>
          <p:cNvPr id="50240" name="Group 64"/>
          <p:cNvGraphicFramePr>
            <a:graphicFrameLocks noGrp="1"/>
          </p:cNvGraphicFramePr>
          <p:nvPr/>
        </p:nvGraphicFramePr>
        <p:xfrm>
          <a:off x="609600" y="1616075"/>
          <a:ext cx="2743200" cy="5249956"/>
        </p:xfrm>
        <a:graphic>
          <a:graphicData uri="http://schemas.openxmlformats.org/drawingml/2006/table">
            <a:tbl>
              <a:tblPr/>
              <a:tblGrid>
                <a:gridCol w="914400"/>
                <a:gridCol w="914400"/>
                <a:gridCol w="914400"/>
              </a:tblGrid>
              <a:tr h="396213">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z</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Body</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Tail</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53733">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0</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0.5</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1.0</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2.8</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2.9</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0.5000</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0.6915</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.8413</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.9974</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.9981</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0.5000</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.3085</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.1587</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.0026</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.0019</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9916">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Tx/>
                        <a:buNone/>
                        <a:tabLst/>
                      </a:pPr>
                      <a:endPar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endParaRP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Tx/>
                        <a:buNone/>
                        <a:tabLst/>
                      </a:pPr>
                      <a:endPar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Tx/>
                        <a:buNone/>
                        <a:tabLst/>
                      </a:pPr>
                      <a:endPar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27349" name="Text Box 21"/>
          <p:cNvSpPr txBox="1">
            <a:spLocks noChangeArrowheads="1"/>
          </p:cNvSpPr>
          <p:nvPr/>
        </p:nvSpPr>
        <p:spPr bwMode="auto">
          <a:xfrm>
            <a:off x="4267200" y="5227638"/>
            <a:ext cx="4419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sz="2000"/>
              <a:t>                 15.87% (13.59% and 2.28%) of the scores are to the right of the score</a:t>
            </a:r>
          </a:p>
          <a:p>
            <a:r>
              <a:rPr lang="en-US" sz="2000"/>
              <a:t>100%-15.87% = 84.13% to the left</a:t>
            </a:r>
          </a:p>
        </p:txBody>
      </p:sp>
      <p:grpSp>
        <p:nvGrpSpPr>
          <p:cNvPr id="3" name="Group 22"/>
          <p:cNvGrpSpPr>
            <a:grpSpLocks/>
          </p:cNvGrpSpPr>
          <p:nvPr/>
        </p:nvGrpSpPr>
        <p:grpSpPr bwMode="auto">
          <a:xfrm>
            <a:off x="4267200" y="4648200"/>
            <a:ext cx="4267200" cy="973138"/>
            <a:chOff x="2688" y="2928"/>
            <a:chExt cx="2688" cy="613"/>
          </a:xfrm>
        </p:grpSpPr>
        <p:sp>
          <p:nvSpPr>
            <p:cNvPr id="85033" name="Line 23"/>
            <p:cNvSpPr>
              <a:spLocks noChangeShapeType="1"/>
            </p:cNvSpPr>
            <p:nvPr/>
          </p:nvSpPr>
          <p:spPr bwMode="auto">
            <a:xfrm flipV="1">
              <a:off x="3360" y="2928"/>
              <a:ext cx="816" cy="384"/>
            </a:xfrm>
            <a:prstGeom prst="line">
              <a:avLst/>
            </a:prstGeom>
            <a:noFill/>
            <a:ln w="38100">
              <a:solidFill>
                <a:srgbClr val="08C216">
                  <a:alpha val="50195"/>
                </a:srgb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5034" name="Text Box 24"/>
            <p:cNvSpPr txBox="1">
              <a:spLocks noChangeArrowheads="1"/>
            </p:cNvSpPr>
            <p:nvPr/>
          </p:nvSpPr>
          <p:spPr bwMode="auto">
            <a:xfrm>
              <a:off x="2688" y="3291"/>
              <a:ext cx="268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sz="2000"/>
                <a:t>At z = +1:</a:t>
              </a:r>
            </a:p>
          </p:txBody>
        </p:sp>
      </p:grpSp>
      <p:grpSp>
        <p:nvGrpSpPr>
          <p:cNvPr id="85015" name="Group 25"/>
          <p:cNvGrpSpPr>
            <a:grpSpLocks/>
          </p:cNvGrpSpPr>
          <p:nvPr/>
        </p:nvGrpSpPr>
        <p:grpSpPr bwMode="auto">
          <a:xfrm>
            <a:off x="3886200" y="2743200"/>
            <a:ext cx="4419600" cy="1905000"/>
            <a:chOff x="2448" y="1728"/>
            <a:chExt cx="2784" cy="1200"/>
          </a:xfrm>
        </p:grpSpPr>
        <p:pic>
          <p:nvPicPr>
            <p:cNvPr id="85023"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8" y="1728"/>
              <a:ext cx="2736" cy="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24" name="Line 27"/>
            <p:cNvSpPr>
              <a:spLocks noChangeShapeType="1"/>
            </p:cNvSpPr>
            <p:nvPr/>
          </p:nvSpPr>
          <p:spPr bwMode="auto">
            <a:xfrm>
              <a:off x="3816" y="1776"/>
              <a:ext cx="0" cy="11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5025" name="Line 28"/>
            <p:cNvSpPr>
              <a:spLocks noChangeShapeType="1"/>
            </p:cNvSpPr>
            <p:nvPr/>
          </p:nvSpPr>
          <p:spPr bwMode="auto">
            <a:xfrm>
              <a:off x="3424" y="2256"/>
              <a:ext cx="0" cy="6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5026" name="Line 29"/>
            <p:cNvSpPr>
              <a:spLocks noChangeShapeType="1"/>
            </p:cNvSpPr>
            <p:nvPr/>
          </p:nvSpPr>
          <p:spPr bwMode="auto">
            <a:xfrm>
              <a:off x="4208" y="2256"/>
              <a:ext cx="0" cy="6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5027" name="Line 30"/>
            <p:cNvSpPr>
              <a:spLocks noChangeShapeType="1"/>
            </p:cNvSpPr>
            <p:nvPr/>
          </p:nvSpPr>
          <p:spPr bwMode="auto">
            <a:xfrm>
              <a:off x="4608" y="278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5028" name="Line 31"/>
            <p:cNvSpPr>
              <a:spLocks noChangeShapeType="1"/>
            </p:cNvSpPr>
            <p:nvPr/>
          </p:nvSpPr>
          <p:spPr bwMode="auto">
            <a:xfrm>
              <a:off x="3040" y="278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5029" name="Text Box 32"/>
            <p:cNvSpPr txBox="1">
              <a:spLocks noChangeArrowheads="1"/>
            </p:cNvSpPr>
            <p:nvPr/>
          </p:nvSpPr>
          <p:spPr bwMode="auto">
            <a:xfrm>
              <a:off x="4152" y="2716"/>
              <a:ext cx="67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sz="1600"/>
                <a:t>13.59%</a:t>
              </a:r>
            </a:p>
          </p:txBody>
        </p:sp>
        <p:sp>
          <p:nvSpPr>
            <p:cNvPr id="85030" name="Text Box 33"/>
            <p:cNvSpPr txBox="1">
              <a:spLocks noChangeArrowheads="1"/>
            </p:cNvSpPr>
            <p:nvPr/>
          </p:nvSpPr>
          <p:spPr bwMode="auto">
            <a:xfrm>
              <a:off x="4656" y="2620"/>
              <a:ext cx="57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sz="1600"/>
                <a:t>2.28%</a:t>
              </a:r>
            </a:p>
          </p:txBody>
        </p:sp>
        <p:sp>
          <p:nvSpPr>
            <p:cNvPr id="85031" name="Text Box 34"/>
            <p:cNvSpPr txBox="1">
              <a:spLocks noChangeArrowheads="1"/>
            </p:cNvSpPr>
            <p:nvPr/>
          </p:nvSpPr>
          <p:spPr bwMode="auto">
            <a:xfrm>
              <a:off x="3760" y="2304"/>
              <a:ext cx="67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sz="1600"/>
                <a:t>34.13%</a:t>
              </a:r>
            </a:p>
          </p:txBody>
        </p:sp>
        <p:sp>
          <p:nvSpPr>
            <p:cNvPr id="85032" name="Line 35"/>
            <p:cNvSpPr>
              <a:spLocks noChangeShapeType="1"/>
            </p:cNvSpPr>
            <p:nvPr/>
          </p:nvSpPr>
          <p:spPr bwMode="auto">
            <a:xfrm>
              <a:off x="2496" y="2880"/>
              <a:ext cx="26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85016" name="Rectangle 36"/>
          <p:cNvSpPr>
            <a:spLocks noChangeArrowheads="1"/>
          </p:cNvSpPr>
          <p:nvPr/>
        </p:nvSpPr>
        <p:spPr bwMode="auto">
          <a:xfrm>
            <a:off x="4754563" y="1676400"/>
            <a:ext cx="30178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a:t>50%-34%-14% rule</a:t>
            </a:r>
          </a:p>
        </p:txBody>
      </p:sp>
      <p:sp>
        <p:nvSpPr>
          <p:cNvPr id="85017" name="Text Box 37"/>
          <p:cNvSpPr txBox="1">
            <a:spLocks noChangeArrowheads="1"/>
          </p:cNvSpPr>
          <p:nvPr/>
        </p:nvSpPr>
        <p:spPr bwMode="auto">
          <a:xfrm>
            <a:off x="6553200" y="4616450"/>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sz="1600"/>
              <a:t>1</a:t>
            </a:r>
          </a:p>
        </p:txBody>
      </p:sp>
      <p:sp>
        <p:nvSpPr>
          <p:cNvPr id="85018" name="Text Box 38"/>
          <p:cNvSpPr txBox="1">
            <a:spLocks noChangeArrowheads="1"/>
          </p:cNvSpPr>
          <p:nvPr/>
        </p:nvSpPr>
        <p:spPr bwMode="auto">
          <a:xfrm>
            <a:off x="7162800" y="4616450"/>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sz="1600"/>
              <a:t>2</a:t>
            </a:r>
          </a:p>
        </p:txBody>
      </p:sp>
      <p:sp>
        <p:nvSpPr>
          <p:cNvPr id="85019" name="Text Box 39"/>
          <p:cNvSpPr txBox="1">
            <a:spLocks noChangeArrowheads="1"/>
          </p:cNvSpPr>
          <p:nvPr/>
        </p:nvSpPr>
        <p:spPr bwMode="auto">
          <a:xfrm>
            <a:off x="5284788" y="4616450"/>
            <a:ext cx="3540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sz="1600"/>
              <a:t>-1</a:t>
            </a:r>
          </a:p>
        </p:txBody>
      </p:sp>
      <p:sp>
        <p:nvSpPr>
          <p:cNvPr id="85020" name="Text Box 40"/>
          <p:cNvSpPr txBox="1">
            <a:spLocks noChangeArrowheads="1"/>
          </p:cNvSpPr>
          <p:nvPr/>
        </p:nvSpPr>
        <p:spPr bwMode="auto">
          <a:xfrm>
            <a:off x="4667250" y="4616450"/>
            <a:ext cx="3540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sz="1600"/>
              <a:t>-2</a:t>
            </a:r>
          </a:p>
        </p:txBody>
      </p:sp>
      <p:sp>
        <p:nvSpPr>
          <p:cNvPr id="85021" name="Text Box 41"/>
          <p:cNvSpPr txBox="1">
            <a:spLocks noChangeArrowheads="1"/>
          </p:cNvSpPr>
          <p:nvPr/>
        </p:nvSpPr>
        <p:spPr bwMode="auto">
          <a:xfrm>
            <a:off x="5907088" y="4616450"/>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sz="1600"/>
              <a:t>0</a:t>
            </a:r>
          </a:p>
        </p:txBody>
      </p:sp>
      <p:sp>
        <p:nvSpPr>
          <p:cNvPr id="227370" name="Rectangle 42"/>
          <p:cNvSpPr>
            <a:spLocks noChangeArrowheads="1"/>
          </p:cNvSpPr>
          <p:nvPr/>
        </p:nvSpPr>
        <p:spPr bwMode="auto">
          <a:xfrm>
            <a:off x="4267200" y="2149475"/>
            <a:ext cx="3654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solidFill>
                  <a:srgbClr val="85309D"/>
                </a:solidFill>
              </a:rPr>
              <a:t>Similar to the 68%-95%-99% rule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27349">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27349">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37"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outVertical)">
                                      <p:cBhvr>
                                        <p:cTn id="19" dur="500"/>
                                        <p:tgtEl>
                                          <p:spTgt spid="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22737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49" grpId="0" build="p" bldLvl="5" autoUpdateAnimBg="0"/>
      <p:bldP spid="227370"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rtlCol="0">
            <a:normAutofit/>
          </a:bodyPr>
          <a:lstStyle/>
          <a:p>
            <a:pPr eaLnBrk="1" fontAlgn="auto" hangingPunct="1">
              <a:spcAft>
                <a:spcPts val="0"/>
              </a:spcAft>
              <a:defRPr/>
            </a:pPr>
            <a:r>
              <a:rPr lang="en-US" sz="4000">
                <a:effectLst>
                  <a:outerShdw blurRad="38100" dist="38100" dir="2700000" algn="tl">
                    <a:srgbClr val="DDDDDD"/>
                  </a:outerShdw>
                </a:effectLst>
                <a:ea typeface="ＭＳ Ｐゴシック" charset="0"/>
              </a:rPr>
              <a:t>Using the Unit Normal Table</a:t>
            </a:r>
            <a:endParaRPr lang="en-US">
              <a:effectLst>
                <a:outerShdw blurRad="38100" dist="38100" dir="2700000" algn="tl">
                  <a:srgbClr val="DDDDDD"/>
                </a:outerShdw>
              </a:effectLst>
              <a:ea typeface="ＭＳ Ｐゴシック" charset="0"/>
            </a:endParaRPr>
          </a:p>
        </p:txBody>
      </p:sp>
      <p:sp>
        <p:nvSpPr>
          <p:cNvPr id="229393" name="Rectangle 17"/>
          <p:cNvSpPr>
            <a:spLocks noGrp="1" noChangeArrowheads="1"/>
          </p:cNvSpPr>
          <p:nvPr>
            <p:ph idx="1"/>
          </p:nvPr>
        </p:nvSpPr>
        <p:spPr>
          <a:xfrm>
            <a:off x="3733800" y="2971800"/>
            <a:ext cx="4724400" cy="3505200"/>
          </a:xfrm>
        </p:spPr>
        <p:txBody>
          <a:bodyPr/>
          <a:lstStyle/>
          <a:p>
            <a:pPr lvl="1" eaLnBrk="1" hangingPunct="1">
              <a:lnSpc>
                <a:spcPct val="90000"/>
              </a:lnSpc>
              <a:buFontTx/>
              <a:buNone/>
            </a:pPr>
            <a:r>
              <a:rPr lang="en-US" sz="2400" smtClean="0">
                <a:solidFill>
                  <a:schemeClr val="accent2"/>
                </a:solidFill>
                <a:latin typeface="Gill Sans MT" pitchFamily="34" charset="0"/>
              </a:rPr>
              <a:t>1.</a:t>
            </a:r>
            <a:r>
              <a:rPr lang="en-US" sz="2400" smtClean="0">
                <a:latin typeface="Gill Sans MT" pitchFamily="34" charset="0"/>
              </a:rPr>
              <a:t> Convert raw score to </a:t>
            </a:r>
            <a:r>
              <a:rPr lang="en-US" sz="2400" i="1" smtClean="0">
                <a:latin typeface="Gill Sans MT" pitchFamily="34" charset="0"/>
              </a:rPr>
              <a:t>Z </a:t>
            </a:r>
            <a:r>
              <a:rPr lang="en-US" sz="2400" smtClean="0">
                <a:latin typeface="Gill Sans MT" pitchFamily="34" charset="0"/>
              </a:rPr>
              <a:t>score (if necessary)</a:t>
            </a:r>
          </a:p>
          <a:p>
            <a:pPr lvl="1" eaLnBrk="1" hangingPunct="1">
              <a:lnSpc>
                <a:spcPct val="90000"/>
              </a:lnSpc>
              <a:buFontTx/>
              <a:buNone/>
            </a:pPr>
            <a:r>
              <a:rPr lang="en-US" sz="2400" smtClean="0">
                <a:solidFill>
                  <a:schemeClr val="accent2"/>
                </a:solidFill>
                <a:latin typeface="Gill Sans MT" pitchFamily="34" charset="0"/>
              </a:rPr>
              <a:t>2.</a:t>
            </a:r>
            <a:r>
              <a:rPr lang="en-US" sz="2400" smtClean="0">
                <a:latin typeface="Gill Sans MT" pitchFamily="34" charset="0"/>
              </a:rPr>
              <a:t> Draw normal curve, where the </a:t>
            </a:r>
            <a:r>
              <a:rPr lang="en-US" sz="2400" i="1" smtClean="0">
                <a:latin typeface="Gill Sans MT" pitchFamily="34" charset="0"/>
              </a:rPr>
              <a:t>Z</a:t>
            </a:r>
            <a:r>
              <a:rPr lang="en-US" sz="2400" smtClean="0">
                <a:latin typeface="Gill Sans MT" pitchFamily="34" charset="0"/>
              </a:rPr>
              <a:t> score falls on it, shade in the area for which you are finding the percentage</a:t>
            </a:r>
          </a:p>
          <a:p>
            <a:pPr lvl="1" eaLnBrk="1" hangingPunct="1">
              <a:lnSpc>
                <a:spcPct val="90000"/>
              </a:lnSpc>
              <a:buFontTx/>
              <a:buNone/>
            </a:pPr>
            <a:r>
              <a:rPr lang="en-US" sz="2400" smtClean="0">
                <a:solidFill>
                  <a:schemeClr val="accent2"/>
                </a:solidFill>
                <a:latin typeface="Gill Sans MT" pitchFamily="34" charset="0"/>
              </a:rPr>
              <a:t>3.</a:t>
            </a:r>
            <a:r>
              <a:rPr lang="en-US" sz="2400" smtClean="0">
                <a:latin typeface="Gill Sans MT" pitchFamily="34" charset="0"/>
              </a:rPr>
              <a:t> Make rough estimate of shaded area</a:t>
            </a:r>
            <a:r>
              <a:rPr lang="ja-JP" altLang="en-US" sz="2400" smtClean="0">
                <a:latin typeface="Gill Sans MT" pitchFamily="34" charset="0"/>
              </a:rPr>
              <a:t>’</a:t>
            </a:r>
            <a:r>
              <a:rPr lang="en-US" altLang="ja-JP" sz="2400" smtClean="0">
                <a:latin typeface="Gill Sans MT" pitchFamily="34" charset="0"/>
              </a:rPr>
              <a:t>s percentage (using 50%-34%-14% rule)</a:t>
            </a:r>
          </a:p>
          <a:p>
            <a:pPr lvl="1" eaLnBrk="1" hangingPunct="1">
              <a:lnSpc>
                <a:spcPct val="90000"/>
              </a:lnSpc>
              <a:buFontTx/>
              <a:buNone/>
            </a:pPr>
            <a:endParaRPr lang="en-US" sz="1600" smtClean="0">
              <a:latin typeface="Gill Sans MT" pitchFamily="34" charset="0"/>
            </a:endParaRPr>
          </a:p>
        </p:txBody>
      </p:sp>
      <p:sp>
        <p:nvSpPr>
          <p:cNvPr id="229394" name="Rectangle 18"/>
          <p:cNvSpPr>
            <a:spLocks noChangeArrowheads="1"/>
          </p:cNvSpPr>
          <p:nvPr/>
        </p:nvSpPr>
        <p:spPr bwMode="auto">
          <a:xfrm>
            <a:off x="3733800" y="1524000"/>
            <a:ext cx="4724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Clr>
                <a:schemeClr val="hlink"/>
              </a:buClr>
              <a:buFontTx/>
              <a:buChar char="•"/>
            </a:pPr>
            <a:r>
              <a:rPr kumimoji="1" lang="en-US" sz="2800"/>
              <a:t>Steps for figuring the percentage above or below a particular raw or </a:t>
            </a:r>
            <a:r>
              <a:rPr kumimoji="1" lang="en-US" sz="2800" i="1"/>
              <a:t>Z </a:t>
            </a:r>
            <a:r>
              <a:rPr kumimoji="1" lang="en-US" sz="2800"/>
              <a:t>score:</a:t>
            </a:r>
          </a:p>
        </p:txBody>
      </p:sp>
      <p:graphicFrame>
        <p:nvGraphicFramePr>
          <p:cNvPr id="52261" name="Group 37"/>
          <p:cNvGraphicFramePr>
            <a:graphicFrameLocks noGrp="1"/>
          </p:cNvGraphicFramePr>
          <p:nvPr/>
        </p:nvGraphicFramePr>
        <p:xfrm>
          <a:off x="609600" y="1600200"/>
          <a:ext cx="2743200" cy="5249956"/>
        </p:xfrm>
        <a:graphic>
          <a:graphicData uri="http://schemas.openxmlformats.org/drawingml/2006/table">
            <a:tbl>
              <a:tblPr/>
              <a:tblGrid>
                <a:gridCol w="914400"/>
                <a:gridCol w="914400"/>
                <a:gridCol w="914400"/>
              </a:tblGrid>
              <a:tr h="396213">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z</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Body</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Tail</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53733">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0</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0.5</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1.0</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2.8</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2.9</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0.5000</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0.6915</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.8413</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.9974</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.9981</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0.5000</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.3085</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.1587</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.0026</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.0019</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9916">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Tx/>
                        <a:buNone/>
                        <a:tabLst/>
                      </a:pPr>
                      <a:endPar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endParaRP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Tx/>
                        <a:buNone/>
                        <a:tabLst/>
                      </a:pPr>
                      <a:endPar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Tx/>
                        <a:buNone/>
                        <a:tabLst/>
                      </a:pPr>
                      <a:endPar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939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2939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29393">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2939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93" grpId="0" build="p" bldLvl="2" autoUpdateAnimBg="0"/>
      <p:bldP spid="229394"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normAutofit/>
          </a:bodyPr>
          <a:lstStyle/>
          <a:p>
            <a:pPr eaLnBrk="1" hangingPunct="1"/>
            <a:r>
              <a:rPr lang="en-US" smtClean="0">
                <a:effectLst>
                  <a:outerShdw blurRad="38100" dist="38100" dir="2700000" algn="tl">
                    <a:srgbClr val="C0C0C0"/>
                  </a:outerShdw>
                </a:effectLst>
                <a:latin typeface="Gill Sans MT" pitchFamily="34" charset="0"/>
              </a:rPr>
              <a:t>Using the Unit Normal Table</a:t>
            </a:r>
          </a:p>
        </p:txBody>
      </p:sp>
      <p:sp>
        <p:nvSpPr>
          <p:cNvPr id="231441" name="Rectangle 17"/>
          <p:cNvSpPr>
            <a:spLocks noGrp="1" noChangeArrowheads="1"/>
          </p:cNvSpPr>
          <p:nvPr>
            <p:ph idx="1"/>
          </p:nvPr>
        </p:nvSpPr>
        <p:spPr>
          <a:xfrm>
            <a:off x="3886200" y="2895600"/>
            <a:ext cx="4724400" cy="3276600"/>
          </a:xfrm>
        </p:spPr>
        <p:txBody>
          <a:bodyPr/>
          <a:lstStyle/>
          <a:p>
            <a:pPr eaLnBrk="1" hangingPunct="1">
              <a:buFontTx/>
              <a:buNone/>
            </a:pPr>
            <a:r>
              <a:rPr lang="en-US" sz="2400" smtClean="0">
                <a:latin typeface="Gill Sans MT" pitchFamily="34" charset="0"/>
              </a:rPr>
              <a:t>	</a:t>
            </a:r>
            <a:r>
              <a:rPr lang="en-US" sz="2000" smtClean="0">
                <a:solidFill>
                  <a:schemeClr val="accent2"/>
                </a:solidFill>
                <a:latin typeface="Gill Sans MT" pitchFamily="34" charset="0"/>
              </a:rPr>
              <a:t>4</a:t>
            </a:r>
            <a:r>
              <a:rPr lang="en-US" sz="2400" smtClean="0">
                <a:solidFill>
                  <a:schemeClr val="accent2"/>
                </a:solidFill>
                <a:latin typeface="Gill Sans MT" pitchFamily="34" charset="0"/>
              </a:rPr>
              <a:t>.</a:t>
            </a:r>
            <a:r>
              <a:rPr lang="en-US" sz="2400" smtClean="0">
                <a:latin typeface="Gill Sans MT" pitchFamily="34" charset="0"/>
              </a:rPr>
              <a:t> </a:t>
            </a:r>
            <a:r>
              <a:rPr lang="en-US" sz="2000" smtClean="0">
                <a:latin typeface="Gill Sans MT" pitchFamily="34" charset="0"/>
              </a:rPr>
              <a:t>Find exact percentage using unit normal table</a:t>
            </a:r>
          </a:p>
          <a:p>
            <a:pPr eaLnBrk="1" hangingPunct="1">
              <a:buFontTx/>
              <a:buNone/>
            </a:pPr>
            <a:r>
              <a:rPr lang="en-US" sz="2000" smtClean="0">
                <a:latin typeface="Gill Sans MT" pitchFamily="34" charset="0"/>
              </a:rPr>
              <a:t>	</a:t>
            </a:r>
            <a:r>
              <a:rPr lang="en-US" sz="2000" smtClean="0">
                <a:solidFill>
                  <a:schemeClr val="accent2"/>
                </a:solidFill>
                <a:latin typeface="Gill Sans MT" pitchFamily="34" charset="0"/>
              </a:rPr>
              <a:t>5.</a:t>
            </a:r>
            <a:r>
              <a:rPr lang="en-US" sz="2000" smtClean="0">
                <a:latin typeface="Gill Sans MT" pitchFamily="34" charset="0"/>
              </a:rPr>
              <a:t> If needed, subtract percentage from 100%. </a:t>
            </a:r>
          </a:p>
          <a:p>
            <a:pPr eaLnBrk="1" hangingPunct="1">
              <a:buFontTx/>
              <a:buNone/>
            </a:pPr>
            <a:r>
              <a:rPr lang="en-US" sz="2000" smtClean="0">
                <a:latin typeface="Gill Sans MT" pitchFamily="34" charset="0"/>
              </a:rPr>
              <a:t>	</a:t>
            </a:r>
            <a:r>
              <a:rPr lang="en-US" sz="2000" smtClean="0">
                <a:solidFill>
                  <a:schemeClr val="accent2"/>
                </a:solidFill>
                <a:latin typeface="Gill Sans MT" pitchFamily="34" charset="0"/>
              </a:rPr>
              <a:t>6.</a:t>
            </a:r>
            <a:r>
              <a:rPr lang="en-US" sz="2000" smtClean="0">
                <a:latin typeface="Gill Sans MT" pitchFamily="34" charset="0"/>
              </a:rPr>
              <a:t> Check the exact percentage is within the range of the estimate from Step 3</a:t>
            </a:r>
          </a:p>
        </p:txBody>
      </p:sp>
      <p:sp>
        <p:nvSpPr>
          <p:cNvPr id="89091" name="Rectangle 18"/>
          <p:cNvSpPr>
            <a:spLocks noChangeArrowheads="1"/>
          </p:cNvSpPr>
          <p:nvPr/>
        </p:nvSpPr>
        <p:spPr bwMode="auto">
          <a:xfrm>
            <a:off x="3733800" y="1524000"/>
            <a:ext cx="4724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Clr>
                <a:schemeClr val="hlink"/>
              </a:buClr>
              <a:buFontTx/>
              <a:buChar char="•"/>
            </a:pPr>
            <a:r>
              <a:rPr kumimoji="1" lang="en-US" sz="2800"/>
              <a:t>Steps for figuring the percentage above or below a particular raw or </a:t>
            </a:r>
            <a:r>
              <a:rPr kumimoji="1" lang="en-US" sz="2800" i="1"/>
              <a:t>Z </a:t>
            </a:r>
            <a:r>
              <a:rPr kumimoji="1" lang="en-US" sz="2800"/>
              <a:t>score:</a:t>
            </a:r>
          </a:p>
        </p:txBody>
      </p:sp>
      <p:graphicFrame>
        <p:nvGraphicFramePr>
          <p:cNvPr id="54291" name="Group 19"/>
          <p:cNvGraphicFramePr>
            <a:graphicFrameLocks noGrp="1"/>
          </p:cNvGraphicFramePr>
          <p:nvPr/>
        </p:nvGraphicFramePr>
        <p:xfrm>
          <a:off x="609600" y="1600200"/>
          <a:ext cx="2743200" cy="5249956"/>
        </p:xfrm>
        <a:graphic>
          <a:graphicData uri="http://schemas.openxmlformats.org/drawingml/2006/table">
            <a:tbl>
              <a:tblPr/>
              <a:tblGrid>
                <a:gridCol w="914400"/>
                <a:gridCol w="914400"/>
                <a:gridCol w="914400"/>
              </a:tblGrid>
              <a:tr h="396213">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z</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Body</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Tail</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53733">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0</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0.5</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1.0</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2.8</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2.9</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0.5000</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0.6915</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.8413</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.9974</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.9981</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0.5000</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.3085</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.1587</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.0026</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.0019</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9916">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Tx/>
                        <a:buNone/>
                        <a:tabLst/>
                      </a:pPr>
                      <a:endPar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endParaRP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Tx/>
                        <a:buNone/>
                        <a:tabLst/>
                      </a:pPr>
                      <a:endPar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Tx/>
                        <a:buNone/>
                        <a:tabLst/>
                      </a:pPr>
                      <a:endPar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144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3144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3144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41"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normAutofit/>
          </a:bodyPr>
          <a:lstStyle/>
          <a:p>
            <a:pPr eaLnBrk="1" hangingPunct="1"/>
            <a:r>
              <a:rPr lang="en-US" smtClean="0">
                <a:effectLst>
                  <a:outerShdw blurRad="38100" dist="38100" dir="2700000" algn="tl">
                    <a:srgbClr val="C0C0C0"/>
                  </a:outerShdw>
                </a:effectLst>
                <a:latin typeface="Gill Sans MT" pitchFamily="34" charset="0"/>
              </a:rPr>
              <a:t>The Z transformation</a:t>
            </a:r>
          </a:p>
        </p:txBody>
      </p:sp>
      <p:sp>
        <p:nvSpPr>
          <p:cNvPr id="17410" name="Content Placeholder 2"/>
          <p:cNvSpPr>
            <a:spLocks noGrp="1"/>
          </p:cNvSpPr>
          <p:nvPr>
            <p:ph idx="1"/>
          </p:nvPr>
        </p:nvSpPr>
        <p:spPr/>
        <p:txBody>
          <a:bodyPr/>
          <a:lstStyle/>
          <a:p>
            <a:pPr eaLnBrk="1" hangingPunct="1">
              <a:buFontTx/>
              <a:buNone/>
            </a:pPr>
            <a:r>
              <a:rPr lang="en-US" smtClean="0">
                <a:latin typeface="Gill Sans MT" pitchFamily="34" charset="0"/>
              </a:rPr>
              <a:t>If you know the mean and standard deviation of a distribution, you can convert a given score into a Z score or standard score. This score is informative because it tells you where that score falls relative to other scores in the distribution.</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ChangeArrowheads="1"/>
          </p:cNvSpPr>
          <p:nvPr/>
        </p:nvSpPr>
        <p:spPr bwMode="auto">
          <a:xfrm>
            <a:off x="533400" y="3124200"/>
            <a:ext cx="8153400" cy="2743200"/>
          </a:xfrm>
          <a:prstGeom prst="rect">
            <a:avLst/>
          </a:prstGeom>
          <a:solidFill>
            <a:schemeClr val="accent1"/>
          </a:solidFill>
          <a:ln w="9525">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Times New Roman" charset="0"/>
              <a:ea typeface="ＭＳ Ｐゴシック" charset="0"/>
              <a:cs typeface="ＭＳ Ｐゴシック" charset="0"/>
            </a:endParaRPr>
          </a:p>
        </p:txBody>
      </p:sp>
      <p:sp>
        <p:nvSpPr>
          <p:cNvPr id="91138" name="Text Box 3"/>
          <p:cNvSpPr txBox="1">
            <a:spLocks noChangeArrowheads="1"/>
          </p:cNvSpPr>
          <p:nvPr/>
        </p:nvSpPr>
        <p:spPr bwMode="auto">
          <a:xfrm>
            <a:off x="1066800" y="3095625"/>
            <a:ext cx="751998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pPr eaLnBrk="1" hangingPunct="1">
              <a:spcBef>
                <a:spcPct val="20000"/>
              </a:spcBef>
            </a:pPr>
            <a:r>
              <a:rPr lang="en-US"/>
              <a:t>Suppose that you got a 630 on the SAT.  What percent of the people who take the SAT get your score or lower?</a:t>
            </a:r>
          </a:p>
          <a:p>
            <a:endParaRPr lang="en-US"/>
          </a:p>
        </p:txBody>
      </p:sp>
      <p:sp>
        <p:nvSpPr>
          <p:cNvPr id="118790" name="Rectangle 4"/>
          <p:cNvSpPr>
            <a:spLocks noGrp="1" noChangeArrowheads="1"/>
          </p:cNvSpPr>
          <p:nvPr>
            <p:ph type="title"/>
          </p:nvPr>
        </p:nvSpPr>
        <p:spPr/>
        <p:txBody>
          <a:bodyPr>
            <a:normAutofit/>
          </a:bodyPr>
          <a:lstStyle/>
          <a:p>
            <a:pPr eaLnBrk="1" hangingPunct="1"/>
            <a:r>
              <a:rPr lang="en-US" smtClean="0">
                <a:effectLst>
                  <a:outerShdw blurRad="38100" dist="38100" dir="2700000" algn="tl">
                    <a:srgbClr val="C0C0C0"/>
                  </a:outerShdw>
                </a:effectLst>
                <a:latin typeface="Gill Sans MT" pitchFamily="34" charset="0"/>
              </a:rPr>
              <a:t>SAT Example problems</a:t>
            </a:r>
          </a:p>
        </p:txBody>
      </p:sp>
      <p:sp>
        <p:nvSpPr>
          <p:cNvPr id="91140" name="Rectangle 5"/>
          <p:cNvSpPr>
            <a:spLocks noGrp="1" noChangeArrowheads="1"/>
          </p:cNvSpPr>
          <p:nvPr>
            <p:ph idx="1"/>
          </p:nvPr>
        </p:nvSpPr>
        <p:spPr>
          <a:xfrm>
            <a:off x="685800" y="1849438"/>
            <a:ext cx="7772400" cy="1206500"/>
          </a:xfrm>
        </p:spPr>
        <p:txBody>
          <a:bodyPr/>
          <a:lstStyle/>
          <a:p>
            <a:pPr eaLnBrk="1" hangingPunct="1"/>
            <a:r>
              <a:rPr lang="en-US" sz="2800" smtClean="0">
                <a:latin typeface="Gill Sans MT" pitchFamily="34" charset="0"/>
              </a:rPr>
              <a:t>The population parameters for the SAT are: </a:t>
            </a:r>
          </a:p>
          <a:p>
            <a:pPr lvl="1" eaLnBrk="1" hangingPunct="1">
              <a:buFontTx/>
              <a:buNone/>
            </a:pPr>
            <a:r>
              <a:rPr lang="en-US" sz="2400" smtClean="0">
                <a:latin typeface="Symbol" pitchFamily="18" charset="2"/>
              </a:rPr>
              <a:t>m</a:t>
            </a:r>
            <a:r>
              <a:rPr lang="en-US" sz="2400" smtClean="0">
                <a:latin typeface="Gill Sans MT" pitchFamily="34" charset="0"/>
              </a:rPr>
              <a:t> = 500, </a:t>
            </a:r>
            <a:r>
              <a:rPr lang="en-US" sz="2400" smtClean="0">
                <a:latin typeface="Symbol" pitchFamily="18" charset="2"/>
              </a:rPr>
              <a:t>s</a:t>
            </a:r>
            <a:r>
              <a:rPr lang="en-US" sz="2400" smtClean="0">
                <a:latin typeface="Gill Sans MT" pitchFamily="34" charset="0"/>
              </a:rPr>
              <a:t> = 100, and it is Normally distributed</a:t>
            </a:r>
          </a:p>
        </p:txBody>
      </p:sp>
      <p:graphicFrame>
        <p:nvGraphicFramePr>
          <p:cNvPr id="233478" name="Object 2"/>
          <p:cNvGraphicFramePr>
            <a:graphicFrameLocks noChangeAspect="1"/>
          </p:cNvGraphicFramePr>
          <p:nvPr/>
        </p:nvGraphicFramePr>
        <p:xfrm>
          <a:off x="838200" y="4233863"/>
          <a:ext cx="3167063" cy="687387"/>
        </p:xfrm>
        <a:graphic>
          <a:graphicData uri="http://schemas.openxmlformats.org/presentationml/2006/ole">
            <mc:AlternateContent xmlns:mc="http://schemas.openxmlformats.org/markup-compatibility/2006">
              <mc:Choice xmlns:v="urn:schemas-microsoft-com:vml" Requires="v">
                <p:oleObj spid="_x0000_s91175" name="Equation" r:id="rId4" imgW="1689100" imgH="368300" progId="Equation.3">
                  <p:embed/>
                </p:oleObj>
              </mc:Choice>
              <mc:Fallback>
                <p:oleObj name="Equation" r:id="rId4" imgW="1689100" imgH="3683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4233863"/>
                        <a:ext cx="3167063" cy="68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233479" name="Text Box 7"/>
          <p:cNvSpPr txBox="1">
            <a:spLocks noChangeArrowheads="1"/>
          </p:cNvSpPr>
          <p:nvPr/>
        </p:nvSpPr>
        <p:spPr bwMode="auto">
          <a:xfrm>
            <a:off x="4038600" y="4267200"/>
            <a:ext cx="24384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 charset="0"/>
                <a:ea typeface="MS PGothic" pitchFamily="34" charset="-128"/>
              </a:defRPr>
            </a:lvl1pPr>
            <a:lvl2pPr>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pPr>
              <a:lnSpc>
                <a:spcPct val="80000"/>
              </a:lnSpc>
              <a:spcBef>
                <a:spcPct val="50000"/>
              </a:spcBef>
            </a:pPr>
            <a:r>
              <a:rPr lang="en-US" sz="2000"/>
              <a:t>From the table: </a:t>
            </a:r>
          </a:p>
          <a:p>
            <a:pPr lvl="1">
              <a:lnSpc>
                <a:spcPct val="80000"/>
              </a:lnSpc>
              <a:spcBef>
                <a:spcPct val="50000"/>
              </a:spcBef>
            </a:pPr>
            <a:r>
              <a:rPr lang="en-US" sz="2000"/>
              <a:t>z(1.3) =</a:t>
            </a:r>
            <a:r>
              <a:rPr lang="en-US" sz="2000">
                <a:solidFill>
                  <a:srgbClr val="000000"/>
                </a:solidFill>
              </a:rPr>
              <a:t>.9032</a:t>
            </a:r>
            <a:r>
              <a:rPr lang="en-US"/>
              <a:t> </a:t>
            </a:r>
          </a:p>
        </p:txBody>
      </p:sp>
      <p:graphicFrame>
        <p:nvGraphicFramePr>
          <p:cNvPr id="233480" name="Object 3"/>
          <p:cNvGraphicFramePr>
            <a:graphicFrameLocks noChangeAspect="1"/>
          </p:cNvGraphicFramePr>
          <p:nvPr/>
        </p:nvGraphicFramePr>
        <p:xfrm>
          <a:off x="6553200" y="3962400"/>
          <a:ext cx="2057400" cy="1189038"/>
        </p:xfrm>
        <a:graphic>
          <a:graphicData uri="http://schemas.openxmlformats.org/presentationml/2006/ole">
            <mc:AlternateContent xmlns:mc="http://schemas.openxmlformats.org/markup-compatibility/2006">
              <mc:Choice xmlns:v="urn:schemas-microsoft-com:vml" Requires="v">
                <p:oleObj spid="_x0000_s91176" name="Document" r:id="rId7" imgW="4864100" imgH="2451100" progId="Word.Document.8">
                  <p:embed/>
                </p:oleObj>
              </mc:Choice>
              <mc:Fallback>
                <p:oleObj name="Document" r:id="rId7" imgW="4864100" imgH="2451100" progId="Word.Document.8">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53200" y="3962400"/>
                        <a:ext cx="2057400" cy="1189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nvGrpSpPr>
          <p:cNvPr id="2" name="Group 9"/>
          <p:cNvGrpSpPr>
            <a:grpSpLocks/>
          </p:cNvGrpSpPr>
          <p:nvPr/>
        </p:nvGrpSpPr>
        <p:grpSpPr bwMode="auto">
          <a:xfrm>
            <a:off x="5410200" y="4648200"/>
            <a:ext cx="3095625" cy="1219200"/>
            <a:chOff x="3408" y="2928"/>
            <a:chExt cx="1950" cy="768"/>
          </a:xfrm>
        </p:grpSpPr>
        <p:sp>
          <p:nvSpPr>
            <p:cNvPr id="91149" name="Text Box 10"/>
            <p:cNvSpPr txBox="1">
              <a:spLocks noChangeArrowheads="1"/>
            </p:cNvSpPr>
            <p:nvPr/>
          </p:nvSpPr>
          <p:spPr bwMode="auto">
            <a:xfrm>
              <a:off x="3408" y="3270"/>
              <a:ext cx="1440" cy="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pPr>
                <a:lnSpc>
                  <a:spcPct val="80000"/>
                </a:lnSpc>
                <a:spcBef>
                  <a:spcPct val="50000"/>
                </a:spcBef>
              </a:pPr>
              <a:r>
                <a:rPr lang="en-US">
                  <a:solidFill>
                    <a:srgbClr val="FF0F15"/>
                  </a:solidFill>
                </a:rPr>
                <a:t>That</a:t>
              </a:r>
              <a:r>
                <a:rPr lang="ja-JP" altLang="en-US">
                  <a:solidFill>
                    <a:srgbClr val="FF0F15"/>
                  </a:solidFill>
                </a:rPr>
                <a:t>’</a:t>
              </a:r>
              <a:r>
                <a:rPr lang="en-US" altLang="ja-JP">
                  <a:solidFill>
                    <a:srgbClr val="FF0F15"/>
                  </a:solidFill>
                </a:rPr>
                <a:t>s 9.68% above this score </a:t>
              </a:r>
              <a:endParaRPr lang="en-US">
                <a:solidFill>
                  <a:srgbClr val="FF0F15"/>
                </a:solidFill>
              </a:endParaRPr>
            </a:p>
          </p:txBody>
        </p:sp>
        <p:pic>
          <p:nvPicPr>
            <p:cNvPr id="91150"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62" y="2928"/>
              <a:ext cx="29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1151" name="AutoShape 12"/>
            <p:cNvCxnSpPr>
              <a:cxnSpLocks noChangeShapeType="1"/>
              <a:stCxn id="91149" idx="3"/>
            </p:cNvCxnSpPr>
            <p:nvPr/>
          </p:nvCxnSpPr>
          <p:spPr bwMode="auto">
            <a:xfrm flipV="1">
              <a:off x="4848" y="3168"/>
              <a:ext cx="362" cy="315"/>
            </a:xfrm>
            <a:prstGeom prst="bentConnector2">
              <a:avLst/>
            </a:prstGeom>
            <a:noFill/>
            <a:ln w="9525">
              <a:solidFill>
                <a:srgbClr val="FF0F15"/>
              </a:solidFill>
              <a:miter lim="800000"/>
              <a:headEnd/>
              <a:tailEnd type="triangle" w="med" len="med"/>
            </a:ln>
            <a:extLst>
              <a:ext uri="{909E8E84-426E-40DD-AFC4-6F175D3DCCD1}">
                <a14:hiddenFill xmlns:a14="http://schemas.microsoft.com/office/drawing/2010/main">
                  <a:noFill/>
                </a14:hiddenFill>
              </a:ext>
            </a:extLst>
          </p:spPr>
        </p:cxnSp>
      </p:grpSp>
      <p:grpSp>
        <p:nvGrpSpPr>
          <p:cNvPr id="3" name="Group 13"/>
          <p:cNvGrpSpPr>
            <a:grpSpLocks/>
          </p:cNvGrpSpPr>
          <p:nvPr/>
        </p:nvGrpSpPr>
        <p:grpSpPr bwMode="auto">
          <a:xfrm>
            <a:off x="2133600" y="4024313"/>
            <a:ext cx="5878513" cy="1690687"/>
            <a:chOff x="1344" y="2535"/>
            <a:chExt cx="3703" cy="1065"/>
          </a:xfrm>
        </p:grpSpPr>
        <p:sp>
          <p:nvSpPr>
            <p:cNvPr id="91147" name="Text Box 14"/>
            <p:cNvSpPr txBox="1">
              <a:spLocks noChangeArrowheads="1"/>
            </p:cNvSpPr>
            <p:nvPr/>
          </p:nvSpPr>
          <p:spPr bwMode="auto">
            <a:xfrm>
              <a:off x="1344" y="3174"/>
              <a:ext cx="1680" cy="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pPr>
                <a:lnSpc>
                  <a:spcPct val="80000"/>
                </a:lnSpc>
                <a:spcBef>
                  <a:spcPct val="50000"/>
                </a:spcBef>
              </a:pPr>
              <a:r>
                <a:rPr lang="en-US">
                  <a:solidFill>
                    <a:srgbClr val="85309D"/>
                  </a:solidFill>
                </a:rPr>
                <a:t>So 90.32% got your score or lower</a:t>
              </a:r>
            </a:p>
          </p:txBody>
        </p:sp>
        <p:pic>
          <p:nvPicPr>
            <p:cNvPr id="91148" name="Picture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67" y="2535"/>
              <a:ext cx="880"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33488" name="Picture 1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24600" y="3962400"/>
            <a:ext cx="2514600" cy="1066800"/>
          </a:xfrm>
          <a:prstGeom prst="rect">
            <a:avLst/>
          </a:prstGeom>
          <a:noFill/>
          <a:ln>
            <a:noFill/>
          </a:ln>
          <a:extLst>
            <a:ext uri="{909E8E84-426E-40DD-AFC4-6F175D3DCCD1}">
              <a14:hiddenFill xmlns:a14="http://schemas.microsoft.com/office/drawing/2010/main">
                <a:solidFill>
                  <a:srgbClr val="FFFFFF">
                    <a:alpha val="34901"/>
                  </a:srgbClr>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3347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33479">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23348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233479">
                                            <p:txEl>
                                              <p:pRg st="1" end="1"/>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499"/>
                                          </p:stCondLst>
                                        </p:cTn>
                                        <p:tgtEl>
                                          <p:spTgt spid="233480"/>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500"/>
                                        <p:tgtEl>
                                          <p:spTgt spid="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nodeType="clickEffect">
                                  <p:stCondLst>
                                    <p:cond delay="0"/>
                                  </p:stCondLst>
                                  <p:childTnLst>
                                    <p:set>
                                      <p:cBhvr>
                                        <p:cTn id="29"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9"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r>
              <a:rPr lang="en-US" smtClean="0">
                <a:effectLst>
                  <a:outerShdw blurRad="38100" dist="38100" dir="2700000" algn="tl">
                    <a:srgbClr val="C0C0C0"/>
                  </a:outerShdw>
                </a:effectLst>
                <a:latin typeface="Gill Sans MT" pitchFamily="34" charset="0"/>
              </a:rPr>
              <a:t>Check your understanding</a:t>
            </a:r>
          </a:p>
        </p:txBody>
      </p:sp>
      <p:sp>
        <p:nvSpPr>
          <p:cNvPr id="93186" name="Content Placeholder 2"/>
          <p:cNvSpPr>
            <a:spLocks noGrp="1"/>
          </p:cNvSpPr>
          <p:nvPr>
            <p:ph sz="half" idx="1"/>
          </p:nvPr>
        </p:nvSpPr>
        <p:spPr/>
        <p:txBody>
          <a:bodyPr/>
          <a:lstStyle/>
          <a:p>
            <a:pPr eaLnBrk="1" hangingPunct="1"/>
            <a:r>
              <a:rPr lang="en-US" smtClean="0">
                <a:latin typeface="Gill Sans MT" pitchFamily="34" charset="0"/>
              </a:rPr>
              <a:t>Next we will see how to figure out a z score if you know the percentile</a:t>
            </a:r>
          </a:p>
        </p:txBody>
      </p:sp>
      <p:sp>
        <p:nvSpPr>
          <p:cNvPr id="93187" name="Content Placeholder 3"/>
          <p:cNvSpPr>
            <a:spLocks noGrp="1"/>
          </p:cNvSpPr>
          <p:nvPr>
            <p:ph sz="half" idx="2"/>
          </p:nvPr>
        </p:nvSpPr>
        <p:spPr/>
        <p:txBody>
          <a:bodyPr/>
          <a:lstStyle/>
          <a:p>
            <a:pPr eaLnBrk="1" hangingPunct="1"/>
            <a:r>
              <a:rPr lang="en-US" smtClean="0">
                <a:latin typeface="Gill Sans MT" pitchFamily="34" charset="0"/>
              </a:rPr>
              <a:t>Before we move on, any questions about the connection between probabilities and distributions?</a:t>
            </a:r>
          </a:p>
          <a:p>
            <a:pPr eaLnBrk="1" hangingPunct="1"/>
            <a:r>
              <a:rPr lang="en-US" smtClean="0">
                <a:latin typeface="Gill Sans MT" pitchFamily="34" charset="0"/>
              </a:rPr>
              <a:t>Questions about using the unit normal table to find the % of a distribution falling above or below a z score?</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normAutofit/>
          </a:bodyPr>
          <a:lstStyle/>
          <a:p>
            <a:pPr eaLnBrk="1" hangingPunct="1"/>
            <a:r>
              <a:rPr lang="en-US" smtClean="0">
                <a:effectLst>
                  <a:outerShdw blurRad="38100" dist="38100" dir="2700000" algn="tl">
                    <a:srgbClr val="C0C0C0"/>
                  </a:outerShdw>
                </a:effectLst>
                <a:latin typeface="Gill Sans MT" pitchFamily="34" charset="0"/>
              </a:rPr>
              <a:t>The Normal Distribution</a:t>
            </a:r>
          </a:p>
        </p:txBody>
      </p:sp>
      <p:sp>
        <p:nvSpPr>
          <p:cNvPr id="94210" name="Rectangle 3"/>
          <p:cNvSpPr>
            <a:spLocks noGrp="1" noChangeArrowheads="1"/>
          </p:cNvSpPr>
          <p:nvPr>
            <p:ph idx="1"/>
          </p:nvPr>
        </p:nvSpPr>
        <p:spPr>
          <a:xfrm>
            <a:off x="304800" y="1600200"/>
            <a:ext cx="8839200" cy="4876800"/>
          </a:xfrm>
        </p:spPr>
        <p:txBody>
          <a:bodyPr/>
          <a:lstStyle/>
          <a:p>
            <a:pPr eaLnBrk="1" hangingPunct="1">
              <a:lnSpc>
                <a:spcPct val="90000"/>
              </a:lnSpc>
            </a:pPr>
            <a:r>
              <a:rPr lang="en-US" sz="2400" smtClean="0">
                <a:latin typeface="Gill Sans MT" pitchFamily="34" charset="0"/>
              </a:rPr>
              <a:t>You can go in the other direction too</a:t>
            </a:r>
          </a:p>
          <a:p>
            <a:pPr lvl="1" eaLnBrk="1" hangingPunct="1">
              <a:lnSpc>
                <a:spcPct val="90000"/>
              </a:lnSpc>
            </a:pPr>
            <a:r>
              <a:rPr lang="en-US" sz="2400" smtClean="0">
                <a:latin typeface="Gill Sans MT" pitchFamily="34" charset="0"/>
              </a:rPr>
              <a:t>Steps for figuring </a:t>
            </a:r>
            <a:r>
              <a:rPr lang="en-US" sz="2400" i="1" smtClean="0">
                <a:latin typeface="Gill Sans MT" pitchFamily="34" charset="0"/>
              </a:rPr>
              <a:t>Z</a:t>
            </a:r>
            <a:r>
              <a:rPr lang="en-US" sz="2400" smtClean="0">
                <a:latin typeface="Gill Sans MT" pitchFamily="34" charset="0"/>
              </a:rPr>
              <a:t> scores and raw scores from percentages:</a:t>
            </a:r>
          </a:p>
          <a:p>
            <a:pPr lvl="2" eaLnBrk="1" hangingPunct="1">
              <a:lnSpc>
                <a:spcPct val="90000"/>
              </a:lnSpc>
              <a:buFontTx/>
              <a:buNone/>
            </a:pPr>
            <a:r>
              <a:rPr lang="en-US" smtClean="0">
                <a:latin typeface="Gill Sans MT" pitchFamily="34" charset="0"/>
              </a:rPr>
              <a:t>	</a:t>
            </a:r>
            <a:r>
              <a:rPr lang="en-US" smtClean="0">
                <a:solidFill>
                  <a:schemeClr val="accent2"/>
                </a:solidFill>
                <a:latin typeface="Gill Sans MT" pitchFamily="34" charset="0"/>
              </a:rPr>
              <a:t>1.</a:t>
            </a:r>
            <a:r>
              <a:rPr lang="en-US" smtClean="0">
                <a:latin typeface="Gill Sans MT" pitchFamily="34" charset="0"/>
              </a:rPr>
              <a:t> Draw normal curve, shade in approximate area for the percentage (using the 50%-34%-14% rule)</a:t>
            </a:r>
          </a:p>
          <a:p>
            <a:pPr lvl="2" eaLnBrk="1" hangingPunct="1">
              <a:lnSpc>
                <a:spcPct val="90000"/>
              </a:lnSpc>
              <a:buFontTx/>
              <a:buNone/>
            </a:pPr>
            <a:r>
              <a:rPr lang="en-US" smtClean="0">
                <a:latin typeface="Gill Sans MT" pitchFamily="34" charset="0"/>
              </a:rPr>
              <a:t>	</a:t>
            </a:r>
            <a:r>
              <a:rPr lang="en-US" smtClean="0">
                <a:solidFill>
                  <a:schemeClr val="accent2"/>
                </a:solidFill>
                <a:latin typeface="Gill Sans MT" pitchFamily="34" charset="0"/>
              </a:rPr>
              <a:t>2.</a:t>
            </a:r>
            <a:r>
              <a:rPr lang="en-US" smtClean="0">
                <a:latin typeface="Gill Sans MT" pitchFamily="34" charset="0"/>
              </a:rPr>
              <a:t> Make rough estimate of the </a:t>
            </a:r>
            <a:r>
              <a:rPr lang="en-US" i="1" smtClean="0">
                <a:latin typeface="Gill Sans MT" pitchFamily="34" charset="0"/>
              </a:rPr>
              <a:t>Z</a:t>
            </a:r>
            <a:r>
              <a:rPr lang="en-US" smtClean="0">
                <a:latin typeface="Gill Sans MT" pitchFamily="34" charset="0"/>
              </a:rPr>
              <a:t> score where the shaded area starts</a:t>
            </a:r>
          </a:p>
          <a:p>
            <a:pPr lvl="2" eaLnBrk="1" hangingPunct="1">
              <a:lnSpc>
                <a:spcPct val="90000"/>
              </a:lnSpc>
              <a:buFontTx/>
              <a:buNone/>
            </a:pPr>
            <a:r>
              <a:rPr lang="en-US" smtClean="0">
                <a:latin typeface="Gill Sans MT" pitchFamily="34" charset="0"/>
              </a:rPr>
              <a:t>	</a:t>
            </a:r>
            <a:r>
              <a:rPr lang="en-US" smtClean="0">
                <a:solidFill>
                  <a:schemeClr val="accent2"/>
                </a:solidFill>
                <a:latin typeface="Gill Sans MT" pitchFamily="34" charset="0"/>
              </a:rPr>
              <a:t>3.</a:t>
            </a:r>
            <a:r>
              <a:rPr lang="en-US" smtClean="0">
                <a:latin typeface="Gill Sans MT" pitchFamily="34" charset="0"/>
              </a:rPr>
              <a:t> Find the exact </a:t>
            </a:r>
            <a:r>
              <a:rPr lang="en-US" i="1" smtClean="0">
                <a:latin typeface="Gill Sans MT" pitchFamily="34" charset="0"/>
              </a:rPr>
              <a:t>Z</a:t>
            </a:r>
            <a:r>
              <a:rPr lang="en-US" smtClean="0">
                <a:latin typeface="Gill Sans MT" pitchFamily="34" charset="0"/>
              </a:rPr>
              <a:t> score using the unit normal table</a:t>
            </a:r>
          </a:p>
          <a:p>
            <a:pPr lvl="2" eaLnBrk="1" hangingPunct="1">
              <a:lnSpc>
                <a:spcPct val="90000"/>
              </a:lnSpc>
              <a:buFontTx/>
              <a:buNone/>
            </a:pPr>
            <a:r>
              <a:rPr lang="en-US" smtClean="0">
                <a:latin typeface="Gill Sans MT" pitchFamily="34" charset="0"/>
              </a:rPr>
              <a:t>	</a:t>
            </a:r>
            <a:r>
              <a:rPr lang="en-US" smtClean="0">
                <a:solidFill>
                  <a:schemeClr val="accent2"/>
                </a:solidFill>
                <a:latin typeface="Gill Sans MT" pitchFamily="34" charset="0"/>
              </a:rPr>
              <a:t>4.</a:t>
            </a:r>
            <a:r>
              <a:rPr lang="en-US" smtClean="0">
                <a:latin typeface="Gill Sans MT" pitchFamily="34" charset="0"/>
              </a:rPr>
              <a:t> Check that your </a:t>
            </a:r>
            <a:r>
              <a:rPr lang="en-US" i="1" smtClean="0">
                <a:latin typeface="Gill Sans MT" pitchFamily="34" charset="0"/>
              </a:rPr>
              <a:t>Z</a:t>
            </a:r>
            <a:r>
              <a:rPr lang="en-US" smtClean="0">
                <a:latin typeface="Gill Sans MT" pitchFamily="34" charset="0"/>
              </a:rPr>
              <a:t> score is similar to the rough estimate from Step 2</a:t>
            </a:r>
          </a:p>
          <a:p>
            <a:pPr lvl="2" eaLnBrk="1" hangingPunct="1">
              <a:lnSpc>
                <a:spcPct val="90000"/>
              </a:lnSpc>
              <a:buFontTx/>
              <a:buNone/>
            </a:pPr>
            <a:r>
              <a:rPr lang="en-US" smtClean="0">
                <a:latin typeface="Gill Sans MT" pitchFamily="34" charset="0"/>
              </a:rPr>
              <a:t>	</a:t>
            </a:r>
            <a:r>
              <a:rPr lang="en-US" smtClean="0">
                <a:solidFill>
                  <a:schemeClr val="accent2"/>
                </a:solidFill>
                <a:latin typeface="Gill Sans MT" pitchFamily="34" charset="0"/>
              </a:rPr>
              <a:t>5.</a:t>
            </a:r>
            <a:r>
              <a:rPr lang="en-US" smtClean="0">
                <a:latin typeface="Gill Sans MT" pitchFamily="34" charset="0"/>
              </a:rPr>
              <a:t> If you want to find a raw score, change it from the </a:t>
            </a:r>
            <a:r>
              <a:rPr lang="en-US" i="1" smtClean="0">
                <a:latin typeface="Gill Sans MT" pitchFamily="34" charset="0"/>
              </a:rPr>
              <a:t>Z</a:t>
            </a:r>
            <a:r>
              <a:rPr lang="en-US" smtClean="0">
                <a:latin typeface="Gill Sans MT" pitchFamily="34" charset="0"/>
              </a:rPr>
              <a:t> score</a:t>
            </a:r>
            <a:endParaRPr lang="en-US" sz="1600" smtClean="0">
              <a:latin typeface="Gill Sans MT"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normAutofit/>
          </a:bodyPr>
          <a:lstStyle/>
          <a:p>
            <a:pPr eaLnBrk="1" hangingPunct="1"/>
            <a:r>
              <a:rPr lang="en-US" smtClean="0">
                <a:effectLst>
                  <a:outerShdw blurRad="38100" dist="38100" dir="2700000" algn="tl">
                    <a:srgbClr val="C0C0C0"/>
                  </a:outerShdw>
                </a:effectLst>
                <a:latin typeface="Gill Sans MT" pitchFamily="34" charset="0"/>
              </a:rPr>
              <a:t>The Normal Distribution</a:t>
            </a:r>
          </a:p>
        </p:txBody>
      </p:sp>
      <p:sp>
        <p:nvSpPr>
          <p:cNvPr id="96258" name="Rectangle 3"/>
          <p:cNvSpPr>
            <a:spLocks noGrp="1" noChangeArrowheads="1"/>
          </p:cNvSpPr>
          <p:nvPr>
            <p:ph idx="1"/>
          </p:nvPr>
        </p:nvSpPr>
        <p:spPr>
          <a:xfrm>
            <a:off x="304800" y="1447800"/>
            <a:ext cx="8839200" cy="5410200"/>
          </a:xfrm>
        </p:spPr>
        <p:txBody>
          <a:bodyPr/>
          <a:lstStyle/>
          <a:p>
            <a:pPr eaLnBrk="1" hangingPunct="1">
              <a:buFontTx/>
              <a:buNone/>
            </a:pPr>
            <a:r>
              <a:rPr lang="en-US" sz="2400" smtClean="0">
                <a:latin typeface="Gill Sans MT" pitchFamily="34" charset="0"/>
              </a:rPr>
              <a:t>		Example:  What z score is at the 75</a:t>
            </a:r>
            <a:r>
              <a:rPr lang="en-US" sz="2400" baseline="30000" smtClean="0">
                <a:latin typeface="Gill Sans MT" pitchFamily="34" charset="0"/>
              </a:rPr>
              <a:t>th</a:t>
            </a:r>
            <a:r>
              <a:rPr lang="en-US" sz="2400" smtClean="0">
                <a:latin typeface="Gill Sans MT" pitchFamily="34" charset="0"/>
              </a:rPr>
              <a:t> percentile (at or above 75% of the scores)?</a:t>
            </a:r>
          </a:p>
          <a:p>
            <a:pPr lvl="2" eaLnBrk="1" hangingPunct="1">
              <a:buFontTx/>
              <a:buNone/>
            </a:pPr>
            <a:r>
              <a:rPr lang="en-US" smtClean="0">
                <a:latin typeface="Gill Sans MT" pitchFamily="34" charset="0"/>
              </a:rPr>
              <a:t>	</a:t>
            </a:r>
            <a:r>
              <a:rPr lang="en-US" sz="2000" smtClean="0">
                <a:solidFill>
                  <a:schemeClr val="accent2"/>
                </a:solidFill>
                <a:latin typeface="Gill Sans MT" pitchFamily="34" charset="0"/>
              </a:rPr>
              <a:t>1.</a:t>
            </a:r>
            <a:r>
              <a:rPr lang="en-US" sz="2000" smtClean="0">
                <a:latin typeface="Gill Sans MT" pitchFamily="34" charset="0"/>
              </a:rPr>
              <a:t> Draw normal curve, shade in approximate area for the % (use the 50%-34%-14% rule)</a:t>
            </a:r>
          </a:p>
          <a:p>
            <a:pPr lvl="2" eaLnBrk="1" hangingPunct="1">
              <a:buFontTx/>
              <a:buNone/>
            </a:pPr>
            <a:endParaRPr lang="en-US" sz="2000" smtClean="0">
              <a:latin typeface="Gill Sans MT" pitchFamily="34" charset="0"/>
            </a:endParaRPr>
          </a:p>
          <a:p>
            <a:pPr lvl="2" eaLnBrk="1" hangingPunct="1">
              <a:buFontTx/>
              <a:buNone/>
            </a:pPr>
            <a:r>
              <a:rPr lang="en-US" sz="2000" smtClean="0">
                <a:latin typeface="Gill Sans MT" pitchFamily="34" charset="0"/>
              </a:rPr>
              <a:t>	</a:t>
            </a:r>
          </a:p>
          <a:p>
            <a:pPr lvl="2" eaLnBrk="1" hangingPunct="1">
              <a:buFontTx/>
              <a:buNone/>
            </a:pPr>
            <a:endParaRPr lang="en-US" sz="2000" smtClean="0">
              <a:solidFill>
                <a:schemeClr val="accent2"/>
              </a:solidFill>
              <a:latin typeface="Gill Sans MT" pitchFamily="34" charset="0"/>
            </a:endParaRPr>
          </a:p>
          <a:p>
            <a:pPr lvl="2" eaLnBrk="1" hangingPunct="1">
              <a:buFontTx/>
              <a:buNone/>
            </a:pPr>
            <a:r>
              <a:rPr lang="en-US" sz="2000" smtClean="0">
                <a:solidFill>
                  <a:schemeClr val="accent2"/>
                </a:solidFill>
                <a:latin typeface="Gill Sans MT" pitchFamily="34" charset="0"/>
              </a:rPr>
              <a:t>	2.</a:t>
            </a:r>
            <a:r>
              <a:rPr lang="en-US" sz="2000" smtClean="0">
                <a:latin typeface="Gill Sans MT" pitchFamily="34" charset="0"/>
              </a:rPr>
              <a:t> Make rough estimate of the </a:t>
            </a:r>
            <a:r>
              <a:rPr lang="en-US" sz="2000" i="1" smtClean="0">
                <a:latin typeface="Gill Sans MT" pitchFamily="34" charset="0"/>
              </a:rPr>
              <a:t>Z</a:t>
            </a:r>
            <a:r>
              <a:rPr lang="en-US" sz="2000" smtClean="0">
                <a:latin typeface="Gill Sans MT" pitchFamily="34" charset="0"/>
              </a:rPr>
              <a:t> score where the shaded area starts (between .5 and 1)</a:t>
            </a:r>
          </a:p>
          <a:p>
            <a:pPr lvl="2" eaLnBrk="1" hangingPunct="1">
              <a:buFontTx/>
              <a:buNone/>
            </a:pPr>
            <a:r>
              <a:rPr lang="en-US" sz="2000" smtClean="0">
                <a:latin typeface="Gill Sans MT" pitchFamily="34" charset="0"/>
              </a:rPr>
              <a:t>	</a:t>
            </a:r>
            <a:r>
              <a:rPr lang="en-US" sz="2000" smtClean="0">
                <a:solidFill>
                  <a:schemeClr val="accent2"/>
                </a:solidFill>
                <a:latin typeface="Gill Sans MT" pitchFamily="34" charset="0"/>
              </a:rPr>
              <a:t>3.</a:t>
            </a:r>
            <a:r>
              <a:rPr lang="en-US" sz="2000" smtClean="0">
                <a:latin typeface="Gill Sans MT" pitchFamily="34" charset="0"/>
              </a:rPr>
              <a:t> Find the exact </a:t>
            </a:r>
            <a:r>
              <a:rPr lang="en-US" sz="2000" i="1" smtClean="0">
                <a:latin typeface="Gill Sans MT" pitchFamily="34" charset="0"/>
              </a:rPr>
              <a:t>Z</a:t>
            </a:r>
            <a:r>
              <a:rPr lang="en-US" sz="2000" smtClean="0">
                <a:latin typeface="Gill Sans MT" pitchFamily="34" charset="0"/>
              </a:rPr>
              <a:t> score using the unit normal table (a little less than .7)</a:t>
            </a:r>
          </a:p>
          <a:p>
            <a:pPr lvl="2" eaLnBrk="1" hangingPunct="1">
              <a:buFontTx/>
              <a:buNone/>
            </a:pPr>
            <a:r>
              <a:rPr lang="en-US" sz="2000" smtClean="0">
                <a:latin typeface="Gill Sans MT" pitchFamily="34" charset="0"/>
              </a:rPr>
              <a:t>	</a:t>
            </a:r>
            <a:r>
              <a:rPr lang="en-US" sz="2000" smtClean="0">
                <a:solidFill>
                  <a:schemeClr val="accent2"/>
                </a:solidFill>
                <a:latin typeface="Gill Sans MT" pitchFamily="34" charset="0"/>
              </a:rPr>
              <a:t>4.</a:t>
            </a:r>
            <a:r>
              <a:rPr lang="en-US" sz="2000" smtClean="0">
                <a:latin typeface="Gill Sans MT" pitchFamily="34" charset="0"/>
              </a:rPr>
              <a:t> Check that your </a:t>
            </a:r>
            <a:r>
              <a:rPr lang="en-US" sz="2000" i="1" smtClean="0">
                <a:latin typeface="Gill Sans MT" pitchFamily="34" charset="0"/>
              </a:rPr>
              <a:t>Z</a:t>
            </a:r>
            <a:r>
              <a:rPr lang="en-US" sz="2000" smtClean="0">
                <a:latin typeface="Gill Sans MT" pitchFamily="34" charset="0"/>
              </a:rPr>
              <a:t> score is similar to the rough estimate from Step 2</a:t>
            </a:r>
          </a:p>
          <a:p>
            <a:pPr lvl="2" eaLnBrk="1" hangingPunct="1">
              <a:buFontTx/>
              <a:buNone/>
            </a:pPr>
            <a:r>
              <a:rPr lang="en-US" sz="2000" smtClean="0">
                <a:latin typeface="Gill Sans MT" pitchFamily="34" charset="0"/>
              </a:rPr>
              <a:t>	</a:t>
            </a:r>
            <a:r>
              <a:rPr lang="en-US" sz="2000" smtClean="0">
                <a:solidFill>
                  <a:schemeClr val="accent2"/>
                </a:solidFill>
                <a:latin typeface="Gill Sans MT" pitchFamily="34" charset="0"/>
              </a:rPr>
              <a:t>5.</a:t>
            </a:r>
            <a:r>
              <a:rPr lang="en-US" sz="2000" smtClean="0">
                <a:latin typeface="Gill Sans MT" pitchFamily="34" charset="0"/>
              </a:rPr>
              <a:t> If you want to find a raw score, change it from the </a:t>
            </a:r>
            <a:r>
              <a:rPr lang="en-US" sz="2000" i="1" smtClean="0">
                <a:latin typeface="Gill Sans MT" pitchFamily="34" charset="0"/>
              </a:rPr>
              <a:t>Z</a:t>
            </a:r>
            <a:r>
              <a:rPr lang="en-US" sz="2000" smtClean="0">
                <a:latin typeface="Gill Sans MT" pitchFamily="34" charset="0"/>
              </a:rPr>
              <a:t> score using mean and standard deviation info.</a:t>
            </a:r>
          </a:p>
        </p:txBody>
      </p:sp>
      <p:pic>
        <p:nvPicPr>
          <p:cNvPr id="9625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819400"/>
            <a:ext cx="28956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normAutofit/>
          </a:bodyPr>
          <a:lstStyle/>
          <a:p>
            <a:pPr eaLnBrk="1" hangingPunct="1"/>
            <a:r>
              <a:rPr lang="en-US" smtClean="0">
                <a:effectLst>
                  <a:outerShdw blurRad="38100" dist="38100" dir="2700000" algn="tl">
                    <a:srgbClr val="C0C0C0"/>
                  </a:outerShdw>
                </a:effectLst>
                <a:latin typeface="Gill Sans MT" pitchFamily="34" charset="0"/>
              </a:rPr>
              <a:t>The Normal Distribution</a:t>
            </a:r>
          </a:p>
        </p:txBody>
      </p:sp>
      <p:sp>
        <p:nvSpPr>
          <p:cNvPr id="63490" name="Rectangle 3"/>
          <p:cNvSpPr>
            <a:spLocks noGrp="1" noChangeArrowheads="1"/>
          </p:cNvSpPr>
          <p:nvPr>
            <p:ph idx="1"/>
          </p:nvPr>
        </p:nvSpPr>
        <p:spPr>
          <a:xfrm>
            <a:off x="304800" y="1600200"/>
            <a:ext cx="8839200" cy="4876800"/>
          </a:xfrm>
        </p:spPr>
        <p:txBody>
          <a:bodyPr rtlCol="0">
            <a:normAutofit lnSpcReduction="10000"/>
          </a:bodyPr>
          <a:lstStyle/>
          <a:p>
            <a:pPr eaLnBrk="1" fontAlgn="auto" hangingPunct="1">
              <a:lnSpc>
                <a:spcPct val="90000"/>
              </a:lnSpc>
              <a:spcAft>
                <a:spcPts val="0"/>
              </a:spcAft>
              <a:buFontTx/>
              <a:buNone/>
              <a:defRPr/>
            </a:pPr>
            <a:r>
              <a:rPr lang="en-US" sz="2400" smtClean="0">
                <a:ea typeface="ＭＳ Ｐゴシック" charset="0"/>
              </a:rPr>
              <a:t>			Finding the proportion of scores falling between two 			observed scores</a:t>
            </a:r>
          </a:p>
          <a:p>
            <a:pPr marL="1371600" lvl="2" indent="-457200" eaLnBrk="1" fontAlgn="auto" hangingPunct="1">
              <a:lnSpc>
                <a:spcPct val="90000"/>
              </a:lnSpc>
              <a:spcAft>
                <a:spcPts val="0"/>
              </a:spcAft>
              <a:buFontTx/>
              <a:buAutoNum type="arabicPeriod"/>
              <a:defRPr/>
            </a:pPr>
            <a:r>
              <a:rPr lang="en-US" sz="2000" smtClean="0">
                <a:ea typeface="ＭＳ Ｐゴシック" charset="0"/>
              </a:rPr>
              <a:t>Convert each score to a z score</a:t>
            </a:r>
          </a:p>
          <a:p>
            <a:pPr marL="1371600" lvl="2" indent="-457200" eaLnBrk="1" fontAlgn="auto" hangingPunct="1">
              <a:lnSpc>
                <a:spcPct val="90000"/>
              </a:lnSpc>
              <a:spcAft>
                <a:spcPts val="0"/>
              </a:spcAft>
              <a:buFontTx/>
              <a:buAutoNum type="arabicPeriod"/>
              <a:defRPr/>
            </a:pPr>
            <a:r>
              <a:rPr lang="en-US" sz="2000" smtClean="0">
                <a:ea typeface="ＭＳ Ｐゴシック" charset="0"/>
              </a:rPr>
              <a:t>Draw a graph of the normal distribution and shade out the area to be identified.</a:t>
            </a:r>
          </a:p>
          <a:p>
            <a:pPr marL="1371600" lvl="2" indent="-457200" eaLnBrk="1" fontAlgn="auto" hangingPunct="1">
              <a:lnSpc>
                <a:spcPct val="90000"/>
              </a:lnSpc>
              <a:spcAft>
                <a:spcPts val="0"/>
              </a:spcAft>
              <a:buFontTx/>
              <a:buAutoNum type="arabicPeriod"/>
              <a:defRPr/>
            </a:pPr>
            <a:r>
              <a:rPr lang="en-US" sz="2000" smtClean="0">
                <a:ea typeface="ＭＳ Ｐゴシック" charset="0"/>
              </a:rPr>
              <a:t>Identify the area below the highest z score using the unit normal table.</a:t>
            </a:r>
          </a:p>
          <a:p>
            <a:pPr marL="1371600" lvl="2" indent="-457200" eaLnBrk="1" fontAlgn="auto" hangingPunct="1">
              <a:lnSpc>
                <a:spcPct val="90000"/>
              </a:lnSpc>
              <a:spcAft>
                <a:spcPts val="0"/>
              </a:spcAft>
              <a:buFontTx/>
              <a:buAutoNum type="arabicPeriod"/>
              <a:defRPr/>
            </a:pPr>
            <a:r>
              <a:rPr lang="en-US" sz="2000" smtClean="0">
                <a:ea typeface="ＭＳ Ｐゴシック" charset="0"/>
              </a:rPr>
              <a:t>Identify the area below the lowest z score using the unit normal table.</a:t>
            </a:r>
          </a:p>
          <a:p>
            <a:pPr marL="1371600" lvl="2" indent="-457200" eaLnBrk="1" fontAlgn="auto" hangingPunct="1">
              <a:lnSpc>
                <a:spcPct val="90000"/>
              </a:lnSpc>
              <a:spcAft>
                <a:spcPts val="0"/>
              </a:spcAft>
              <a:buFontTx/>
              <a:buAutoNum type="arabicPeriod"/>
              <a:defRPr/>
            </a:pPr>
            <a:r>
              <a:rPr lang="en-US" sz="2000" smtClean="0">
                <a:ea typeface="ＭＳ Ｐゴシック" charset="0"/>
              </a:rPr>
              <a:t>Subtract step 4 from step 3. This is the proportion of scores that falls between the two observed scores.</a:t>
            </a:r>
          </a:p>
          <a:p>
            <a:pPr marL="1371600" lvl="2" indent="-457200" eaLnBrk="1" fontAlgn="auto" hangingPunct="1">
              <a:lnSpc>
                <a:spcPct val="90000"/>
              </a:lnSpc>
              <a:spcAft>
                <a:spcPts val="0"/>
              </a:spcAft>
              <a:buFontTx/>
              <a:buNone/>
              <a:defRPr/>
            </a:pPr>
            <a:r>
              <a:rPr lang="en-US" sz="2000" smtClean="0">
                <a:ea typeface="ＭＳ Ｐゴシック" charset="0"/>
              </a:rPr>
              <a:t>	 </a:t>
            </a:r>
          </a:p>
          <a:p>
            <a:pPr marL="1371600" lvl="2" indent="-457200" eaLnBrk="1" fontAlgn="auto" hangingPunct="1">
              <a:lnSpc>
                <a:spcPct val="90000"/>
              </a:lnSpc>
              <a:spcAft>
                <a:spcPts val="0"/>
              </a:spcAft>
              <a:buFontTx/>
              <a:buAutoNum type="arabicPeriod"/>
              <a:defRPr/>
            </a:pPr>
            <a:endParaRPr lang="en-US" sz="2000" smtClean="0">
              <a:ea typeface="ＭＳ Ｐゴシック" charset="0"/>
            </a:endParaRPr>
          </a:p>
          <a:p>
            <a:pPr marL="1371600" lvl="2" indent="-457200" eaLnBrk="1" fontAlgn="auto" hangingPunct="1">
              <a:lnSpc>
                <a:spcPct val="90000"/>
              </a:lnSpc>
              <a:spcAft>
                <a:spcPts val="0"/>
              </a:spcAft>
              <a:buFontTx/>
              <a:buNone/>
              <a:defRPr/>
            </a:pPr>
            <a:endParaRPr lang="en-US" sz="2000" smtClean="0">
              <a:ea typeface="ＭＳ Ｐゴシック" charset="0"/>
            </a:endParaRPr>
          </a:p>
          <a:p>
            <a:pPr marL="1371600" lvl="2" indent="-457200" eaLnBrk="1" fontAlgn="auto" hangingPunct="1">
              <a:lnSpc>
                <a:spcPct val="90000"/>
              </a:lnSpc>
              <a:spcAft>
                <a:spcPts val="0"/>
              </a:spcAft>
              <a:buFontTx/>
              <a:buNone/>
              <a:defRPr/>
            </a:pPr>
            <a:r>
              <a:rPr lang="en-US" sz="2000" smtClean="0">
                <a:ea typeface="ＭＳ Ｐゴシック" charset="0"/>
              </a:rPr>
              <a:t>	</a:t>
            </a:r>
          </a:p>
          <a:p>
            <a:pPr marL="1371600" lvl="2" indent="-457200" eaLnBrk="1" fontAlgn="auto" hangingPunct="1">
              <a:lnSpc>
                <a:spcPct val="90000"/>
              </a:lnSpc>
              <a:spcAft>
                <a:spcPts val="0"/>
              </a:spcAft>
              <a:buFontTx/>
              <a:buNone/>
              <a:defRPr/>
            </a:pPr>
            <a:endParaRPr lang="en-US" sz="2000" smtClean="0">
              <a:solidFill>
                <a:schemeClr val="accent2"/>
              </a:solidFill>
              <a:ea typeface="ＭＳ Ｐゴシック" charset="0"/>
            </a:endParaRPr>
          </a:p>
          <a:p>
            <a:pPr marL="1371600" lvl="2" indent="-457200" eaLnBrk="1" fontAlgn="auto" hangingPunct="1">
              <a:lnSpc>
                <a:spcPct val="90000"/>
              </a:lnSpc>
              <a:spcAft>
                <a:spcPts val="0"/>
              </a:spcAft>
              <a:buFontTx/>
              <a:buNone/>
              <a:defRPr/>
            </a:pPr>
            <a:r>
              <a:rPr lang="en-US" sz="2000" smtClean="0">
                <a:solidFill>
                  <a:schemeClr val="accent2"/>
                </a:solidFill>
                <a:ea typeface="ＭＳ Ｐゴシック" charset="0"/>
              </a:rPr>
              <a:t>	</a:t>
            </a:r>
            <a:endParaRPr lang="en-US" sz="2000" smtClean="0">
              <a:ea typeface="ＭＳ Ｐゴシック" charset="0"/>
            </a:endParaRPr>
          </a:p>
        </p:txBody>
      </p:sp>
      <p:grpSp>
        <p:nvGrpSpPr>
          <p:cNvPr id="98307" name="Group 5"/>
          <p:cNvGrpSpPr>
            <a:grpSpLocks/>
          </p:cNvGrpSpPr>
          <p:nvPr/>
        </p:nvGrpSpPr>
        <p:grpSpPr bwMode="auto">
          <a:xfrm>
            <a:off x="2362200" y="5105400"/>
            <a:ext cx="3276600" cy="1304925"/>
            <a:chOff x="1488" y="2352"/>
            <a:chExt cx="2784" cy="1589"/>
          </a:xfrm>
        </p:grpSpPr>
        <p:grpSp>
          <p:nvGrpSpPr>
            <p:cNvPr id="98308" name="Group 6"/>
            <p:cNvGrpSpPr>
              <a:grpSpLocks/>
            </p:cNvGrpSpPr>
            <p:nvPr/>
          </p:nvGrpSpPr>
          <p:grpSpPr bwMode="auto">
            <a:xfrm>
              <a:off x="1488" y="2352"/>
              <a:ext cx="2784" cy="1398"/>
              <a:chOff x="2448" y="1728"/>
              <a:chExt cx="2784" cy="1398"/>
            </a:xfrm>
          </p:grpSpPr>
          <p:pic>
            <p:nvPicPr>
              <p:cNvPr id="9831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8" y="1728"/>
                <a:ext cx="2736" cy="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15" name="Line 8"/>
              <p:cNvSpPr>
                <a:spLocks noChangeShapeType="1"/>
              </p:cNvSpPr>
              <p:nvPr/>
            </p:nvSpPr>
            <p:spPr bwMode="auto">
              <a:xfrm>
                <a:off x="3816" y="1776"/>
                <a:ext cx="0" cy="11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8316" name="Line 9"/>
              <p:cNvSpPr>
                <a:spLocks noChangeShapeType="1"/>
              </p:cNvSpPr>
              <p:nvPr/>
            </p:nvSpPr>
            <p:spPr bwMode="auto">
              <a:xfrm>
                <a:off x="3424" y="2256"/>
                <a:ext cx="0" cy="6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8317" name="Line 10"/>
              <p:cNvSpPr>
                <a:spLocks noChangeShapeType="1"/>
              </p:cNvSpPr>
              <p:nvPr/>
            </p:nvSpPr>
            <p:spPr bwMode="auto">
              <a:xfrm>
                <a:off x="4208" y="2256"/>
                <a:ext cx="0" cy="6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8318" name="Line 11"/>
              <p:cNvSpPr>
                <a:spLocks noChangeShapeType="1"/>
              </p:cNvSpPr>
              <p:nvPr/>
            </p:nvSpPr>
            <p:spPr bwMode="auto">
              <a:xfrm>
                <a:off x="4608" y="278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8319" name="Line 12"/>
              <p:cNvSpPr>
                <a:spLocks noChangeShapeType="1"/>
              </p:cNvSpPr>
              <p:nvPr/>
            </p:nvSpPr>
            <p:spPr bwMode="auto">
              <a:xfrm>
                <a:off x="3040" y="278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8320" name="Text Box 13"/>
              <p:cNvSpPr txBox="1">
                <a:spLocks noChangeArrowheads="1"/>
              </p:cNvSpPr>
              <p:nvPr/>
            </p:nvSpPr>
            <p:spPr bwMode="auto">
              <a:xfrm>
                <a:off x="4152" y="2716"/>
                <a:ext cx="673" cy="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endParaRPr lang="en-US" sz="1600"/>
              </a:p>
            </p:txBody>
          </p:sp>
          <p:sp>
            <p:nvSpPr>
              <p:cNvPr id="98321" name="Text Box 14"/>
              <p:cNvSpPr txBox="1">
                <a:spLocks noChangeArrowheads="1"/>
              </p:cNvSpPr>
              <p:nvPr/>
            </p:nvSpPr>
            <p:spPr bwMode="auto">
              <a:xfrm>
                <a:off x="4656" y="2619"/>
                <a:ext cx="576" cy="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endParaRPr lang="en-US" sz="1600"/>
              </a:p>
            </p:txBody>
          </p:sp>
          <p:sp>
            <p:nvSpPr>
              <p:cNvPr id="98322" name="Text Box 15"/>
              <p:cNvSpPr txBox="1">
                <a:spLocks noChangeArrowheads="1"/>
              </p:cNvSpPr>
              <p:nvPr/>
            </p:nvSpPr>
            <p:spPr bwMode="auto">
              <a:xfrm>
                <a:off x="3760" y="2304"/>
                <a:ext cx="672" cy="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endParaRPr lang="en-US" sz="1600"/>
              </a:p>
            </p:txBody>
          </p:sp>
          <p:sp>
            <p:nvSpPr>
              <p:cNvPr id="98323" name="Line 16"/>
              <p:cNvSpPr>
                <a:spLocks noChangeShapeType="1"/>
              </p:cNvSpPr>
              <p:nvPr/>
            </p:nvSpPr>
            <p:spPr bwMode="auto">
              <a:xfrm>
                <a:off x="2496" y="2880"/>
                <a:ext cx="26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98309" name="Text Box 17"/>
            <p:cNvSpPr txBox="1">
              <a:spLocks noChangeArrowheads="1"/>
            </p:cNvSpPr>
            <p:nvPr/>
          </p:nvSpPr>
          <p:spPr bwMode="auto">
            <a:xfrm>
              <a:off x="3169" y="3532"/>
              <a:ext cx="242"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sz="1600"/>
                <a:t>1</a:t>
              </a:r>
            </a:p>
          </p:txBody>
        </p:sp>
        <p:sp>
          <p:nvSpPr>
            <p:cNvPr id="98310" name="Text Box 18"/>
            <p:cNvSpPr txBox="1">
              <a:spLocks noChangeArrowheads="1"/>
            </p:cNvSpPr>
            <p:nvPr/>
          </p:nvSpPr>
          <p:spPr bwMode="auto">
            <a:xfrm>
              <a:off x="3552" y="3531"/>
              <a:ext cx="243" cy="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sz="1600"/>
                <a:t>2</a:t>
              </a:r>
            </a:p>
          </p:txBody>
        </p:sp>
        <p:sp>
          <p:nvSpPr>
            <p:cNvPr id="98311" name="Text Box 19"/>
            <p:cNvSpPr txBox="1">
              <a:spLocks noChangeArrowheads="1"/>
            </p:cNvSpPr>
            <p:nvPr/>
          </p:nvSpPr>
          <p:spPr bwMode="auto">
            <a:xfrm>
              <a:off x="2369" y="3531"/>
              <a:ext cx="301" cy="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sz="1600"/>
                <a:t>-1</a:t>
              </a:r>
            </a:p>
          </p:txBody>
        </p:sp>
        <p:sp>
          <p:nvSpPr>
            <p:cNvPr id="98312" name="Text Box 20"/>
            <p:cNvSpPr txBox="1">
              <a:spLocks noChangeArrowheads="1"/>
            </p:cNvSpPr>
            <p:nvPr/>
          </p:nvSpPr>
          <p:spPr bwMode="auto">
            <a:xfrm>
              <a:off x="1980" y="3531"/>
              <a:ext cx="301" cy="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sz="1600"/>
                <a:t>-2</a:t>
              </a:r>
            </a:p>
          </p:txBody>
        </p:sp>
        <p:sp>
          <p:nvSpPr>
            <p:cNvPr id="98313" name="Text Box 21"/>
            <p:cNvSpPr txBox="1">
              <a:spLocks noChangeArrowheads="1"/>
            </p:cNvSpPr>
            <p:nvPr/>
          </p:nvSpPr>
          <p:spPr bwMode="auto">
            <a:xfrm>
              <a:off x="2761" y="3531"/>
              <a:ext cx="243" cy="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sz="1600"/>
                <a:t>0</a:t>
              </a:r>
            </a:p>
          </p:txBody>
        </p:sp>
      </p:gr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normAutofit/>
          </a:bodyPr>
          <a:lstStyle/>
          <a:p>
            <a:pPr eaLnBrk="1" hangingPunct="1"/>
            <a:r>
              <a:rPr lang="en-US" sz="3600" smtClean="0">
                <a:effectLst>
                  <a:outerShdw blurRad="38100" dist="38100" dir="2700000" algn="tl">
                    <a:srgbClr val="C0C0C0"/>
                  </a:outerShdw>
                </a:effectLst>
                <a:latin typeface="Gill Sans MT" pitchFamily="34" charset="0"/>
              </a:rPr>
              <a:t>The Normal Distribution</a:t>
            </a:r>
          </a:p>
        </p:txBody>
      </p:sp>
      <p:sp>
        <p:nvSpPr>
          <p:cNvPr id="100354" name="Rectangle 3"/>
          <p:cNvSpPr>
            <a:spLocks noGrp="1" noChangeArrowheads="1"/>
          </p:cNvSpPr>
          <p:nvPr>
            <p:ph idx="1"/>
          </p:nvPr>
        </p:nvSpPr>
        <p:spPr>
          <a:xfrm>
            <a:off x="304800" y="1600200"/>
            <a:ext cx="8839200" cy="4876800"/>
          </a:xfrm>
        </p:spPr>
        <p:txBody>
          <a:bodyPr/>
          <a:lstStyle/>
          <a:p>
            <a:pPr eaLnBrk="1" hangingPunct="1">
              <a:lnSpc>
                <a:spcPct val="90000"/>
              </a:lnSpc>
              <a:buFontTx/>
              <a:buNone/>
            </a:pPr>
            <a:r>
              <a:rPr lang="en-US" sz="2400" smtClean="0">
                <a:latin typeface="Gill Sans MT" pitchFamily="34" charset="0"/>
              </a:rPr>
              <a:t>Example: What proportion of scores falls between the mean and .2 standard deviations above the mean?</a:t>
            </a:r>
          </a:p>
          <a:p>
            <a:pPr marL="1371600" lvl="2" indent="-457200" eaLnBrk="1" hangingPunct="1">
              <a:lnSpc>
                <a:spcPct val="90000"/>
              </a:lnSpc>
              <a:buFontTx/>
              <a:buAutoNum type="arabicPeriod"/>
            </a:pPr>
            <a:r>
              <a:rPr lang="en-US" sz="2000" smtClean="0">
                <a:latin typeface="Gill Sans MT" pitchFamily="34" charset="0"/>
              </a:rPr>
              <a:t>Convert each score to a z score (mean = 0, other score = .2)</a:t>
            </a:r>
          </a:p>
          <a:p>
            <a:pPr marL="1371600" lvl="2" indent="-457200" eaLnBrk="1" hangingPunct="1">
              <a:lnSpc>
                <a:spcPct val="90000"/>
              </a:lnSpc>
              <a:buFontTx/>
              <a:buAutoNum type="arabicPeriod"/>
            </a:pPr>
            <a:r>
              <a:rPr lang="en-US" sz="2000" smtClean="0">
                <a:latin typeface="Gill Sans MT" pitchFamily="34" charset="0"/>
              </a:rPr>
              <a:t>Draw a graph of the normal distribution and shade out the area to be identified.</a:t>
            </a:r>
          </a:p>
          <a:p>
            <a:pPr marL="1371600" lvl="2" indent="-457200" eaLnBrk="1" hangingPunct="1">
              <a:lnSpc>
                <a:spcPct val="90000"/>
              </a:lnSpc>
              <a:buFontTx/>
              <a:buAutoNum type="arabicPeriod"/>
            </a:pPr>
            <a:r>
              <a:rPr lang="en-US" sz="2000" smtClean="0">
                <a:latin typeface="Gill Sans MT" pitchFamily="34" charset="0"/>
              </a:rPr>
              <a:t>Identify the area below the highest z score using the unit normal table:</a:t>
            </a:r>
          </a:p>
          <a:p>
            <a:pPr marL="1828800" lvl="3" indent="-457200" eaLnBrk="1" hangingPunct="1">
              <a:lnSpc>
                <a:spcPct val="90000"/>
              </a:lnSpc>
              <a:buFontTx/>
              <a:buNone/>
            </a:pPr>
            <a:r>
              <a:rPr lang="en-US" smtClean="0">
                <a:latin typeface="Gill Sans MT" pitchFamily="34" charset="0"/>
              </a:rPr>
              <a:t>For z=.2, the proportion to the left = .5793</a:t>
            </a:r>
          </a:p>
          <a:p>
            <a:pPr marL="1371600" lvl="2" indent="-457200" eaLnBrk="1" hangingPunct="1">
              <a:lnSpc>
                <a:spcPct val="90000"/>
              </a:lnSpc>
              <a:buFontTx/>
              <a:buAutoNum type="arabicPeriod"/>
            </a:pPr>
            <a:r>
              <a:rPr lang="en-US" sz="2000" smtClean="0">
                <a:latin typeface="Gill Sans MT" pitchFamily="34" charset="0"/>
              </a:rPr>
              <a:t>Identify the area below the lowest z score using the unit normal table.</a:t>
            </a:r>
          </a:p>
          <a:p>
            <a:pPr marL="1828800" lvl="3" indent="-457200" eaLnBrk="1" hangingPunct="1">
              <a:lnSpc>
                <a:spcPct val="90000"/>
              </a:lnSpc>
              <a:buFontTx/>
              <a:buNone/>
            </a:pPr>
            <a:r>
              <a:rPr lang="en-US" smtClean="0">
                <a:latin typeface="Gill Sans MT" pitchFamily="34" charset="0"/>
              </a:rPr>
              <a:t>For z=0, the proportion to the left = .5</a:t>
            </a:r>
          </a:p>
          <a:p>
            <a:pPr marL="1371600" lvl="2" indent="-457200" eaLnBrk="1" hangingPunct="1">
              <a:lnSpc>
                <a:spcPct val="90000"/>
              </a:lnSpc>
              <a:buFontTx/>
              <a:buAutoNum type="arabicPeriod"/>
            </a:pPr>
            <a:r>
              <a:rPr lang="en-US" sz="2000" smtClean="0">
                <a:latin typeface="Gill Sans MT" pitchFamily="34" charset="0"/>
              </a:rPr>
              <a:t>Subtract step 4 from step 3: </a:t>
            </a:r>
          </a:p>
          <a:p>
            <a:pPr marL="1371600" lvl="2" indent="-457200" eaLnBrk="1" hangingPunct="1">
              <a:lnSpc>
                <a:spcPct val="90000"/>
              </a:lnSpc>
              <a:buFontTx/>
              <a:buNone/>
            </a:pPr>
            <a:r>
              <a:rPr lang="en-US" sz="2000" smtClean="0">
                <a:latin typeface="Gill Sans MT" pitchFamily="34" charset="0"/>
              </a:rPr>
              <a:t>	.5793 - .5 = .0793</a:t>
            </a:r>
          </a:p>
          <a:p>
            <a:pPr marL="1371600" lvl="2" indent="-457200" eaLnBrk="1" hangingPunct="1">
              <a:lnSpc>
                <a:spcPct val="90000"/>
              </a:lnSpc>
              <a:buFontTx/>
              <a:buNone/>
            </a:pPr>
            <a:r>
              <a:rPr lang="en-US" sz="2000" smtClean="0">
                <a:latin typeface="Gill Sans MT" pitchFamily="34" charset="0"/>
              </a:rPr>
              <a:t>About 8% of the observations fall between the mean and .2 SD.</a:t>
            </a:r>
          </a:p>
          <a:p>
            <a:pPr marL="1371600" lvl="2" indent="-457200" eaLnBrk="1" hangingPunct="1">
              <a:lnSpc>
                <a:spcPct val="90000"/>
              </a:lnSpc>
              <a:buFontTx/>
              <a:buNone/>
            </a:pPr>
            <a:r>
              <a:rPr lang="en-US" sz="2000" smtClean="0">
                <a:latin typeface="Gill Sans MT" pitchFamily="34" charset="0"/>
              </a:rPr>
              <a:t>	 </a:t>
            </a:r>
          </a:p>
        </p:txBody>
      </p:sp>
      <p:grpSp>
        <p:nvGrpSpPr>
          <p:cNvPr id="100355" name="Group 5"/>
          <p:cNvGrpSpPr>
            <a:grpSpLocks/>
          </p:cNvGrpSpPr>
          <p:nvPr/>
        </p:nvGrpSpPr>
        <p:grpSpPr bwMode="auto">
          <a:xfrm>
            <a:off x="6477000" y="381000"/>
            <a:ext cx="2362200" cy="1370013"/>
            <a:chOff x="1488" y="2352"/>
            <a:chExt cx="2784" cy="1564"/>
          </a:xfrm>
        </p:grpSpPr>
        <p:grpSp>
          <p:nvGrpSpPr>
            <p:cNvPr id="100356" name="Group 6"/>
            <p:cNvGrpSpPr>
              <a:grpSpLocks/>
            </p:cNvGrpSpPr>
            <p:nvPr/>
          </p:nvGrpSpPr>
          <p:grpSpPr bwMode="auto">
            <a:xfrm>
              <a:off x="1488" y="2352"/>
              <a:ext cx="2784" cy="1372"/>
              <a:chOff x="2448" y="1728"/>
              <a:chExt cx="2784" cy="1372"/>
            </a:xfrm>
          </p:grpSpPr>
          <p:pic>
            <p:nvPicPr>
              <p:cNvPr id="10036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8" y="1728"/>
                <a:ext cx="2736" cy="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63" name="Line 8"/>
              <p:cNvSpPr>
                <a:spLocks noChangeShapeType="1"/>
              </p:cNvSpPr>
              <p:nvPr/>
            </p:nvSpPr>
            <p:spPr bwMode="auto">
              <a:xfrm>
                <a:off x="3816" y="1776"/>
                <a:ext cx="0" cy="11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0364" name="Line 9"/>
              <p:cNvSpPr>
                <a:spLocks noChangeShapeType="1"/>
              </p:cNvSpPr>
              <p:nvPr/>
            </p:nvSpPr>
            <p:spPr bwMode="auto">
              <a:xfrm>
                <a:off x="3424" y="2256"/>
                <a:ext cx="0" cy="6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0365" name="Line 10"/>
              <p:cNvSpPr>
                <a:spLocks noChangeShapeType="1"/>
              </p:cNvSpPr>
              <p:nvPr/>
            </p:nvSpPr>
            <p:spPr bwMode="auto">
              <a:xfrm>
                <a:off x="4208" y="2256"/>
                <a:ext cx="0" cy="6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0366" name="Line 11"/>
              <p:cNvSpPr>
                <a:spLocks noChangeShapeType="1"/>
              </p:cNvSpPr>
              <p:nvPr/>
            </p:nvSpPr>
            <p:spPr bwMode="auto">
              <a:xfrm>
                <a:off x="4608" y="278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0367" name="Line 12"/>
              <p:cNvSpPr>
                <a:spLocks noChangeShapeType="1"/>
              </p:cNvSpPr>
              <p:nvPr/>
            </p:nvSpPr>
            <p:spPr bwMode="auto">
              <a:xfrm>
                <a:off x="3040" y="278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0368" name="Text Box 13"/>
              <p:cNvSpPr txBox="1">
                <a:spLocks noChangeArrowheads="1"/>
              </p:cNvSpPr>
              <p:nvPr/>
            </p:nvSpPr>
            <p:spPr bwMode="auto">
              <a:xfrm>
                <a:off x="4152" y="2716"/>
                <a:ext cx="672"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endParaRPr lang="en-US" sz="1600"/>
              </a:p>
            </p:txBody>
          </p:sp>
          <p:sp>
            <p:nvSpPr>
              <p:cNvPr id="100369" name="Text Box 14"/>
              <p:cNvSpPr txBox="1">
                <a:spLocks noChangeArrowheads="1"/>
              </p:cNvSpPr>
              <p:nvPr/>
            </p:nvSpPr>
            <p:spPr bwMode="auto">
              <a:xfrm>
                <a:off x="4656" y="2620"/>
                <a:ext cx="576"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endParaRPr lang="en-US" sz="1600"/>
              </a:p>
            </p:txBody>
          </p:sp>
          <p:sp>
            <p:nvSpPr>
              <p:cNvPr id="100370" name="Text Box 15"/>
              <p:cNvSpPr txBox="1">
                <a:spLocks noChangeArrowheads="1"/>
              </p:cNvSpPr>
              <p:nvPr/>
            </p:nvSpPr>
            <p:spPr bwMode="auto">
              <a:xfrm>
                <a:off x="3760" y="2304"/>
                <a:ext cx="671"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endParaRPr lang="en-US" sz="1600"/>
              </a:p>
            </p:txBody>
          </p:sp>
          <p:sp>
            <p:nvSpPr>
              <p:cNvPr id="100371" name="Line 16"/>
              <p:cNvSpPr>
                <a:spLocks noChangeShapeType="1"/>
              </p:cNvSpPr>
              <p:nvPr/>
            </p:nvSpPr>
            <p:spPr bwMode="auto">
              <a:xfrm>
                <a:off x="2496" y="2880"/>
                <a:ext cx="26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00357" name="Text Box 17"/>
            <p:cNvSpPr txBox="1">
              <a:spLocks noChangeArrowheads="1"/>
            </p:cNvSpPr>
            <p:nvPr/>
          </p:nvSpPr>
          <p:spPr bwMode="auto">
            <a:xfrm>
              <a:off x="3149" y="3532"/>
              <a:ext cx="337"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sz="1600"/>
                <a:t>1</a:t>
              </a:r>
            </a:p>
          </p:txBody>
        </p:sp>
        <p:sp>
          <p:nvSpPr>
            <p:cNvPr id="100358" name="Text Box 18"/>
            <p:cNvSpPr txBox="1">
              <a:spLocks noChangeArrowheads="1"/>
            </p:cNvSpPr>
            <p:nvPr/>
          </p:nvSpPr>
          <p:spPr bwMode="auto">
            <a:xfrm>
              <a:off x="3533" y="3532"/>
              <a:ext cx="337"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sz="1600"/>
                <a:t>2</a:t>
              </a:r>
            </a:p>
          </p:txBody>
        </p:sp>
        <p:sp>
          <p:nvSpPr>
            <p:cNvPr id="100359" name="Text Box 19"/>
            <p:cNvSpPr txBox="1">
              <a:spLocks noChangeArrowheads="1"/>
            </p:cNvSpPr>
            <p:nvPr/>
          </p:nvSpPr>
          <p:spPr bwMode="auto">
            <a:xfrm>
              <a:off x="2369" y="3532"/>
              <a:ext cx="417"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sz="1600"/>
                <a:t>-1</a:t>
              </a:r>
            </a:p>
          </p:txBody>
        </p:sp>
        <p:sp>
          <p:nvSpPr>
            <p:cNvPr id="100360" name="Text Box 20"/>
            <p:cNvSpPr txBox="1">
              <a:spLocks noChangeArrowheads="1"/>
            </p:cNvSpPr>
            <p:nvPr/>
          </p:nvSpPr>
          <p:spPr bwMode="auto">
            <a:xfrm>
              <a:off x="1980" y="3532"/>
              <a:ext cx="417"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sz="1600"/>
                <a:t>-2</a:t>
              </a:r>
            </a:p>
          </p:txBody>
        </p:sp>
        <p:sp>
          <p:nvSpPr>
            <p:cNvPr id="100361" name="Text Box 21"/>
            <p:cNvSpPr txBox="1">
              <a:spLocks noChangeArrowheads="1"/>
            </p:cNvSpPr>
            <p:nvPr/>
          </p:nvSpPr>
          <p:spPr bwMode="auto">
            <a:xfrm>
              <a:off x="2742" y="3532"/>
              <a:ext cx="336"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sz="1600"/>
                <a:t>0</a:t>
              </a:r>
            </a:p>
          </p:txBody>
        </p:sp>
      </p:gr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1371600" y="381000"/>
            <a:ext cx="5257800" cy="762000"/>
          </a:xfrm>
        </p:spPr>
        <p:txBody>
          <a:bodyPr>
            <a:normAutofit/>
          </a:bodyPr>
          <a:lstStyle/>
          <a:p>
            <a:pPr eaLnBrk="1" hangingPunct="1"/>
            <a:r>
              <a:rPr lang="en-US" sz="3900" smtClean="0">
                <a:effectLst>
                  <a:outerShdw blurRad="38100" dist="38100" dir="2700000" algn="tl">
                    <a:srgbClr val="C0C0C0"/>
                  </a:outerShdw>
                </a:effectLst>
                <a:latin typeface="Gill Sans MT" pitchFamily="34" charset="0"/>
              </a:rPr>
              <a:t>The Normal Distribution</a:t>
            </a:r>
          </a:p>
        </p:txBody>
      </p:sp>
      <p:sp>
        <p:nvSpPr>
          <p:cNvPr id="102402" name="Rectangle 3"/>
          <p:cNvSpPr>
            <a:spLocks noGrp="1" noChangeArrowheads="1"/>
          </p:cNvSpPr>
          <p:nvPr>
            <p:ph idx="1"/>
          </p:nvPr>
        </p:nvSpPr>
        <p:spPr>
          <a:xfrm>
            <a:off x="304800" y="1600200"/>
            <a:ext cx="8839200" cy="4876800"/>
          </a:xfrm>
        </p:spPr>
        <p:txBody>
          <a:bodyPr/>
          <a:lstStyle/>
          <a:p>
            <a:pPr eaLnBrk="1" hangingPunct="1">
              <a:buFontTx/>
              <a:buNone/>
            </a:pPr>
            <a:r>
              <a:rPr lang="en-US" sz="2400" smtClean="0">
                <a:latin typeface="Gill Sans MT" pitchFamily="34" charset="0"/>
              </a:rPr>
              <a:t>Example 2: What proportion of scores falls between -.2 standard deviations and -.6 standard deviations?</a:t>
            </a:r>
          </a:p>
          <a:p>
            <a:pPr marL="1371600" lvl="2" indent="-457200" eaLnBrk="1" hangingPunct="1">
              <a:buFontTx/>
              <a:buAutoNum type="arabicPeriod"/>
            </a:pPr>
            <a:r>
              <a:rPr lang="en-US" sz="2000" smtClean="0">
                <a:latin typeface="Gill Sans MT" pitchFamily="34" charset="0"/>
              </a:rPr>
              <a:t>Convert each score to a z score (-.2 and -.6)</a:t>
            </a:r>
          </a:p>
          <a:p>
            <a:pPr marL="1371600" lvl="2" indent="-457200" eaLnBrk="1" hangingPunct="1">
              <a:buFontTx/>
              <a:buAutoNum type="arabicPeriod"/>
            </a:pPr>
            <a:r>
              <a:rPr lang="en-US" sz="2000" smtClean="0">
                <a:latin typeface="Gill Sans MT" pitchFamily="34" charset="0"/>
              </a:rPr>
              <a:t>Draw a graph of the normal distribution and shade out the area to be identified.</a:t>
            </a:r>
          </a:p>
          <a:p>
            <a:pPr marL="1371600" lvl="2" indent="-457200" eaLnBrk="1" hangingPunct="1">
              <a:buFontTx/>
              <a:buAutoNum type="arabicPeriod"/>
            </a:pPr>
            <a:r>
              <a:rPr lang="en-US" sz="2000" smtClean="0">
                <a:latin typeface="Gill Sans MT" pitchFamily="34" charset="0"/>
              </a:rPr>
              <a:t>Identify the area below the highest z score using the unit normal table:</a:t>
            </a:r>
          </a:p>
          <a:p>
            <a:pPr marL="1828800" lvl="3" indent="-457200" eaLnBrk="1" hangingPunct="1">
              <a:buFontTx/>
              <a:buNone/>
            </a:pPr>
            <a:r>
              <a:rPr lang="en-US" sz="1600" smtClean="0">
                <a:latin typeface="Gill Sans MT" pitchFamily="34" charset="0"/>
              </a:rPr>
              <a:t>For z=-.2, the proportion to the left = 1 - .5793 = .4207</a:t>
            </a:r>
          </a:p>
          <a:p>
            <a:pPr marL="1371600" lvl="2" indent="-457200" eaLnBrk="1" hangingPunct="1">
              <a:buFontTx/>
              <a:buAutoNum type="arabicPeriod"/>
            </a:pPr>
            <a:r>
              <a:rPr lang="en-US" sz="2000" smtClean="0">
                <a:latin typeface="Gill Sans MT" pitchFamily="34" charset="0"/>
              </a:rPr>
              <a:t>Identify the area below the lowest z score using the unit normal table.</a:t>
            </a:r>
          </a:p>
          <a:p>
            <a:pPr marL="1828800" lvl="3" indent="-457200" eaLnBrk="1" hangingPunct="1">
              <a:buFontTx/>
              <a:buNone/>
            </a:pPr>
            <a:r>
              <a:rPr lang="en-US" sz="1600" smtClean="0">
                <a:latin typeface="Gill Sans MT" pitchFamily="34" charset="0"/>
              </a:rPr>
              <a:t>For z=-.6, the proportion to the left  = 1 - .7257 = .2743</a:t>
            </a:r>
          </a:p>
          <a:p>
            <a:pPr marL="1371600" lvl="2" indent="-457200" eaLnBrk="1" hangingPunct="1">
              <a:buFontTx/>
              <a:buAutoNum type="arabicPeriod"/>
            </a:pPr>
            <a:r>
              <a:rPr lang="en-US" sz="2000" smtClean="0">
                <a:latin typeface="Gill Sans MT" pitchFamily="34" charset="0"/>
              </a:rPr>
              <a:t>Subtract step 4 from step 3: </a:t>
            </a:r>
          </a:p>
          <a:p>
            <a:pPr marL="1371600" lvl="2" indent="-457200" eaLnBrk="1" hangingPunct="1">
              <a:buFontTx/>
              <a:buNone/>
            </a:pPr>
            <a:r>
              <a:rPr lang="en-US" sz="2000" smtClean="0">
                <a:latin typeface="Gill Sans MT" pitchFamily="34" charset="0"/>
              </a:rPr>
              <a:t>	.4207 - .2743 = .1464</a:t>
            </a:r>
          </a:p>
          <a:p>
            <a:pPr marL="1371600" lvl="2" indent="-457200" eaLnBrk="1" hangingPunct="1">
              <a:buFontTx/>
              <a:buNone/>
            </a:pPr>
            <a:r>
              <a:rPr lang="en-US" sz="2000" smtClean="0">
                <a:latin typeface="Gill Sans MT" pitchFamily="34" charset="0"/>
              </a:rPr>
              <a:t>About 15% of the observations fall between -.2 and -.6 SD.</a:t>
            </a:r>
          </a:p>
          <a:p>
            <a:pPr marL="1371600" lvl="2" indent="-457200" eaLnBrk="1" hangingPunct="1">
              <a:buFontTx/>
              <a:buNone/>
            </a:pPr>
            <a:r>
              <a:rPr lang="en-US" sz="2000" smtClean="0">
                <a:latin typeface="Gill Sans MT" pitchFamily="34" charset="0"/>
              </a:rPr>
              <a:t>	</a:t>
            </a:r>
          </a:p>
        </p:txBody>
      </p:sp>
      <p:grpSp>
        <p:nvGrpSpPr>
          <p:cNvPr id="102403" name="Group 5"/>
          <p:cNvGrpSpPr>
            <a:grpSpLocks/>
          </p:cNvGrpSpPr>
          <p:nvPr/>
        </p:nvGrpSpPr>
        <p:grpSpPr bwMode="auto">
          <a:xfrm>
            <a:off x="6477000" y="381000"/>
            <a:ext cx="2362200" cy="1370013"/>
            <a:chOff x="1488" y="2352"/>
            <a:chExt cx="2784" cy="1564"/>
          </a:xfrm>
        </p:grpSpPr>
        <p:grpSp>
          <p:nvGrpSpPr>
            <p:cNvPr id="102404" name="Group 6"/>
            <p:cNvGrpSpPr>
              <a:grpSpLocks/>
            </p:cNvGrpSpPr>
            <p:nvPr/>
          </p:nvGrpSpPr>
          <p:grpSpPr bwMode="auto">
            <a:xfrm>
              <a:off x="1488" y="2352"/>
              <a:ext cx="2784" cy="1372"/>
              <a:chOff x="2448" y="1728"/>
              <a:chExt cx="2784" cy="1372"/>
            </a:xfrm>
          </p:grpSpPr>
          <p:pic>
            <p:nvPicPr>
              <p:cNvPr id="10241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8" y="1728"/>
                <a:ext cx="2736" cy="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11" name="Line 8"/>
              <p:cNvSpPr>
                <a:spLocks noChangeShapeType="1"/>
              </p:cNvSpPr>
              <p:nvPr/>
            </p:nvSpPr>
            <p:spPr bwMode="auto">
              <a:xfrm>
                <a:off x="3816" y="1776"/>
                <a:ext cx="0" cy="11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412" name="Line 9"/>
              <p:cNvSpPr>
                <a:spLocks noChangeShapeType="1"/>
              </p:cNvSpPr>
              <p:nvPr/>
            </p:nvSpPr>
            <p:spPr bwMode="auto">
              <a:xfrm>
                <a:off x="3424" y="2256"/>
                <a:ext cx="0" cy="6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413" name="Line 10"/>
              <p:cNvSpPr>
                <a:spLocks noChangeShapeType="1"/>
              </p:cNvSpPr>
              <p:nvPr/>
            </p:nvSpPr>
            <p:spPr bwMode="auto">
              <a:xfrm>
                <a:off x="4208" y="2256"/>
                <a:ext cx="0" cy="6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414" name="Line 11"/>
              <p:cNvSpPr>
                <a:spLocks noChangeShapeType="1"/>
              </p:cNvSpPr>
              <p:nvPr/>
            </p:nvSpPr>
            <p:spPr bwMode="auto">
              <a:xfrm>
                <a:off x="4608" y="278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415" name="Line 12"/>
              <p:cNvSpPr>
                <a:spLocks noChangeShapeType="1"/>
              </p:cNvSpPr>
              <p:nvPr/>
            </p:nvSpPr>
            <p:spPr bwMode="auto">
              <a:xfrm>
                <a:off x="3040" y="278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416" name="Text Box 13"/>
              <p:cNvSpPr txBox="1">
                <a:spLocks noChangeArrowheads="1"/>
              </p:cNvSpPr>
              <p:nvPr/>
            </p:nvSpPr>
            <p:spPr bwMode="auto">
              <a:xfrm>
                <a:off x="4152" y="2716"/>
                <a:ext cx="672"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endParaRPr lang="en-US" sz="1600"/>
              </a:p>
            </p:txBody>
          </p:sp>
          <p:sp>
            <p:nvSpPr>
              <p:cNvPr id="102417" name="Text Box 14"/>
              <p:cNvSpPr txBox="1">
                <a:spLocks noChangeArrowheads="1"/>
              </p:cNvSpPr>
              <p:nvPr/>
            </p:nvSpPr>
            <p:spPr bwMode="auto">
              <a:xfrm>
                <a:off x="4656" y="2620"/>
                <a:ext cx="576"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endParaRPr lang="en-US" sz="1600"/>
              </a:p>
            </p:txBody>
          </p:sp>
          <p:sp>
            <p:nvSpPr>
              <p:cNvPr id="102418" name="Text Box 15"/>
              <p:cNvSpPr txBox="1">
                <a:spLocks noChangeArrowheads="1"/>
              </p:cNvSpPr>
              <p:nvPr/>
            </p:nvSpPr>
            <p:spPr bwMode="auto">
              <a:xfrm>
                <a:off x="3760" y="2304"/>
                <a:ext cx="671"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endParaRPr lang="en-US" sz="1600"/>
              </a:p>
            </p:txBody>
          </p:sp>
          <p:sp>
            <p:nvSpPr>
              <p:cNvPr id="102419" name="Line 16"/>
              <p:cNvSpPr>
                <a:spLocks noChangeShapeType="1"/>
              </p:cNvSpPr>
              <p:nvPr/>
            </p:nvSpPr>
            <p:spPr bwMode="auto">
              <a:xfrm>
                <a:off x="2496" y="2880"/>
                <a:ext cx="26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02405" name="Text Box 17"/>
            <p:cNvSpPr txBox="1">
              <a:spLocks noChangeArrowheads="1"/>
            </p:cNvSpPr>
            <p:nvPr/>
          </p:nvSpPr>
          <p:spPr bwMode="auto">
            <a:xfrm>
              <a:off x="3149" y="3532"/>
              <a:ext cx="337"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sz="1600"/>
                <a:t>1</a:t>
              </a:r>
            </a:p>
          </p:txBody>
        </p:sp>
        <p:sp>
          <p:nvSpPr>
            <p:cNvPr id="102406" name="Text Box 18"/>
            <p:cNvSpPr txBox="1">
              <a:spLocks noChangeArrowheads="1"/>
            </p:cNvSpPr>
            <p:nvPr/>
          </p:nvSpPr>
          <p:spPr bwMode="auto">
            <a:xfrm>
              <a:off x="3533" y="3532"/>
              <a:ext cx="337"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sz="1600"/>
                <a:t>2</a:t>
              </a:r>
            </a:p>
          </p:txBody>
        </p:sp>
        <p:sp>
          <p:nvSpPr>
            <p:cNvPr id="102407" name="Text Box 19"/>
            <p:cNvSpPr txBox="1">
              <a:spLocks noChangeArrowheads="1"/>
            </p:cNvSpPr>
            <p:nvPr/>
          </p:nvSpPr>
          <p:spPr bwMode="auto">
            <a:xfrm>
              <a:off x="2369" y="3532"/>
              <a:ext cx="417"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sz="1600"/>
                <a:t>-1</a:t>
              </a:r>
            </a:p>
          </p:txBody>
        </p:sp>
        <p:sp>
          <p:nvSpPr>
            <p:cNvPr id="102408" name="Text Box 20"/>
            <p:cNvSpPr txBox="1">
              <a:spLocks noChangeArrowheads="1"/>
            </p:cNvSpPr>
            <p:nvPr/>
          </p:nvSpPr>
          <p:spPr bwMode="auto">
            <a:xfrm>
              <a:off x="1980" y="3532"/>
              <a:ext cx="417"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sz="1600"/>
                <a:t>-2</a:t>
              </a:r>
            </a:p>
          </p:txBody>
        </p:sp>
        <p:sp>
          <p:nvSpPr>
            <p:cNvPr id="102409" name="Text Box 21"/>
            <p:cNvSpPr txBox="1">
              <a:spLocks noChangeArrowheads="1"/>
            </p:cNvSpPr>
            <p:nvPr/>
          </p:nvSpPr>
          <p:spPr bwMode="auto">
            <a:xfrm>
              <a:off x="2742" y="3532"/>
              <a:ext cx="336"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sz="1600"/>
                <a:t>0</a:t>
              </a:r>
            </a:p>
          </p:txBody>
        </p:sp>
      </p:gr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r>
              <a:rPr lang="en-US" smtClean="0">
                <a:effectLst>
                  <a:outerShdw blurRad="38100" dist="38100" dir="2700000" algn="tl">
                    <a:srgbClr val="C0C0C0"/>
                  </a:outerShdw>
                </a:effectLst>
                <a:latin typeface="Gill Sans MT" pitchFamily="34" charset="0"/>
              </a:rPr>
              <a:t>Check your understanding</a:t>
            </a:r>
          </a:p>
        </p:txBody>
      </p:sp>
      <p:sp>
        <p:nvSpPr>
          <p:cNvPr id="104450" name="Content Placeholder 2"/>
          <p:cNvSpPr>
            <a:spLocks noGrp="1"/>
          </p:cNvSpPr>
          <p:nvPr>
            <p:ph sz="half" idx="1"/>
          </p:nvPr>
        </p:nvSpPr>
        <p:spPr/>
        <p:txBody>
          <a:bodyPr/>
          <a:lstStyle/>
          <a:p>
            <a:pPr eaLnBrk="1" hangingPunct="1"/>
            <a:r>
              <a:rPr lang="en-US" smtClean="0">
                <a:latin typeface="Gill Sans MT" pitchFamily="34" charset="0"/>
              </a:rPr>
              <a:t>Next we will see how the shape of the binomial distribution is similar to that of the normal distribution.</a:t>
            </a:r>
          </a:p>
        </p:txBody>
      </p:sp>
      <p:sp>
        <p:nvSpPr>
          <p:cNvPr id="104451" name="Content Placeholder 3"/>
          <p:cNvSpPr>
            <a:spLocks noGrp="1"/>
          </p:cNvSpPr>
          <p:nvPr>
            <p:ph sz="half" idx="2"/>
          </p:nvPr>
        </p:nvSpPr>
        <p:spPr/>
        <p:txBody>
          <a:bodyPr/>
          <a:lstStyle/>
          <a:p>
            <a:pPr eaLnBrk="1" hangingPunct="1"/>
            <a:r>
              <a:rPr lang="en-US" smtClean="0">
                <a:latin typeface="Gill Sans MT" pitchFamily="34" charset="0"/>
              </a:rPr>
              <a:t>Before we move on, any questions about use of the unit normal table?</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ChangeArrowheads="1"/>
          </p:cNvSpPr>
          <p:nvPr>
            <p:ph type="title" idx="4294967295"/>
          </p:nvPr>
        </p:nvSpPr>
        <p:spPr>
          <a:xfrm>
            <a:off x="1644650" y="274638"/>
            <a:ext cx="7499350" cy="1143000"/>
          </a:xfrm>
        </p:spPr>
        <p:txBody>
          <a:bodyPr/>
          <a:lstStyle/>
          <a:p>
            <a:pPr eaLnBrk="1" hangingPunct="1"/>
            <a:r>
              <a:rPr lang="en-US" smtClean="0">
                <a:latin typeface="Gill Sans MT" pitchFamily="34" charset="0"/>
              </a:rPr>
              <a:t>Flipping a coin example</a:t>
            </a:r>
          </a:p>
        </p:txBody>
      </p:sp>
      <p:sp>
        <p:nvSpPr>
          <p:cNvPr id="105474" name="Text Box 3"/>
          <p:cNvSpPr txBox="1">
            <a:spLocks noChangeArrowheads="1"/>
          </p:cNvSpPr>
          <p:nvPr/>
        </p:nvSpPr>
        <p:spPr bwMode="auto">
          <a:xfrm>
            <a:off x="4564063" y="1752600"/>
            <a:ext cx="844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pPr eaLnBrk="1" hangingPunct="1"/>
            <a:r>
              <a:rPr lang="en-US"/>
              <a:t>HHH</a:t>
            </a:r>
          </a:p>
        </p:txBody>
      </p:sp>
      <p:sp>
        <p:nvSpPr>
          <p:cNvPr id="105475" name="Text Box 4"/>
          <p:cNvSpPr txBox="1">
            <a:spLocks noChangeArrowheads="1"/>
          </p:cNvSpPr>
          <p:nvPr/>
        </p:nvSpPr>
        <p:spPr bwMode="auto">
          <a:xfrm>
            <a:off x="4564063" y="2286000"/>
            <a:ext cx="811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pPr eaLnBrk="1" hangingPunct="1"/>
            <a:r>
              <a:rPr lang="en-US"/>
              <a:t>HHT</a:t>
            </a:r>
          </a:p>
        </p:txBody>
      </p:sp>
      <p:sp>
        <p:nvSpPr>
          <p:cNvPr id="105476" name="Text Box 5"/>
          <p:cNvSpPr txBox="1">
            <a:spLocks noChangeArrowheads="1"/>
          </p:cNvSpPr>
          <p:nvPr/>
        </p:nvSpPr>
        <p:spPr bwMode="auto">
          <a:xfrm>
            <a:off x="4564063" y="3048000"/>
            <a:ext cx="811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pPr eaLnBrk="1" hangingPunct="1"/>
            <a:r>
              <a:rPr lang="en-US"/>
              <a:t>HTH</a:t>
            </a:r>
          </a:p>
        </p:txBody>
      </p:sp>
      <p:sp>
        <p:nvSpPr>
          <p:cNvPr id="105477" name="Text Box 6"/>
          <p:cNvSpPr txBox="1">
            <a:spLocks noChangeArrowheads="1"/>
          </p:cNvSpPr>
          <p:nvPr/>
        </p:nvSpPr>
        <p:spPr bwMode="auto">
          <a:xfrm>
            <a:off x="4556125" y="3581400"/>
            <a:ext cx="776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pPr eaLnBrk="1" hangingPunct="1"/>
            <a:r>
              <a:rPr lang="en-US"/>
              <a:t>HTT</a:t>
            </a:r>
          </a:p>
        </p:txBody>
      </p:sp>
      <p:sp>
        <p:nvSpPr>
          <p:cNvPr id="105478" name="Text Box 7"/>
          <p:cNvSpPr txBox="1">
            <a:spLocks noChangeArrowheads="1"/>
          </p:cNvSpPr>
          <p:nvPr/>
        </p:nvSpPr>
        <p:spPr bwMode="auto">
          <a:xfrm>
            <a:off x="4564063" y="4191000"/>
            <a:ext cx="811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pPr eaLnBrk="1" hangingPunct="1"/>
            <a:r>
              <a:rPr lang="en-US"/>
              <a:t>THH</a:t>
            </a:r>
          </a:p>
        </p:txBody>
      </p:sp>
      <p:sp>
        <p:nvSpPr>
          <p:cNvPr id="105479" name="Text Box 8"/>
          <p:cNvSpPr txBox="1">
            <a:spLocks noChangeArrowheads="1"/>
          </p:cNvSpPr>
          <p:nvPr/>
        </p:nvSpPr>
        <p:spPr bwMode="auto">
          <a:xfrm>
            <a:off x="4564063" y="4724400"/>
            <a:ext cx="776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pPr eaLnBrk="1" hangingPunct="1"/>
            <a:r>
              <a:rPr lang="en-US"/>
              <a:t>THT</a:t>
            </a:r>
          </a:p>
        </p:txBody>
      </p:sp>
      <p:sp>
        <p:nvSpPr>
          <p:cNvPr id="105480" name="Text Box 9"/>
          <p:cNvSpPr txBox="1">
            <a:spLocks noChangeArrowheads="1"/>
          </p:cNvSpPr>
          <p:nvPr/>
        </p:nvSpPr>
        <p:spPr bwMode="auto">
          <a:xfrm>
            <a:off x="4564063" y="5257800"/>
            <a:ext cx="776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pPr eaLnBrk="1" hangingPunct="1"/>
            <a:r>
              <a:rPr lang="en-US"/>
              <a:t>TTH</a:t>
            </a:r>
          </a:p>
        </p:txBody>
      </p:sp>
      <p:sp>
        <p:nvSpPr>
          <p:cNvPr id="105481" name="Text Box 10"/>
          <p:cNvSpPr txBox="1">
            <a:spLocks noChangeArrowheads="1"/>
          </p:cNvSpPr>
          <p:nvPr/>
        </p:nvSpPr>
        <p:spPr bwMode="auto">
          <a:xfrm>
            <a:off x="4556125" y="5791200"/>
            <a:ext cx="742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pPr eaLnBrk="1" hangingPunct="1"/>
            <a:r>
              <a:rPr lang="en-US"/>
              <a:t>TTT</a:t>
            </a:r>
          </a:p>
        </p:txBody>
      </p:sp>
      <p:sp>
        <p:nvSpPr>
          <p:cNvPr id="105482" name="Text Box 11"/>
          <p:cNvSpPr txBox="1">
            <a:spLocks noChangeArrowheads="1"/>
          </p:cNvSpPr>
          <p:nvPr/>
        </p:nvSpPr>
        <p:spPr bwMode="auto">
          <a:xfrm>
            <a:off x="5946775" y="1371600"/>
            <a:ext cx="2282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pPr eaLnBrk="1" hangingPunct="1"/>
            <a:r>
              <a:rPr lang="en-US" u="sng"/>
              <a:t>Number of heads</a:t>
            </a:r>
            <a:endParaRPr lang="en-US"/>
          </a:p>
        </p:txBody>
      </p:sp>
      <p:sp>
        <p:nvSpPr>
          <p:cNvPr id="105483" name="Text Box 12"/>
          <p:cNvSpPr txBox="1">
            <a:spLocks noChangeArrowheads="1"/>
          </p:cNvSpPr>
          <p:nvPr/>
        </p:nvSpPr>
        <p:spPr bwMode="auto">
          <a:xfrm>
            <a:off x="6902450" y="1752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pPr eaLnBrk="1" hangingPunct="1"/>
            <a:r>
              <a:rPr lang="en-US"/>
              <a:t>3</a:t>
            </a:r>
          </a:p>
        </p:txBody>
      </p:sp>
      <p:sp>
        <p:nvSpPr>
          <p:cNvPr id="105484" name="Text Box 13"/>
          <p:cNvSpPr txBox="1">
            <a:spLocks noChangeArrowheads="1"/>
          </p:cNvSpPr>
          <p:nvPr/>
        </p:nvSpPr>
        <p:spPr bwMode="auto">
          <a:xfrm>
            <a:off x="6902450" y="2286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pPr eaLnBrk="1" hangingPunct="1"/>
            <a:r>
              <a:rPr lang="en-US"/>
              <a:t>2</a:t>
            </a:r>
          </a:p>
        </p:txBody>
      </p:sp>
      <p:sp>
        <p:nvSpPr>
          <p:cNvPr id="105485" name="Text Box 14"/>
          <p:cNvSpPr txBox="1">
            <a:spLocks noChangeArrowheads="1"/>
          </p:cNvSpPr>
          <p:nvPr/>
        </p:nvSpPr>
        <p:spPr bwMode="auto">
          <a:xfrm>
            <a:off x="6902450" y="3581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pPr eaLnBrk="1" hangingPunct="1"/>
            <a:r>
              <a:rPr lang="en-US"/>
              <a:t>1</a:t>
            </a:r>
          </a:p>
        </p:txBody>
      </p:sp>
      <p:sp>
        <p:nvSpPr>
          <p:cNvPr id="105486" name="Text Box 15"/>
          <p:cNvSpPr txBox="1">
            <a:spLocks noChangeArrowheads="1"/>
          </p:cNvSpPr>
          <p:nvPr/>
        </p:nvSpPr>
        <p:spPr bwMode="auto">
          <a:xfrm>
            <a:off x="6902450" y="5943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pPr eaLnBrk="1" hangingPunct="1"/>
            <a:r>
              <a:rPr lang="en-US"/>
              <a:t>0</a:t>
            </a:r>
          </a:p>
        </p:txBody>
      </p:sp>
      <p:sp>
        <p:nvSpPr>
          <p:cNvPr id="105487" name="Text Box 16"/>
          <p:cNvSpPr txBox="1">
            <a:spLocks noChangeArrowheads="1"/>
          </p:cNvSpPr>
          <p:nvPr/>
        </p:nvSpPr>
        <p:spPr bwMode="auto">
          <a:xfrm>
            <a:off x="6902450" y="3048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pPr eaLnBrk="1" hangingPunct="1"/>
            <a:r>
              <a:rPr lang="en-US"/>
              <a:t>2</a:t>
            </a:r>
          </a:p>
        </p:txBody>
      </p:sp>
      <p:sp>
        <p:nvSpPr>
          <p:cNvPr id="105488" name="Text Box 17"/>
          <p:cNvSpPr txBox="1">
            <a:spLocks noChangeArrowheads="1"/>
          </p:cNvSpPr>
          <p:nvPr/>
        </p:nvSpPr>
        <p:spPr bwMode="auto">
          <a:xfrm>
            <a:off x="6902450" y="4114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pPr eaLnBrk="1" hangingPunct="1"/>
            <a:r>
              <a:rPr lang="en-US"/>
              <a:t>2</a:t>
            </a:r>
          </a:p>
        </p:txBody>
      </p:sp>
      <p:sp>
        <p:nvSpPr>
          <p:cNvPr id="105489" name="Text Box 18"/>
          <p:cNvSpPr txBox="1">
            <a:spLocks noChangeArrowheads="1"/>
          </p:cNvSpPr>
          <p:nvPr/>
        </p:nvSpPr>
        <p:spPr bwMode="auto">
          <a:xfrm>
            <a:off x="6902450" y="4724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pPr eaLnBrk="1" hangingPunct="1"/>
            <a:r>
              <a:rPr lang="en-US"/>
              <a:t>1</a:t>
            </a:r>
          </a:p>
        </p:txBody>
      </p:sp>
      <p:sp>
        <p:nvSpPr>
          <p:cNvPr id="105490" name="Text Box 19"/>
          <p:cNvSpPr txBox="1">
            <a:spLocks noChangeArrowheads="1"/>
          </p:cNvSpPr>
          <p:nvPr/>
        </p:nvSpPr>
        <p:spPr bwMode="auto">
          <a:xfrm>
            <a:off x="6902450" y="54102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pPr eaLnBrk="1" hangingPunct="1"/>
            <a:r>
              <a:rPr lang="en-US"/>
              <a:t>1</a:t>
            </a:r>
          </a:p>
        </p:txBody>
      </p:sp>
      <p:pic>
        <p:nvPicPr>
          <p:cNvPr id="105491"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514600"/>
            <a:ext cx="9017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92"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800600"/>
            <a:ext cx="9017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93"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1336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94"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30480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95"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43434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96" name="Picture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52578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97"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6764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98"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2238375"/>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99"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943225"/>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500" name="Picture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35052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501"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4086225"/>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502" name="Picture 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46482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503"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5229225"/>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504"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57912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505" name="Text Box 34"/>
          <p:cNvSpPr txBox="1">
            <a:spLocks noChangeArrowheads="1"/>
          </p:cNvSpPr>
          <p:nvPr/>
        </p:nvSpPr>
        <p:spPr bwMode="auto">
          <a:xfrm>
            <a:off x="76200" y="6323013"/>
            <a:ext cx="4953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pPr eaLnBrk="1" hangingPunct="1"/>
            <a:r>
              <a:rPr lang="en-US" sz="2800"/>
              <a:t>2</a:t>
            </a:r>
            <a:r>
              <a:rPr lang="en-US" sz="3200" baseline="30000"/>
              <a:t>n</a:t>
            </a:r>
            <a:endParaRPr lang="en-US"/>
          </a:p>
        </p:txBody>
      </p:sp>
      <p:sp>
        <p:nvSpPr>
          <p:cNvPr id="105506" name="Text Box 35"/>
          <p:cNvSpPr txBox="1">
            <a:spLocks noChangeArrowheads="1"/>
          </p:cNvSpPr>
          <p:nvPr/>
        </p:nvSpPr>
        <p:spPr bwMode="auto">
          <a:xfrm>
            <a:off x="457200" y="6278563"/>
            <a:ext cx="30162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pPr eaLnBrk="1" hangingPunct="1"/>
            <a:r>
              <a:rPr lang="en-US" sz="2800"/>
              <a:t>= 2</a:t>
            </a:r>
            <a:r>
              <a:rPr lang="en-US" sz="3200" baseline="30000"/>
              <a:t>3 </a:t>
            </a:r>
            <a:r>
              <a:rPr lang="en-US" sz="3200"/>
              <a:t>= </a:t>
            </a:r>
            <a:r>
              <a:rPr lang="en-US" sz="2800"/>
              <a:t>8</a:t>
            </a:r>
            <a:r>
              <a:rPr lang="en-US" sz="3200"/>
              <a:t> </a:t>
            </a:r>
            <a:r>
              <a:rPr lang="en-US" sz="2000"/>
              <a:t>total outcomes</a:t>
            </a:r>
          </a:p>
        </p:txBody>
      </p:sp>
      <p:pic>
        <p:nvPicPr>
          <p:cNvPr id="105507" name="Picture 36" descr="Flipping_coi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85025" y="228600"/>
            <a:ext cx="968375"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idx="4294967295"/>
          </p:nvPr>
        </p:nvSpPr>
        <p:spPr>
          <a:xfrm>
            <a:off x="0" y="228600"/>
            <a:ext cx="7499350" cy="1143000"/>
          </a:xfrm>
        </p:spPr>
        <p:txBody>
          <a:bodyPr>
            <a:normAutofit/>
          </a:bodyPr>
          <a:lstStyle/>
          <a:p>
            <a:pPr eaLnBrk="1" hangingPunct="1"/>
            <a:r>
              <a:rPr lang="en-US" smtClean="0">
                <a:effectLst>
                  <a:outerShdw blurRad="38100" dist="38100" dir="2700000" algn="tl">
                    <a:srgbClr val="C0C0C0"/>
                  </a:outerShdw>
                </a:effectLst>
                <a:latin typeface="Gill Sans MT" pitchFamily="34" charset="0"/>
              </a:rPr>
              <a:t>Flipping a coin example</a:t>
            </a:r>
          </a:p>
        </p:txBody>
      </p:sp>
      <p:sp>
        <p:nvSpPr>
          <p:cNvPr id="107522" name="Text Box 3"/>
          <p:cNvSpPr txBox="1">
            <a:spLocks noChangeArrowheads="1"/>
          </p:cNvSpPr>
          <p:nvPr/>
        </p:nvSpPr>
        <p:spPr bwMode="auto">
          <a:xfrm>
            <a:off x="5946775" y="1371600"/>
            <a:ext cx="2282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u="sng"/>
              <a:t>Number of heads</a:t>
            </a:r>
            <a:endParaRPr lang="en-US"/>
          </a:p>
        </p:txBody>
      </p:sp>
      <p:sp>
        <p:nvSpPr>
          <p:cNvPr id="107523" name="Text Box 4"/>
          <p:cNvSpPr txBox="1">
            <a:spLocks noChangeArrowheads="1"/>
          </p:cNvSpPr>
          <p:nvPr/>
        </p:nvSpPr>
        <p:spPr bwMode="auto">
          <a:xfrm>
            <a:off x="6902450" y="1752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t>3</a:t>
            </a:r>
          </a:p>
        </p:txBody>
      </p:sp>
      <p:sp>
        <p:nvSpPr>
          <p:cNvPr id="107524" name="Text Box 5"/>
          <p:cNvSpPr txBox="1">
            <a:spLocks noChangeArrowheads="1"/>
          </p:cNvSpPr>
          <p:nvPr/>
        </p:nvSpPr>
        <p:spPr bwMode="auto">
          <a:xfrm>
            <a:off x="6902450" y="2286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t>2</a:t>
            </a:r>
          </a:p>
        </p:txBody>
      </p:sp>
      <p:sp>
        <p:nvSpPr>
          <p:cNvPr id="107525" name="Text Box 6"/>
          <p:cNvSpPr txBox="1">
            <a:spLocks noChangeArrowheads="1"/>
          </p:cNvSpPr>
          <p:nvPr/>
        </p:nvSpPr>
        <p:spPr bwMode="auto">
          <a:xfrm>
            <a:off x="6902450" y="3581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t>1</a:t>
            </a:r>
          </a:p>
        </p:txBody>
      </p:sp>
      <p:sp>
        <p:nvSpPr>
          <p:cNvPr id="107526" name="Text Box 7"/>
          <p:cNvSpPr txBox="1">
            <a:spLocks noChangeArrowheads="1"/>
          </p:cNvSpPr>
          <p:nvPr/>
        </p:nvSpPr>
        <p:spPr bwMode="auto">
          <a:xfrm>
            <a:off x="6902450" y="5943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t>0</a:t>
            </a:r>
          </a:p>
        </p:txBody>
      </p:sp>
      <p:sp>
        <p:nvSpPr>
          <p:cNvPr id="107527" name="Text Box 8"/>
          <p:cNvSpPr txBox="1">
            <a:spLocks noChangeArrowheads="1"/>
          </p:cNvSpPr>
          <p:nvPr/>
        </p:nvSpPr>
        <p:spPr bwMode="auto">
          <a:xfrm>
            <a:off x="6902450" y="3048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t>2</a:t>
            </a:r>
          </a:p>
        </p:txBody>
      </p:sp>
      <p:sp>
        <p:nvSpPr>
          <p:cNvPr id="107528" name="Text Box 9"/>
          <p:cNvSpPr txBox="1">
            <a:spLocks noChangeArrowheads="1"/>
          </p:cNvSpPr>
          <p:nvPr/>
        </p:nvSpPr>
        <p:spPr bwMode="auto">
          <a:xfrm>
            <a:off x="6902450" y="4114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t>2</a:t>
            </a:r>
          </a:p>
        </p:txBody>
      </p:sp>
      <p:sp>
        <p:nvSpPr>
          <p:cNvPr id="107529" name="Text Box 10"/>
          <p:cNvSpPr txBox="1">
            <a:spLocks noChangeArrowheads="1"/>
          </p:cNvSpPr>
          <p:nvPr/>
        </p:nvSpPr>
        <p:spPr bwMode="auto">
          <a:xfrm>
            <a:off x="6902450" y="4724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t>1</a:t>
            </a:r>
          </a:p>
        </p:txBody>
      </p:sp>
      <p:sp>
        <p:nvSpPr>
          <p:cNvPr id="107530" name="Text Box 11"/>
          <p:cNvSpPr txBox="1">
            <a:spLocks noChangeArrowheads="1"/>
          </p:cNvSpPr>
          <p:nvPr/>
        </p:nvSpPr>
        <p:spPr bwMode="auto">
          <a:xfrm>
            <a:off x="6902450" y="54102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t>1</a:t>
            </a:r>
          </a:p>
        </p:txBody>
      </p:sp>
      <p:graphicFrame>
        <p:nvGraphicFramePr>
          <p:cNvPr id="409612" name="Group 12"/>
          <p:cNvGraphicFramePr>
            <a:graphicFrameLocks noGrp="1"/>
          </p:cNvGraphicFramePr>
          <p:nvPr/>
        </p:nvGraphicFramePr>
        <p:xfrm>
          <a:off x="3657600" y="2514600"/>
          <a:ext cx="2438400" cy="2743200"/>
        </p:xfrm>
        <a:graphic>
          <a:graphicData uri="http://schemas.openxmlformats.org/drawingml/2006/table">
            <a:tbl>
              <a:tblPr/>
              <a:tblGrid>
                <a:gridCol w="812800"/>
                <a:gridCol w="787400"/>
                <a:gridCol w="838200"/>
              </a:tblGrid>
              <a:tr h="60943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charset="0"/>
                          <a:ea typeface="ＭＳ Ｐゴシック" charset="0"/>
                          <a:cs typeface="ＭＳ Ｐゴシック" charset="0"/>
                        </a:rPr>
                        <a:t>X</a:t>
                      </a:r>
                    </a:p>
                  </a:txBody>
                  <a:tcPr marT="45707" marB="45707"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1" u="none" strike="noStrike" cap="none" normalizeH="0" baseline="0">
                          <a:ln>
                            <a:noFill/>
                          </a:ln>
                          <a:solidFill>
                            <a:schemeClr val="tx1"/>
                          </a:solidFill>
                          <a:effectLst/>
                          <a:latin typeface="Times" charset="0"/>
                          <a:ea typeface="ＭＳ Ｐゴシック" charset="0"/>
                          <a:cs typeface="ＭＳ Ｐゴシック" charset="0"/>
                        </a:rPr>
                        <a:t>f</a:t>
                      </a:r>
                      <a:endParaRPr kumimoji="0" lang="en-US" sz="2800" b="0" i="0" u="none" strike="noStrike" cap="none" normalizeH="0" baseline="0">
                        <a:ln>
                          <a:noFill/>
                        </a:ln>
                        <a:solidFill>
                          <a:schemeClr val="tx1"/>
                        </a:solidFill>
                        <a:effectLst/>
                        <a:latin typeface="Times" charset="0"/>
                        <a:ea typeface="ＭＳ Ｐゴシック" charset="0"/>
                        <a:cs typeface="ＭＳ Ｐゴシック" charset="0"/>
                      </a:endParaRPr>
                    </a:p>
                  </a:txBody>
                  <a:tcPr marT="45707" marB="45707"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1" u="none" strike="noStrike" cap="none" normalizeH="0" baseline="0">
                          <a:ln>
                            <a:noFill/>
                          </a:ln>
                          <a:solidFill>
                            <a:schemeClr val="tx1"/>
                          </a:solidFill>
                          <a:effectLst/>
                          <a:latin typeface="Times" charset="0"/>
                          <a:ea typeface="ＭＳ Ｐゴシック" charset="0"/>
                          <a:cs typeface="ＭＳ Ｐゴシック" charset="0"/>
                        </a:rPr>
                        <a:t>p</a:t>
                      </a:r>
                    </a:p>
                  </a:txBody>
                  <a:tcPr marT="45707" marB="45707"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53325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charset="0"/>
                          <a:ea typeface="ＭＳ Ｐゴシック" charset="0"/>
                          <a:cs typeface="ＭＳ Ｐゴシック" charset="0"/>
                        </a:rPr>
                        <a:t>3</a:t>
                      </a:r>
                    </a:p>
                  </a:txBody>
                  <a:tcPr marT="45707" marB="45707"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charset="0"/>
                          <a:ea typeface="ＭＳ Ｐゴシック" charset="0"/>
                          <a:cs typeface="ＭＳ Ｐゴシック" charset="0"/>
                        </a:rPr>
                        <a:t>1</a:t>
                      </a:r>
                    </a:p>
                  </a:txBody>
                  <a:tcPr marT="45707" marB="45707"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charset="0"/>
                          <a:ea typeface="ＭＳ Ｐゴシック" charset="0"/>
                          <a:cs typeface="ＭＳ Ｐゴシック" charset="0"/>
                        </a:rPr>
                        <a:t>.125</a:t>
                      </a:r>
                    </a:p>
                  </a:txBody>
                  <a:tcPr marT="45707" marB="45707"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51813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charset="0"/>
                          <a:ea typeface="ＭＳ Ｐゴシック" charset="0"/>
                          <a:cs typeface="ＭＳ Ｐゴシック" charset="0"/>
                        </a:rPr>
                        <a:t>2</a:t>
                      </a:r>
                    </a:p>
                  </a:txBody>
                  <a:tcPr marT="45707" marB="45707"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charset="0"/>
                          <a:ea typeface="ＭＳ Ｐゴシック" charset="0"/>
                          <a:cs typeface="ＭＳ Ｐゴシック" charset="0"/>
                        </a:rPr>
                        <a:t>3</a:t>
                      </a:r>
                    </a:p>
                  </a:txBody>
                  <a:tcPr marT="45707" marB="45707"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charset="0"/>
                          <a:ea typeface="ＭＳ Ｐゴシック" charset="0"/>
                          <a:cs typeface="ＭＳ Ｐゴシック" charset="0"/>
                        </a:rPr>
                        <a:t>.375</a:t>
                      </a:r>
                    </a:p>
                  </a:txBody>
                  <a:tcPr marT="45707" marB="45707" horzOverflow="overflow">
                    <a:lnL>
                      <a:noFill/>
                    </a:lnL>
                    <a:lnR>
                      <a:noFill/>
                    </a:lnR>
                    <a:lnT>
                      <a:noFill/>
                    </a:lnT>
                    <a:lnB>
                      <a:noFill/>
                    </a:lnB>
                    <a:lnTlToBr>
                      <a:noFill/>
                    </a:lnTlToBr>
                    <a:lnBlToTr>
                      <a:noFill/>
                    </a:lnBlToTr>
                    <a:noFill/>
                  </a:tcPr>
                </a:tc>
              </a:tr>
              <a:tr h="5491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charset="0"/>
                          <a:ea typeface="ＭＳ Ｐゴシック" charset="0"/>
                          <a:cs typeface="ＭＳ Ｐゴシック" charset="0"/>
                        </a:rPr>
                        <a:t>1</a:t>
                      </a:r>
                    </a:p>
                  </a:txBody>
                  <a:tcPr marT="45707" marB="45707"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charset="0"/>
                          <a:ea typeface="ＭＳ Ｐゴシック" charset="0"/>
                          <a:cs typeface="ＭＳ Ｐゴシック" charset="0"/>
                        </a:rPr>
                        <a:t>3</a:t>
                      </a:r>
                    </a:p>
                  </a:txBody>
                  <a:tcPr marT="45707" marB="45707"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charset="0"/>
                          <a:ea typeface="ＭＳ Ｐゴシック" charset="0"/>
                          <a:cs typeface="ＭＳ Ｐゴシック" charset="0"/>
                        </a:rPr>
                        <a:t>.375</a:t>
                      </a:r>
                    </a:p>
                  </a:txBody>
                  <a:tcPr marT="45707" marB="45707" horzOverflow="overflow">
                    <a:lnL>
                      <a:noFill/>
                    </a:lnL>
                    <a:lnR>
                      <a:noFill/>
                    </a:lnR>
                    <a:lnT>
                      <a:noFill/>
                    </a:lnT>
                    <a:lnB>
                      <a:noFill/>
                    </a:lnB>
                    <a:lnTlToBr>
                      <a:noFill/>
                    </a:lnTlToBr>
                    <a:lnBlToTr>
                      <a:noFill/>
                    </a:lnBlToTr>
                    <a:noFill/>
                  </a:tcPr>
                </a:tc>
              </a:tr>
              <a:tr h="53325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charset="0"/>
                          <a:ea typeface="ＭＳ Ｐゴシック" charset="0"/>
                          <a:cs typeface="ＭＳ Ｐゴシック" charset="0"/>
                        </a:rPr>
                        <a:t>0</a:t>
                      </a:r>
                    </a:p>
                  </a:txBody>
                  <a:tcPr marT="45707" marB="45707"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charset="0"/>
                          <a:ea typeface="ＭＳ Ｐゴシック" charset="0"/>
                          <a:cs typeface="ＭＳ Ｐゴシック" charset="0"/>
                        </a:rPr>
                        <a:t>1</a:t>
                      </a:r>
                    </a:p>
                  </a:txBody>
                  <a:tcPr marT="45707" marB="45707"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charset="0"/>
                          <a:ea typeface="ＭＳ Ｐゴシック" charset="0"/>
                          <a:cs typeface="ＭＳ Ｐゴシック" charset="0"/>
                        </a:rPr>
                        <a:t>.125</a:t>
                      </a:r>
                    </a:p>
                  </a:txBody>
                  <a:tcPr marT="45707" marB="45707"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2" name="Group 43"/>
          <p:cNvGrpSpPr>
            <a:grpSpLocks/>
          </p:cNvGrpSpPr>
          <p:nvPr/>
        </p:nvGrpSpPr>
        <p:grpSpPr bwMode="auto">
          <a:xfrm>
            <a:off x="152400" y="2514600"/>
            <a:ext cx="3468688" cy="3124200"/>
            <a:chOff x="96" y="1584"/>
            <a:chExt cx="2185" cy="1968"/>
          </a:xfrm>
        </p:grpSpPr>
        <p:grpSp>
          <p:nvGrpSpPr>
            <p:cNvPr id="107564" name="Group 44"/>
            <p:cNvGrpSpPr>
              <a:grpSpLocks/>
            </p:cNvGrpSpPr>
            <p:nvPr/>
          </p:nvGrpSpPr>
          <p:grpSpPr bwMode="auto">
            <a:xfrm>
              <a:off x="601" y="3024"/>
              <a:ext cx="1680" cy="528"/>
              <a:chOff x="601" y="3024"/>
              <a:chExt cx="1680" cy="528"/>
            </a:xfrm>
          </p:grpSpPr>
          <p:sp>
            <p:nvSpPr>
              <p:cNvPr id="107572" name="Line 45"/>
              <p:cNvSpPr>
                <a:spLocks noChangeShapeType="1"/>
              </p:cNvSpPr>
              <p:nvPr/>
            </p:nvSpPr>
            <p:spPr bwMode="auto">
              <a:xfrm>
                <a:off x="601" y="3024"/>
                <a:ext cx="16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573" name="Text Box 46"/>
              <p:cNvSpPr txBox="1">
                <a:spLocks noChangeArrowheads="1"/>
              </p:cNvSpPr>
              <p:nvPr/>
            </p:nvSpPr>
            <p:spPr bwMode="auto">
              <a:xfrm>
                <a:off x="745" y="3264"/>
                <a:ext cx="143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t>Number of heads</a:t>
                </a:r>
              </a:p>
            </p:txBody>
          </p:sp>
          <p:sp>
            <p:nvSpPr>
              <p:cNvPr id="107574" name="Text Box 47"/>
              <p:cNvSpPr txBox="1">
                <a:spLocks noChangeArrowheads="1"/>
              </p:cNvSpPr>
              <p:nvPr/>
            </p:nvSpPr>
            <p:spPr bwMode="auto">
              <a:xfrm>
                <a:off x="697" y="3024"/>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t>0</a:t>
                </a:r>
              </a:p>
            </p:txBody>
          </p:sp>
          <p:sp>
            <p:nvSpPr>
              <p:cNvPr id="107575" name="Text Box 48"/>
              <p:cNvSpPr txBox="1">
                <a:spLocks noChangeArrowheads="1"/>
              </p:cNvSpPr>
              <p:nvPr/>
            </p:nvSpPr>
            <p:spPr bwMode="auto">
              <a:xfrm>
                <a:off x="1001" y="3024"/>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t>1</a:t>
                </a:r>
              </a:p>
            </p:txBody>
          </p:sp>
          <p:sp>
            <p:nvSpPr>
              <p:cNvPr id="107576" name="Text Box 49"/>
              <p:cNvSpPr txBox="1">
                <a:spLocks noChangeArrowheads="1"/>
              </p:cNvSpPr>
              <p:nvPr/>
            </p:nvSpPr>
            <p:spPr bwMode="auto">
              <a:xfrm>
                <a:off x="1341" y="3024"/>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t>2</a:t>
                </a:r>
              </a:p>
            </p:txBody>
          </p:sp>
          <p:sp>
            <p:nvSpPr>
              <p:cNvPr id="107577" name="Text Box 50"/>
              <p:cNvSpPr txBox="1">
                <a:spLocks noChangeArrowheads="1"/>
              </p:cNvSpPr>
              <p:nvPr/>
            </p:nvSpPr>
            <p:spPr bwMode="auto">
              <a:xfrm>
                <a:off x="1675" y="3024"/>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t>3</a:t>
                </a:r>
              </a:p>
            </p:txBody>
          </p:sp>
        </p:grpSp>
        <p:grpSp>
          <p:nvGrpSpPr>
            <p:cNvPr id="107565" name="Group 51"/>
            <p:cNvGrpSpPr>
              <a:grpSpLocks/>
            </p:cNvGrpSpPr>
            <p:nvPr/>
          </p:nvGrpSpPr>
          <p:grpSpPr bwMode="auto">
            <a:xfrm>
              <a:off x="96" y="1584"/>
              <a:ext cx="505" cy="1440"/>
              <a:chOff x="96" y="1584"/>
              <a:chExt cx="505" cy="1440"/>
            </a:xfrm>
          </p:grpSpPr>
          <p:sp>
            <p:nvSpPr>
              <p:cNvPr id="107566" name="Line 52"/>
              <p:cNvSpPr>
                <a:spLocks noChangeShapeType="1"/>
              </p:cNvSpPr>
              <p:nvPr/>
            </p:nvSpPr>
            <p:spPr bwMode="auto">
              <a:xfrm>
                <a:off x="601" y="1584"/>
                <a:ext cx="0" cy="14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567" name="Text Box 53"/>
              <p:cNvSpPr txBox="1">
                <a:spLocks noChangeArrowheads="1"/>
              </p:cNvSpPr>
              <p:nvPr/>
            </p:nvSpPr>
            <p:spPr bwMode="auto">
              <a:xfrm>
                <a:off x="313" y="2592"/>
                <a:ext cx="26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t>.1</a:t>
                </a:r>
              </a:p>
            </p:txBody>
          </p:sp>
          <p:sp>
            <p:nvSpPr>
              <p:cNvPr id="107568" name="Text Box 54"/>
              <p:cNvSpPr txBox="1">
                <a:spLocks noChangeArrowheads="1"/>
              </p:cNvSpPr>
              <p:nvPr/>
            </p:nvSpPr>
            <p:spPr bwMode="auto">
              <a:xfrm>
                <a:off x="313" y="2304"/>
                <a:ext cx="26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t>.2</a:t>
                </a:r>
              </a:p>
            </p:txBody>
          </p:sp>
          <p:sp>
            <p:nvSpPr>
              <p:cNvPr id="107569" name="Text Box 55"/>
              <p:cNvSpPr txBox="1">
                <a:spLocks noChangeArrowheads="1"/>
              </p:cNvSpPr>
              <p:nvPr/>
            </p:nvSpPr>
            <p:spPr bwMode="auto">
              <a:xfrm>
                <a:off x="313" y="2016"/>
                <a:ext cx="26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t>.3</a:t>
                </a:r>
              </a:p>
            </p:txBody>
          </p:sp>
          <p:sp>
            <p:nvSpPr>
              <p:cNvPr id="107570" name="Text Box 56"/>
              <p:cNvSpPr txBox="1">
                <a:spLocks noChangeArrowheads="1"/>
              </p:cNvSpPr>
              <p:nvPr/>
            </p:nvSpPr>
            <p:spPr bwMode="auto">
              <a:xfrm>
                <a:off x="313" y="1728"/>
                <a:ext cx="26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t>.4</a:t>
                </a:r>
              </a:p>
            </p:txBody>
          </p:sp>
          <p:sp>
            <p:nvSpPr>
              <p:cNvPr id="107571" name="Text Box 57"/>
              <p:cNvSpPr txBox="1">
                <a:spLocks noChangeArrowheads="1"/>
              </p:cNvSpPr>
              <p:nvPr/>
            </p:nvSpPr>
            <p:spPr bwMode="auto">
              <a:xfrm rot="-5400000">
                <a:off x="-240" y="2057"/>
                <a:ext cx="95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t>probability</a:t>
                </a:r>
              </a:p>
            </p:txBody>
          </p:sp>
        </p:grpSp>
      </p:grpSp>
      <p:grpSp>
        <p:nvGrpSpPr>
          <p:cNvPr id="5" name="Group 58"/>
          <p:cNvGrpSpPr>
            <a:grpSpLocks/>
          </p:cNvGrpSpPr>
          <p:nvPr/>
        </p:nvGrpSpPr>
        <p:grpSpPr bwMode="auto">
          <a:xfrm>
            <a:off x="914400" y="4191000"/>
            <a:ext cx="628650" cy="609600"/>
            <a:chOff x="576" y="2640"/>
            <a:chExt cx="396" cy="384"/>
          </a:xfrm>
        </p:grpSpPr>
        <p:sp>
          <p:nvSpPr>
            <p:cNvPr id="107562" name="Rectangle 59"/>
            <p:cNvSpPr>
              <a:spLocks noChangeArrowheads="1"/>
            </p:cNvSpPr>
            <p:nvPr/>
          </p:nvSpPr>
          <p:spPr bwMode="auto">
            <a:xfrm>
              <a:off x="601" y="2640"/>
              <a:ext cx="336" cy="38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07563" name="Text Box 60"/>
            <p:cNvSpPr txBox="1">
              <a:spLocks noChangeArrowheads="1"/>
            </p:cNvSpPr>
            <p:nvPr/>
          </p:nvSpPr>
          <p:spPr bwMode="auto">
            <a:xfrm>
              <a:off x="576" y="2717"/>
              <a:ext cx="3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sz="2000"/>
                <a:t>.125</a:t>
              </a:r>
            </a:p>
          </p:txBody>
        </p:sp>
      </p:grpSp>
      <p:grpSp>
        <p:nvGrpSpPr>
          <p:cNvPr id="6" name="Group 61"/>
          <p:cNvGrpSpPr>
            <a:grpSpLocks/>
          </p:cNvGrpSpPr>
          <p:nvPr/>
        </p:nvGrpSpPr>
        <p:grpSpPr bwMode="auto">
          <a:xfrm>
            <a:off x="2511425" y="4191000"/>
            <a:ext cx="628650" cy="609600"/>
            <a:chOff x="1582" y="2640"/>
            <a:chExt cx="396" cy="384"/>
          </a:xfrm>
        </p:grpSpPr>
        <p:sp>
          <p:nvSpPr>
            <p:cNvPr id="107560" name="Rectangle 62"/>
            <p:cNvSpPr>
              <a:spLocks noChangeArrowheads="1"/>
            </p:cNvSpPr>
            <p:nvPr/>
          </p:nvSpPr>
          <p:spPr bwMode="auto">
            <a:xfrm>
              <a:off x="1609" y="2640"/>
              <a:ext cx="336" cy="38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07561" name="Text Box 63"/>
            <p:cNvSpPr txBox="1">
              <a:spLocks noChangeArrowheads="1"/>
            </p:cNvSpPr>
            <p:nvPr/>
          </p:nvSpPr>
          <p:spPr bwMode="auto">
            <a:xfrm>
              <a:off x="1582" y="2736"/>
              <a:ext cx="3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sz="2000"/>
                <a:t>.125</a:t>
              </a:r>
            </a:p>
          </p:txBody>
        </p:sp>
      </p:grpSp>
      <p:grpSp>
        <p:nvGrpSpPr>
          <p:cNvPr id="7" name="Group 64"/>
          <p:cNvGrpSpPr>
            <a:grpSpLocks/>
          </p:cNvGrpSpPr>
          <p:nvPr/>
        </p:nvGrpSpPr>
        <p:grpSpPr bwMode="auto">
          <a:xfrm>
            <a:off x="1962150" y="3124200"/>
            <a:ext cx="628650" cy="1676400"/>
            <a:chOff x="1236" y="1968"/>
            <a:chExt cx="396" cy="1056"/>
          </a:xfrm>
        </p:grpSpPr>
        <p:sp>
          <p:nvSpPr>
            <p:cNvPr id="107558" name="Rectangle 65"/>
            <p:cNvSpPr>
              <a:spLocks noChangeArrowheads="1"/>
            </p:cNvSpPr>
            <p:nvPr/>
          </p:nvSpPr>
          <p:spPr bwMode="auto">
            <a:xfrm>
              <a:off x="1273" y="1968"/>
              <a:ext cx="336" cy="105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07559" name="Text Box 66"/>
            <p:cNvSpPr txBox="1">
              <a:spLocks noChangeArrowheads="1"/>
            </p:cNvSpPr>
            <p:nvPr/>
          </p:nvSpPr>
          <p:spPr bwMode="auto">
            <a:xfrm>
              <a:off x="1236" y="2736"/>
              <a:ext cx="3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sz="2000"/>
                <a:t>.375</a:t>
              </a:r>
            </a:p>
          </p:txBody>
        </p:sp>
      </p:grpSp>
      <p:grpSp>
        <p:nvGrpSpPr>
          <p:cNvPr id="8" name="Group 67"/>
          <p:cNvGrpSpPr>
            <a:grpSpLocks/>
          </p:cNvGrpSpPr>
          <p:nvPr/>
        </p:nvGrpSpPr>
        <p:grpSpPr bwMode="auto">
          <a:xfrm>
            <a:off x="1447800" y="3124200"/>
            <a:ext cx="628650" cy="1676400"/>
            <a:chOff x="912" y="1968"/>
            <a:chExt cx="396" cy="1056"/>
          </a:xfrm>
        </p:grpSpPr>
        <p:sp>
          <p:nvSpPr>
            <p:cNvPr id="107556" name="Rectangle 68"/>
            <p:cNvSpPr>
              <a:spLocks noChangeArrowheads="1"/>
            </p:cNvSpPr>
            <p:nvPr/>
          </p:nvSpPr>
          <p:spPr bwMode="auto">
            <a:xfrm>
              <a:off x="937" y="1968"/>
              <a:ext cx="336" cy="105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07557" name="Text Box 69"/>
            <p:cNvSpPr txBox="1">
              <a:spLocks noChangeArrowheads="1"/>
            </p:cNvSpPr>
            <p:nvPr/>
          </p:nvSpPr>
          <p:spPr bwMode="auto">
            <a:xfrm>
              <a:off x="912" y="2736"/>
              <a:ext cx="3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sz="2000"/>
                <a:t>.375</a:t>
              </a:r>
            </a:p>
          </p:txBody>
        </p:sp>
      </p:grpSp>
      <p:pic>
        <p:nvPicPr>
          <p:cNvPr id="107554" name="Picture 70" descr="Flipping_co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5025" y="228600"/>
            <a:ext cx="968375"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55" name="Text Box 71"/>
          <p:cNvSpPr txBox="1">
            <a:spLocks noChangeArrowheads="1"/>
          </p:cNvSpPr>
          <p:nvPr/>
        </p:nvSpPr>
        <p:spPr bwMode="auto">
          <a:xfrm>
            <a:off x="1066800" y="1600200"/>
            <a:ext cx="43068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u="sng"/>
              <a:t>Distribution of possible outcomes</a:t>
            </a:r>
          </a:p>
          <a:p>
            <a:r>
              <a:rPr lang="en-US" sz="2000"/>
              <a:t>(</a:t>
            </a:r>
            <a:r>
              <a:rPr lang="en-US" sz="2000" i="1"/>
              <a:t>n</a:t>
            </a:r>
            <a:r>
              <a:rPr lang="en-US" sz="2000"/>
              <a:t> = 3 flips)</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096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2"/>
          <p:cNvSpPr>
            <a:spLocks noGrp="1" noChangeArrowheads="1"/>
          </p:cNvSpPr>
          <p:nvPr>
            <p:ph type="title"/>
          </p:nvPr>
        </p:nvSpPr>
        <p:spPr/>
        <p:txBody>
          <a:bodyPr>
            <a:normAutofit/>
          </a:bodyPr>
          <a:lstStyle/>
          <a:p>
            <a:pPr eaLnBrk="1" hangingPunct="1"/>
            <a:r>
              <a:rPr lang="en-US" smtClean="0">
                <a:effectLst>
                  <a:outerShdw blurRad="38100" dist="38100" dir="2700000" algn="tl">
                    <a:srgbClr val="C0C0C0"/>
                  </a:outerShdw>
                </a:effectLst>
                <a:latin typeface="Gill Sans MT" pitchFamily="34" charset="0"/>
              </a:rPr>
              <a:t>Locating a score</a:t>
            </a:r>
          </a:p>
        </p:txBody>
      </p:sp>
      <p:sp>
        <p:nvSpPr>
          <p:cNvPr id="254979" name="Rectangle 3"/>
          <p:cNvSpPr>
            <a:spLocks noGrp="1" noChangeArrowheads="1"/>
          </p:cNvSpPr>
          <p:nvPr>
            <p:ph idx="1"/>
          </p:nvPr>
        </p:nvSpPr>
        <p:spPr>
          <a:xfrm>
            <a:off x="685800" y="1849438"/>
            <a:ext cx="7772400" cy="2198687"/>
          </a:xfrm>
        </p:spPr>
        <p:txBody>
          <a:bodyPr/>
          <a:lstStyle/>
          <a:p>
            <a:pPr eaLnBrk="1" hangingPunct="1"/>
            <a:r>
              <a:rPr lang="en-US" sz="2400" dirty="0" smtClean="0">
                <a:latin typeface="Gill Sans MT" pitchFamily="34" charset="0"/>
              </a:rPr>
              <a:t>Where is our raw score within the distribution?</a:t>
            </a:r>
          </a:p>
          <a:p>
            <a:pPr lvl="1" eaLnBrk="1" hangingPunct="1"/>
            <a:r>
              <a:rPr lang="en-US" sz="2000" dirty="0" smtClean="0">
                <a:latin typeface="Gill Sans MT" pitchFamily="34" charset="0"/>
              </a:rPr>
              <a:t>The natural choice of reference is the mean (since it is usually easy to find).</a:t>
            </a:r>
          </a:p>
          <a:p>
            <a:pPr lvl="2" eaLnBrk="1" hangingPunct="1"/>
            <a:r>
              <a:rPr lang="en-US" sz="1800" dirty="0" smtClean="0">
                <a:latin typeface="Gill Sans MT" pitchFamily="34" charset="0"/>
              </a:rPr>
              <a:t>So we’</a:t>
            </a:r>
            <a:r>
              <a:rPr lang="en-US" altLang="ja-JP" sz="1800" dirty="0" smtClean="0">
                <a:latin typeface="Gill Sans MT" pitchFamily="34" charset="0"/>
              </a:rPr>
              <a:t>ll subtract the mean from the score (the result,             ,         is called a “deviation score”).</a:t>
            </a:r>
            <a:r>
              <a:rPr lang="en-US" altLang="ja-JP" dirty="0" smtClean="0">
                <a:latin typeface="Gill Sans MT" pitchFamily="34" charset="0"/>
              </a:rPr>
              <a:t>  </a:t>
            </a:r>
            <a:endParaRPr lang="en-US" dirty="0" smtClean="0">
              <a:latin typeface="Gill Sans MT" pitchFamily="34" charset="0"/>
            </a:endParaRPr>
          </a:p>
        </p:txBody>
      </p:sp>
      <p:sp>
        <p:nvSpPr>
          <p:cNvPr id="254981" name="Rectangle 5"/>
          <p:cNvSpPr>
            <a:spLocks noChangeArrowheads="1"/>
          </p:cNvSpPr>
          <p:nvPr/>
        </p:nvSpPr>
        <p:spPr bwMode="auto">
          <a:xfrm>
            <a:off x="685800" y="3810000"/>
            <a:ext cx="7848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lvl="1" indent="-285750">
              <a:spcBef>
                <a:spcPct val="20000"/>
              </a:spcBef>
              <a:buFontTx/>
              <a:buChar char="–"/>
            </a:pPr>
            <a:r>
              <a:rPr kumimoji="1" lang="en-US" dirty="0"/>
              <a:t>The direction </a:t>
            </a:r>
            <a:r>
              <a:rPr kumimoji="1" lang="en-US" dirty="0" smtClean="0"/>
              <a:t>of the deviation will </a:t>
            </a:r>
            <a:r>
              <a:rPr kumimoji="1" lang="en-US" dirty="0"/>
              <a:t>be given to us by the negative or positive sign on the deviation score</a:t>
            </a:r>
          </a:p>
          <a:p>
            <a:pPr marL="742950" lvl="1" indent="-285750">
              <a:spcBef>
                <a:spcPct val="20000"/>
              </a:spcBef>
              <a:buFontTx/>
              <a:buChar char="–"/>
            </a:pPr>
            <a:r>
              <a:rPr kumimoji="1" lang="en-US" dirty="0"/>
              <a:t>The </a:t>
            </a:r>
            <a:r>
              <a:rPr kumimoji="1" lang="en-US" dirty="0" smtClean="0"/>
              <a:t>distance of the deviation </a:t>
            </a:r>
            <a:r>
              <a:rPr kumimoji="1" lang="en-US" dirty="0"/>
              <a:t>is the value of the deviation score</a:t>
            </a:r>
            <a:endParaRPr kumimoji="1" lang="en-US" sz="3200" dirty="0"/>
          </a:p>
        </p:txBody>
      </p:sp>
      <p:graphicFrame>
        <p:nvGraphicFramePr>
          <p:cNvPr id="2" name="Object 1"/>
          <p:cNvGraphicFramePr>
            <a:graphicFrameLocks noChangeAspect="1"/>
          </p:cNvGraphicFramePr>
          <p:nvPr>
            <p:extLst>
              <p:ext uri="{D42A27DB-BD31-4B8C-83A1-F6EECF244321}">
                <p14:modId xmlns:p14="http://schemas.microsoft.com/office/powerpoint/2010/main" val="436933487"/>
              </p:ext>
            </p:extLst>
          </p:nvPr>
        </p:nvGraphicFramePr>
        <p:xfrm>
          <a:off x="6934200" y="3048000"/>
          <a:ext cx="655638" cy="217488"/>
        </p:xfrm>
        <a:graphic>
          <a:graphicData uri="http://schemas.openxmlformats.org/presentationml/2006/ole">
            <mc:AlternateContent xmlns:mc="http://schemas.openxmlformats.org/markup-compatibility/2006">
              <mc:Choice xmlns:v="urn:schemas-microsoft-com:vml" Requires="v">
                <p:oleObj spid="_x0000_s18451" name="Equation" r:id="rId4" imgW="368300" imgH="165100" progId="Equation.DSMT4">
                  <p:embed/>
                </p:oleObj>
              </mc:Choice>
              <mc:Fallback>
                <p:oleObj name="Equation" r:id="rId4" imgW="368300" imgH="1651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3048000"/>
                        <a:ext cx="655638" cy="217488"/>
                      </a:xfrm>
                      <a:prstGeom prst="rect">
                        <a:avLst/>
                      </a:prstGeom>
                      <a:noFill/>
                      <a:ln>
                        <a:noFill/>
                      </a:ln>
                      <a:effec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49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5497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5497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54981">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54981">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79" grpId="0" build="p" bldLvl="5" autoUpdateAnimBg="0"/>
      <p:bldP spid="254981" grpId="0" build="p" bldLvl="5"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idx="4294967295"/>
          </p:nvPr>
        </p:nvSpPr>
        <p:spPr>
          <a:xfrm>
            <a:off x="0" y="228600"/>
            <a:ext cx="7499350" cy="1143000"/>
          </a:xfrm>
        </p:spPr>
        <p:txBody>
          <a:bodyPr>
            <a:normAutofit/>
          </a:bodyPr>
          <a:lstStyle/>
          <a:p>
            <a:pPr eaLnBrk="1" hangingPunct="1"/>
            <a:r>
              <a:rPr lang="en-US" smtClean="0">
                <a:effectLst>
                  <a:outerShdw blurRad="38100" dist="38100" dir="2700000" algn="tl">
                    <a:srgbClr val="C0C0C0"/>
                  </a:outerShdw>
                </a:effectLst>
                <a:latin typeface="Gill Sans MT" pitchFamily="34" charset="0"/>
              </a:rPr>
              <a:t>Flipping a coin example</a:t>
            </a:r>
          </a:p>
        </p:txBody>
      </p:sp>
      <p:sp>
        <p:nvSpPr>
          <p:cNvPr id="109570" name="Line 3"/>
          <p:cNvSpPr>
            <a:spLocks noChangeShapeType="1"/>
          </p:cNvSpPr>
          <p:nvPr/>
        </p:nvSpPr>
        <p:spPr bwMode="auto">
          <a:xfrm>
            <a:off x="954088" y="2514600"/>
            <a:ext cx="0" cy="2286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571" name="Line 4"/>
          <p:cNvSpPr>
            <a:spLocks noChangeShapeType="1"/>
          </p:cNvSpPr>
          <p:nvPr/>
        </p:nvSpPr>
        <p:spPr bwMode="auto">
          <a:xfrm>
            <a:off x="954088" y="4800600"/>
            <a:ext cx="2667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572" name="Text Box 5"/>
          <p:cNvSpPr txBox="1">
            <a:spLocks noChangeArrowheads="1"/>
          </p:cNvSpPr>
          <p:nvPr/>
        </p:nvSpPr>
        <p:spPr bwMode="auto">
          <a:xfrm>
            <a:off x="1182688" y="5181600"/>
            <a:ext cx="2282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t>Number of heads</a:t>
            </a:r>
          </a:p>
        </p:txBody>
      </p:sp>
      <p:sp>
        <p:nvSpPr>
          <p:cNvPr id="109573" name="Text Box 6"/>
          <p:cNvSpPr txBox="1">
            <a:spLocks noChangeArrowheads="1"/>
          </p:cNvSpPr>
          <p:nvPr/>
        </p:nvSpPr>
        <p:spPr bwMode="auto">
          <a:xfrm>
            <a:off x="1106488" y="4800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t>0</a:t>
            </a:r>
          </a:p>
        </p:txBody>
      </p:sp>
      <p:sp>
        <p:nvSpPr>
          <p:cNvPr id="109574" name="Text Box 7"/>
          <p:cNvSpPr txBox="1">
            <a:spLocks noChangeArrowheads="1"/>
          </p:cNvSpPr>
          <p:nvPr/>
        </p:nvSpPr>
        <p:spPr bwMode="auto">
          <a:xfrm>
            <a:off x="1589088" y="4800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t>1</a:t>
            </a:r>
          </a:p>
        </p:txBody>
      </p:sp>
      <p:sp>
        <p:nvSpPr>
          <p:cNvPr id="109575" name="Text Box 8"/>
          <p:cNvSpPr txBox="1">
            <a:spLocks noChangeArrowheads="1"/>
          </p:cNvSpPr>
          <p:nvPr/>
        </p:nvSpPr>
        <p:spPr bwMode="auto">
          <a:xfrm>
            <a:off x="2128838" y="4800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t>2</a:t>
            </a:r>
          </a:p>
        </p:txBody>
      </p:sp>
      <p:sp>
        <p:nvSpPr>
          <p:cNvPr id="109576" name="Text Box 9"/>
          <p:cNvSpPr txBox="1">
            <a:spLocks noChangeArrowheads="1"/>
          </p:cNvSpPr>
          <p:nvPr/>
        </p:nvSpPr>
        <p:spPr bwMode="auto">
          <a:xfrm>
            <a:off x="2659063" y="4800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t>3</a:t>
            </a:r>
          </a:p>
        </p:txBody>
      </p:sp>
      <p:sp>
        <p:nvSpPr>
          <p:cNvPr id="109577" name="Text Box 10"/>
          <p:cNvSpPr txBox="1">
            <a:spLocks noChangeArrowheads="1"/>
          </p:cNvSpPr>
          <p:nvPr/>
        </p:nvSpPr>
        <p:spPr bwMode="auto">
          <a:xfrm>
            <a:off x="496888" y="4114800"/>
            <a:ext cx="412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t>.1</a:t>
            </a:r>
          </a:p>
        </p:txBody>
      </p:sp>
      <p:sp>
        <p:nvSpPr>
          <p:cNvPr id="109578" name="Text Box 11"/>
          <p:cNvSpPr txBox="1">
            <a:spLocks noChangeArrowheads="1"/>
          </p:cNvSpPr>
          <p:nvPr/>
        </p:nvSpPr>
        <p:spPr bwMode="auto">
          <a:xfrm>
            <a:off x="496888" y="3657600"/>
            <a:ext cx="412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t>.2</a:t>
            </a:r>
          </a:p>
        </p:txBody>
      </p:sp>
      <p:sp>
        <p:nvSpPr>
          <p:cNvPr id="109579" name="Text Box 12"/>
          <p:cNvSpPr txBox="1">
            <a:spLocks noChangeArrowheads="1"/>
          </p:cNvSpPr>
          <p:nvPr/>
        </p:nvSpPr>
        <p:spPr bwMode="auto">
          <a:xfrm>
            <a:off x="496888" y="3200400"/>
            <a:ext cx="412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t>.3</a:t>
            </a:r>
          </a:p>
        </p:txBody>
      </p:sp>
      <p:sp>
        <p:nvSpPr>
          <p:cNvPr id="109580" name="Text Box 13"/>
          <p:cNvSpPr txBox="1">
            <a:spLocks noChangeArrowheads="1"/>
          </p:cNvSpPr>
          <p:nvPr/>
        </p:nvSpPr>
        <p:spPr bwMode="auto">
          <a:xfrm>
            <a:off x="496888" y="2743200"/>
            <a:ext cx="412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t>.4</a:t>
            </a:r>
          </a:p>
        </p:txBody>
      </p:sp>
      <p:sp>
        <p:nvSpPr>
          <p:cNvPr id="109581" name="Rectangle 14"/>
          <p:cNvSpPr>
            <a:spLocks noChangeArrowheads="1"/>
          </p:cNvSpPr>
          <p:nvPr/>
        </p:nvSpPr>
        <p:spPr bwMode="auto">
          <a:xfrm>
            <a:off x="954088" y="4191000"/>
            <a:ext cx="533400" cy="609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09582" name="Rectangle 15"/>
          <p:cNvSpPr>
            <a:spLocks noChangeArrowheads="1"/>
          </p:cNvSpPr>
          <p:nvPr/>
        </p:nvSpPr>
        <p:spPr bwMode="auto">
          <a:xfrm>
            <a:off x="2554288" y="4191000"/>
            <a:ext cx="533400" cy="609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09583" name="Rectangle 16"/>
          <p:cNvSpPr>
            <a:spLocks noChangeArrowheads="1"/>
          </p:cNvSpPr>
          <p:nvPr/>
        </p:nvSpPr>
        <p:spPr bwMode="auto">
          <a:xfrm>
            <a:off x="1487488" y="3124200"/>
            <a:ext cx="533400" cy="1676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09584" name="Rectangle 17"/>
          <p:cNvSpPr>
            <a:spLocks noChangeArrowheads="1"/>
          </p:cNvSpPr>
          <p:nvPr/>
        </p:nvSpPr>
        <p:spPr bwMode="auto">
          <a:xfrm>
            <a:off x="2020888" y="3124200"/>
            <a:ext cx="533400" cy="1676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09585" name="Text Box 18"/>
          <p:cNvSpPr txBox="1">
            <a:spLocks noChangeArrowheads="1"/>
          </p:cNvSpPr>
          <p:nvPr/>
        </p:nvSpPr>
        <p:spPr bwMode="auto">
          <a:xfrm rot="-5400000">
            <a:off x="-380207" y="3266282"/>
            <a:ext cx="1522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t>probability</a:t>
            </a:r>
          </a:p>
        </p:txBody>
      </p:sp>
      <p:sp>
        <p:nvSpPr>
          <p:cNvPr id="411667" name="Text Box 19"/>
          <p:cNvSpPr txBox="1">
            <a:spLocks noChangeArrowheads="1"/>
          </p:cNvSpPr>
          <p:nvPr/>
        </p:nvSpPr>
        <p:spPr bwMode="auto">
          <a:xfrm>
            <a:off x="4724400" y="3003550"/>
            <a:ext cx="35972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solidFill>
                  <a:srgbClr val="85309D"/>
                </a:solidFill>
              </a:rPr>
              <a:t>What</a:t>
            </a:r>
            <a:r>
              <a:rPr lang="ja-JP" altLang="en-US">
                <a:solidFill>
                  <a:srgbClr val="85309D"/>
                </a:solidFill>
              </a:rPr>
              <a:t>’</a:t>
            </a:r>
            <a:r>
              <a:rPr lang="en-US" altLang="ja-JP">
                <a:solidFill>
                  <a:srgbClr val="85309D"/>
                </a:solidFill>
              </a:rPr>
              <a:t>s the probability of flipping three heads in a row?</a:t>
            </a:r>
            <a:endParaRPr lang="en-US">
              <a:solidFill>
                <a:srgbClr val="85309D"/>
              </a:solidFill>
            </a:endParaRPr>
          </a:p>
        </p:txBody>
      </p:sp>
      <p:sp>
        <p:nvSpPr>
          <p:cNvPr id="109587" name="Text Box 20"/>
          <p:cNvSpPr txBox="1">
            <a:spLocks noChangeArrowheads="1"/>
          </p:cNvSpPr>
          <p:nvPr/>
        </p:nvSpPr>
        <p:spPr bwMode="auto">
          <a:xfrm>
            <a:off x="914400" y="4313238"/>
            <a:ext cx="6286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sz="2000"/>
              <a:t>.125</a:t>
            </a:r>
          </a:p>
        </p:txBody>
      </p:sp>
      <p:sp>
        <p:nvSpPr>
          <p:cNvPr id="109588" name="Text Box 21"/>
          <p:cNvSpPr txBox="1">
            <a:spLocks noChangeArrowheads="1"/>
          </p:cNvSpPr>
          <p:nvPr/>
        </p:nvSpPr>
        <p:spPr bwMode="auto">
          <a:xfrm>
            <a:off x="2511425" y="4343400"/>
            <a:ext cx="6286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sz="2000"/>
              <a:t>.125</a:t>
            </a:r>
          </a:p>
        </p:txBody>
      </p:sp>
      <p:sp>
        <p:nvSpPr>
          <p:cNvPr id="109589" name="Text Box 22"/>
          <p:cNvSpPr txBox="1">
            <a:spLocks noChangeArrowheads="1"/>
          </p:cNvSpPr>
          <p:nvPr/>
        </p:nvSpPr>
        <p:spPr bwMode="auto">
          <a:xfrm>
            <a:off x="1962150" y="4343400"/>
            <a:ext cx="6286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sz="2000"/>
              <a:t>.375</a:t>
            </a:r>
          </a:p>
        </p:txBody>
      </p:sp>
      <p:sp>
        <p:nvSpPr>
          <p:cNvPr id="109590" name="Text Box 23"/>
          <p:cNvSpPr txBox="1">
            <a:spLocks noChangeArrowheads="1"/>
          </p:cNvSpPr>
          <p:nvPr/>
        </p:nvSpPr>
        <p:spPr bwMode="auto">
          <a:xfrm>
            <a:off x="1447800" y="4343400"/>
            <a:ext cx="6286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sz="2000"/>
              <a:t>.375</a:t>
            </a:r>
          </a:p>
        </p:txBody>
      </p:sp>
      <p:sp>
        <p:nvSpPr>
          <p:cNvPr id="411672" name="Text Box 24"/>
          <p:cNvSpPr txBox="1">
            <a:spLocks noChangeArrowheads="1"/>
          </p:cNvSpPr>
          <p:nvPr/>
        </p:nvSpPr>
        <p:spPr bwMode="auto">
          <a:xfrm>
            <a:off x="5410200" y="4267200"/>
            <a:ext cx="1346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solidFill>
                  <a:srgbClr val="333399"/>
                </a:solidFill>
              </a:rPr>
              <a:t>p = 0.125</a:t>
            </a:r>
          </a:p>
        </p:txBody>
      </p:sp>
      <p:sp>
        <p:nvSpPr>
          <p:cNvPr id="411673" name="Rectangle 25"/>
          <p:cNvSpPr>
            <a:spLocks noChangeArrowheads="1"/>
          </p:cNvSpPr>
          <p:nvPr/>
        </p:nvSpPr>
        <p:spPr bwMode="auto">
          <a:xfrm>
            <a:off x="2559050" y="4191000"/>
            <a:ext cx="533400" cy="609600"/>
          </a:xfrm>
          <a:prstGeom prst="rect">
            <a:avLst/>
          </a:prstGeom>
          <a:solidFill>
            <a:srgbClr val="0000FF">
              <a:alpha val="25098"/>
            </a:srgbClr>
          </a:solidFill>
          <a:ln w="9525">
            <a:solidFill>
              <a:schemeClr val="tx1"/>
            </a:solidFill>
            <a:miter lim="800000"/>
            <a:headEnd/>
            <a:tailEnd/>
          </a:ln>
        </p:spPr>
        <p:txBody>
          <a:bodyPr wrap="none" anchor="ctr"/>
          <a:lstStyle/>
          <a:p>
            <a:endParaRPr lang="en-US"/>
          </a:p>
        </p:txBody>
      </p:sp>
      <p:pic>
        <p:nvPicPr>
          <p:cNvPr id="109593" name="Picture 26" descr="Flipping_co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5025" y="228600"/>
            <a:ext cx="968375"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94" name="Text Box 27"/>
          <p:cNvSpPr txBox="1">
            <a:spLocks noChangeArrowheads="1"/>
          </p:cNvSpPr>
          <p:nvPr/>
        </p:nvSpPr>
        <p:spPr bwMode="auto">
          <a:xfrm>
            <a:off x="152400" y="1600200"/>
            <a:ext cx="43068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u="sng"/>
              <a:t>Distribution of possible outcomes</a:t>
            </a:r>
          </a:p>
          <a:p>
            <a:r>
              <a:rPr lang="en-US" sz="2000"/>
              <a:t>(</a:t>
            </a:r>
            <a:r>
              <a:rPr lang="en-US" sz="2000" i="1"/>
              <a:t>n</a:t>
            </a:r>
            <a:r>
              <a:rPr lang="en-US" sz="2000"/>
              <a:t> = 3 flips)</a:t>
            </a:r>
            <a:endParaRPr lang="en-US"/>
          </a:p>
        </p:txBody>
      </p:sp>
      <p:sp>
        <p:nvSpPr>
          <p:cNvPr id="411676" name="Text Box 28"/>
          <p:cNvSpPr txBox="1">
            <a:spLocks noChangeArrowheads="1"/>
          </p:cNvSpPr>
          <p:nvPr/>
        </p:nvSpPr>
        <p:spPr bwMode="auto">
          <a:xfrm>
            <a:off x="4724400" y="1447800"/>
            <a:ext cx="4191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t>Can make predictions about likelihood of outcomes based on this distribution.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1167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11667">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1167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1167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667" grpId="0" build="p" autoUpdateAnimBg="0"/>
      <p:bldP spid="411672" grpId="0" build="p" autoUpdateAnimBg="0"/>
      <p:bldP spid="411673" grpId="0" animBg="1"/>
      <p:bldP spid="411676" grpId="0" build="p"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idx="4294967295"/>
          </p:nvPr>
        </p:nvSpPr>
        <p:spPr>
          <a:xfrm>
            <a:off x="0" y="304800"/>
            <a:ext cx="7499350" cy="1143000"/>
          </a:xfrm>
        </p:spPr>
        <p:txBody>
          <a:bodyPr>
            <a:normAutofit/>
          </a:bodyPr>
          <a:lstStyle/>
          <a:p>
            <a:pPr eaLnBrk="1" hangingPunct="1"/>
            <a:r>
              <a:rPr lang="en-US" smtClean="0">
                <a:effectLst>
                  <a:outerShdw blurRad="38100" dist="38100" dir="2700000" algn="tl">
                    <a:srgbClr val="C0C0C0"/>
                  </a:outerShdw>
                </a:effectLst>
                <a:latin typeface="Gill Sans MT" pitchFamily="34" charset="0"/>
              </a:rPr>
              <a:t>Flipping a coin example</a:t>
            </a:r>
          </a:p>
        </p:txBody>
      </p:sp>
      <p:sp>
        <p:nvSpPr>
          <p:cNvPr id="111618" name="Line 3"/>
          <p:cNvSpPr>
            <a:spLocks noChangeShapeType="1"/>
          </p:cNvSpPr>
          <p:nvPr/>
        </p:nvSpPr>
        <p:spPr bwMode="auto">
          <a:xfrm>
            <a:off x="954088" y="2514600"/>
            <a:ext cx="0" cy="2286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1619" name="Line 4"/>
          <p:cNvSpPr>
            <a:spLocks noChangeShapeType="1"/>
          </p:cNvSpPr>
          <p:nvPr/>
        </p:nvSpPr>
        <p:spPr bwMode="auto">
          <a:xfrm>
            <a:off x="954088" y="4800600"/>
            <a:ext cx="2667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1620" name="Text Box 5"/>
          <p:cNvSpPr txBox="1">
            <a:spLocks noChangeArrowheads="1"/>
          </p:cNvSpPr>
          <p:nvPr/>
        </p:nvSpPr>
        <p:spPr bwMode="auto">
          <a:xfrm>
            <a:off x="1182688" y="5181600"/>
            <a:ext cx="2282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t>Number of heads</a:t>
            </a:r>
          </a:p>
        </p:txBody>
      </p:sp>
      <p:sp>
        <p:nvSpPr>
          <p:cNvPr id="111621" name="Text Box 6"/>
          <p:cNvSpPr txBox="1">
            <a:spLocks noChangeArrowheads="1"/>
          </p:cNvSpPr>
          <p:nvPr/>
        </p:nvSpPr>
        <p:spPr bwMode="auto">
          <a:xfrm>
            <a:off x="1106488" y="4800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t>0</a:t>
            </a:r>
          </a:p>
        </p:txBody>
      </p:sp>
      <p:sp>
        <p:nvSpPr>
          <p:cNvPr id="111622" name="Text Box 7"/>
          <p:cNvSpPr txBox="1">
            <a:spLocks noChangeArrowheads="1"/>
          </p:cNvSpPr>
          <p:nvPr/>
        </p:nvSpPr>
        <p:spPr bwMode="auto">
          <a:xfrm>
            <a:off x="1589088" y="4800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t>1</a:t>
            </a:r>
          </a:p>
        </p:txBody>
      </p:sp>
      <p:sp>
        <p:nvSpPr>
          <p:cNvPr id="111623" name="Text Box 8"/>
          <p:cNvSpPr txBox="1">
            <a:spLocks noChangeArrowheads="1"/>
          </p:cNvSpPr>
          <p:nvPr/>
        </p:nvSpPr>
        <p:spPr bwMode="auto">
          <a:xfrm>
            <a:off x="2128838" y="4800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t>2</a:t>
            </a:r>
          </a:p>
        </p:txBody>
      </p:sp>
      <p:sp>
        <p:nvSpPr>
          <p:cNvPr id="111624" name="Text Box 9"/>
          <p:cNvSpPr txBox="1">
            <a:spLocks noChangeArrowheads="1"/>
          </p:cNvSpPr>
          <p:nvPr/>
        </p:nvSpPr>
        <p:spPr bwMode="auto">
          <a:xfrm>
            <a:off x="2659063" y="4800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t>3</a:t>
            </a:r>
          </a:p>
        </p:txBody>
      </p:sp>
      <p:sp>
        <p:nvSpPr>
          <p:cNvPr id="111625" name="Text Box 10"/>
          <p:cNvSpPr txBox="1">
            <a:spLocks noChangeArrowheads="1"/>
          </p:cNvSpPr>
          <p:nvPr/>
        </p:nvSpPr>
        <p:spPr bwMode="auto">
          <a:xfrm>
            <a:off x="496888" y="4114800"/>
            <a:ext cx="412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t>.1</a:t>
            </a:r>
          </a:p>
        </p:txBody>
      </p:sp>
      <p:sp>
        <p:nvSpPr>
          <p:cNvPr id="111626" name="Text Box 11"/>
          <p:cNvSpPr txBox="1">
            <a:spLocks noChangeArrowheads="1"/>
          </p:cNvSpPr>
          <p:nvPr/>
        </p:nvSpPr>
        <p:spPr bwMode="auto">
          <a:xfrm>
            <a:off x="496888" y="3657600"/>
            <a:ext cx="412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t>.2</a:t>
            </a:r>
          </a:p>
        </p:txBody>
      </p:sp>
      <p:sp>
        <p:nvSpPr>
          <p:cNvPr id="111627" name="Text Box 12"/>
          <p:cNvSpPr txBox="1">
            <a:spLocks noChangeArrowheads="1"/>
          </p:cNvSpPr>
          <p:nvPr/>
        </p:nvSpPr>
        <p:spPr bwMode="auto">
          <a:xfrm>
            <a:off x="496888" y="3200400"/>
            <a:ext cx="412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t>.3</a:t>
            </a:r>
          </a:p>
        </p:txBody>
      </p:sp>
      <p:sp>
        <p:nvSpPr>
          <p:cNvPr id="111628" name="Text Box 13"/>
          <p:cNvSpPr txBox="1">
            <a:spLocks noChangeArrowheads="1"/>
          </p:cNvSpPr>
          <p:nvPr/>
        </p:nvSpPr>
        <p:spPr bwMode="auto">
          <a:xfrm>
            <a:off x="496888" y="2743200"/>
            <a:ext cx="412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t>.4</a:t>
            </a:r>
          </a:p>
        </p:txBody>
      </p:sp>
      <p:sp>
        <p:nvSpPr>
          <p:cNvPr id="111629" name="Rectangle 14"/>
          <p:cNvSpPr>
            <a:spLocks noChangeArrowheads="1"/>
          </p:cNvSpPr>
          <p:nvPr/>
        </p:nvSpPr>
        <p:spPr bwMode="auto">
          <a:xfrm>
            <a:off x="954088" y="4191000"/>
            <a:ext cx="533400" cy="609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11630" name="Rectangle 15"/>
          <p:cNvSpPr>
            <a:spLocks noChangeArrowheads="1"/>
          </p:cNvSpPr>
          <p:nvPr/>
        </p:nvSpPr>
        <p:spPr bwMode="auto">
          <a:xfrm>
            <a:off x="2554288" y="4191000"/>
            <a:ext cx="533400" cy="609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11631" name="Rectangle 16"/>
          <p:cNvSpPr>
            <a:spLocks noChangeArrowheads="1"/>
          </p:cNvSpPr>
          <p:nvPr/>
        </p:nvSpPr>
        <p:spPr bwMode="auto">
          <a:xfrm>
            <a:off x="1487488" y="3124200"/>
            <a:ext cx="533400" cy="1676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11632" name="Rectangle 17"/>
          <p:cNvSpPr>
            <a:spLocks noChangeArrowheads="1"/>
          </p:cNvSpPr>
          <p:nvPr/>
        </p:nvSpPr>
        <p:spPr bwMode="auto">
          <a:xfrm>
            <a:off x="2020888" y="3124200"/>
            <a:ext cx="533400" cy="1676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11633" name="Text Box 18"/>
          <p:cNvSpPr txBox="1">
            <a:spLocks noChangeArrowheads="1"/>
          </p:cNvSpPr>
          <p:nvPr/>
        </p:nvSpPr>
        <p:spPr bwMode="auto">
          <a:xfrm rot="-5400000">
            <a:off x="-380207" y="3253582"/>
            <a:ext cx="1522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t>probability</a:t>
            </a:r>
          </a:p>
        </p:txBody>
      </p:sp>
      <p:sp>
        <p:nvSpPr>
          <p:cNvPr id="413715" name="Text Box 19"/>
          <p:cNvSpPr txBox="1">
            <a:spLocks noChangeArrowheads="1"/>
          </p:cNvSpPr>
          <p:nvPr/>
        </p:nvSpPr>
        <p:spPr bwMode="auto">
          <a:xfrm>
            <a:off x="4724400" y="3003550"/>
            <a:ext cx="35972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solidFill>
                  <a:srgbClr val="85309D"/>
                </a:solidFill>
              </a:rPr>
              <a:t>What</a:t>
            </a:r>
            <a:r>
              <a:rPr lang="ja-JP" altLang="en-US">
                <a:solidFill>
                  <a:srgbClr val="85309D"/>
                </a:solidFill>
              </a:rPr>
              <a:t>’</a:t>
            </a:r>
            <a:r>
              <a:rPr lang="en-US" altLang="ja-JP">
                <a:solidFill>
                  <a:srgbClr val="85309D"/>
                </a:solidFill>
              </a:rPr>
              <a:t>s the probability of flipping at least two heads in three tosses?</a:t>
            </a:r>
            <a:endParaRPr lang="en-US">
              <a:solidFill>
                <a:srgbClr val="85309D"/>
              </a:solidFill>
            </a:endParaRPr>
          </a:p>
        </p:txBody>
      </p:sp>
      <p:sp>
        <p:nvSpPr>
          <p:cNvPr id="111635" name="Text Box 20"/>
          <p:cNvSpPr txBox="1">
            <a:spLocks noChangeArrowheads="1"/>
          </p:cNvSpPr>
          <p:nvPr/>
        </p:nvSpPr>
        <p:spPr bwMode="auto">
          <a:xfrm>
            <a:off x="914400" y="4313238"/>
            <a:ext cx="6286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sz="2000"/>
              <a:t>.125</a:t>
            </a:r>
          </a:p>
        </p:txBody>
      </p:sp>
      <p:sp>
        <p:nvSpPr>
          <p:cNvPr id="111636" name="Text Box 21"/>
          <p:cNvSpPr txBox="1">
            <a:spLocks noChangeArrowheads="1"/>
          </p:cNvSpPr>
          <p:nvPr/>
        </p:nvSpPr>
        <p:spPr bwMode="auto">
          <a:xfrm>
            <a:off x="2511425" y="4343400"/>
            <a:ext cx="6286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sz="2000"/>
              <a:t>.125</a:t>
            </a:r>
          </a:p>
        </p:txBody>
      </p:sp>
      <p:sp>
        <p:nvSpPr>
          <p:cNvPr id="111637" name="Text Box 22"/>
          <p:cNvSpPr txBox="1">
            <a:spLocks noChangeArrowheads="1"/>
          </p:cNvSpPr>
          <p:nvPr/>
        </p:nvSpPr>
        <p:spPr bwMode="auto">
          <a:xfrm>
            <a:off x="1962150" y="4343400"/>
            <a:ext cx="6286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sz="2000"/>
              <a:t>.375</a:t>
            </a:r>
          </a:p>
        </p:txBody>
      </p:sp>
      <p:sp>
        <p:nvSpPr>
          <p:cNvPr id="111638" name="Text Box 23"/>
          <p:cNvSpPr txBox="1">
            <a:spLocks noChangeArrowheads="1"/>
          </p:cNvSpPr>
          <p:nvPr/>
        </p:nvSpPr>
        <p:spPr bwMode="auto">
          <a:xfrm>
            <a:off x="1447800" y="4343400"/>
            <a:ext cx="6286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sz="2000"/>
              <a:t>.375</a:t>
            </a:r>
          </a:p>
        </p:txBody>
      </p:sp>
      <p:sp>
        <p:nvSpPr>
          <p:cNvPr id="413720" name="Text Box 24"/>
          <p:cNvSpPr txBox="1">
            <a:spLocks noChangeArrowheads="1"/>
          </p:cNvSpPr>
          <p:nvPr/>
        </p:nvSpPr>
        <p:spPr bwMode="auto">
          <a:xfrm>
            <a:off x="5410200" y="4267200"/>
            <a:ext cx="3214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solidFill>
                  <a:srgbClr val="333399"/>
                </a:solidFill>
              </a:rPr>
              <a:t>p = 0.375 + 0.125 = 0.50</a:t>
            </a:r>
          </a:p>
        </p:txBody>
      </p:sp>
      <p:sp>
        <p:nvSpPr>
          <p:cNvPr id="413721" name="Rectangle 25"/>
          <p:cNvSpPr>
            <a:spLocks noChangeArrowheads="1"/>
          </p:cNvSpPr>
          <p:nvPr/>
        </p:nvSpPr>
        <p:spPr bwMode="auto">
          <a:xfrm>
            <a:off x="2559050" y="4191000"/>
            <a:ext cx="533400" cy="609600"/>
          </a:xfrm>
          <a:prstGeom prst="rect">
            <a:avLst/>
          </a:prstGeom>
          <a:solidFill>
            <a:srgbClr val="0000FF">
              <a:alpha val="25098"/>
            </a:srgbClr>
          </a:solidFill>
          <a:ln w="9525">
            <a:solidFill>
              <a:schemeClr val="tx1"/>
            </a:solidFill>
            <a:miter lim="800000"/>
            <a:headEnd/>
            <a:tailEnd/>
          </a:ln>
        </p:spPr>
        <p:txBody>
          <a:bodyPr wrap="none" anchor="ctr"/>
          <a:lstStyle/>
          <a:p>
            <a:endParaRPr lang="en-US"/>
          </a:p>
        </p:txBody>
      </p:sp>
      <p:sp>
        <p:nvSpPr>
          <p:cNvPr id="413722" name="Rectangle 26"/>
          <p:cNvSpPr>
            <a:spLocks noChangeArrowheads="1"/>
          </p:cNvSpPr>
          <p:nvPr/>
        </p:nvSpPr>
        <p:spPr bwMode="auto">
          <a:xfrm>
            <a:off x="2025650" y="3124200"/>
            <a:ext cx="533400" cy="1676400"/>
          </a:xfrm>
          <a:prstGeom prst="rect">
            <a:avLst/>
          </a:prstGeom>
          <a:solidFill>
            <a:srgbClr val="0000FF">
              <a:alpha val="25098"/>
            </a:srgbClr>
          </a:solidFill>
          <a:ln w="9525">
            <a:solidFill>
              <a:schemeClr val="tx1"/>
            </a:solidFill>
            <a:miter lim="800000"/>
            <a:headEnd/>
            <a:tailEnd/>
          </a:ln>
        </p:spPr>
        <p:txBody>
          <a:bodyPr wrap="none" anchor="ctr"/>
          <a:lstStyle/>
          <a:p>
            <a:endParaRPr lang="en-US"/>
          </a:p>
        </p:txBody>
      </p:sp>
      <p:pic>
        <p:nvPicPr>
          <p:cNvPr id="111642" name="Picture 27" descr="Flipping_co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5025" y="228600"/>
            <a:ext cx="968375"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43" name="Text Box 29"/>
          <p:cNvSpPr txBox="1">
            <a:spLocks noChangeArrowheads="1"/>
          </p:cNvSpPr>
          <p:nvPr/>
        </p:nvSpPr>
        <p:spPr bwMode="auto">
          <a:xfrm>
            <a:off x="4724400" y="1447800"/>
            <a:ext cx="4191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t>Can make predictions about likelihood of outcomes based on this distribution.</a:t>
            </a:r>
          </a:p>
        </p:txBody>
      </p:sp>
      <p:sp>
        <p:nvSpPr>
          <p:cNvPr id="111644" name="Text Box 30"/>
          <p:cNvSpPr txBox="1">
            <a:spLocks noChangeArrowheads="1"/>
          </p:cNvSpPr>
          <p:nvPr/>
        </p:nvSpPr>
        <p:spPr bwMode="auto">
          <a:xfrm>
            <a:off x="152400" y="1600200"/>
            <a:ext cx="43068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u="sng"/>
              <a:t>Distribution of possible outcomes</a:t>
            </a:r>
          </a:p>
          <a:p>
            <a:r>
              <a:rPr lang="en-US" sz="2000"/>
              <a:t>(</a:t>
            </a:r>
            <a:r>
              <a:rPr lang="en-US" sz="2000" i="1"/>
              <a:t>n</a:t>
            </a:r>
            <a:r>
              <a:rPr lang="en-US" sz="2000"/>
              <a:t> = 3 flips)</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137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1372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1372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137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3715" grpId="0" build="p" autoUpdateAnimBg="0"/>
      <p:bldP spid="413720" grpId="0" build="p" autoUpdateAnimBg="0"/>
      <p:bldP spid="413721" grpId="0" animBg="1"/>
      <p:bldP spid="41372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idx="4294967295"/>
          </p:nvPr>
        </p:nvSpPr>
        <p:spPr>
          <a:xfrm>
            <a:off x="0" y="228600"/>
            <a:ext cx="7499350" cy="1143000"/>
          </a:xfrm>
        </p:spPr>
        <p:txBody>
          <a:bodyPr>
            <a:normAutofit/>
          </a:bodyPr>
          <a:lstStyle/>
          <a:p>
            <a:pPr eaLnBrk="1" hangingPunct="1"/>
            <a:r>
              <a:rPr lang="en-US" smtClean="0">
                <a:effectLst>
                  <a:outerShdw blurRad="38100" dist="38100" dir="2700000" algn="tl">
                    <a:srgbClr val="C0C0C0"/>
                  </a:outerShdw>
                </a:effectLst>
                <a:latin typeface="Gill Sans MT" pitchFamily="34" charset="0"/>
              </a:rPr>
              <a:t>Flipping a coin example</a:t>
            </a:r>
          </a:p>
        </p:txBody>
      </p:sp>
      <p:sp>
        <p:nvSpPr>
          <p:cNvPr id="113666" name="Line 3"/>
          <p:cNvSpPr>
            <a:spLocks noChangeShapeType="1"/>
          </p:cNvSpPr>
          <p:nvPr/>
        </p:nvSpPr>
        <p:spPr bwMode="auto">
          <a:xfrm>
            <a:off x="954088" y="2514600"/>
            <a:ext cx="0" cy="2286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667" name="Line 4"/>
          <p:cNvSpPr>
            <a:spLocks noChangeShapeType="1"/>
          </p:cNvSpPr>
          <p:nvPr/>
        </p:nvSpPr>
        <p:spPr bwMode="auto">
          <a:xfrm>
            <a:off x="954088" y="4800600"/>
            <a:ext cx="2667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668" name="Text Box 5"/>
          <p:cNvSpPr txBox="1">
            <a:spLocks noChangeArrowheads="1"/>
          </p:cNvSpPr>
          <p:nvPr/>
        </p:nvSpPr>
        <p:spPr bwMode="auto">
          <a:xfrm>
            <a:off x="1182688" y="5181600"/>
            <a:ext cx="2282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t>Number of heads</a:t>
            </a:r>
          </a:p>
        </p:txBody>
      </p:sp>
      <p:sp>
        <p:nvSpPr>
          <p:cNvPr id="113669" name="Text Box 6"/>
          <p:cNvSpPr txBox="1">
            <a:spLocks noChangeArrowheads="1"/>
          </p:cNvSpPr>
          <p:nvPr/>
        </p:nvSpPr>
        <p:spPr bwMode="auto">
          <a:xfrm>
            <a:off x="1106488" y="4800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t>0</a:t>
            </a:r>
          </a:p>
        </p:txBody>
      </p:sp>
      <p:sp>
        <p:nvSpPr>
          <p:cNvPr id="113670" name="Text Box 7"/>
          <p:cNvSpPr txBox="1">
            <a:spLocks noChangeArrowheads="1"/>
          </p:cNvSpPr>
          <p:nvPr/>
        </p:nvSpPr>
        <p:spPr bwMode="auto">
          <a:xfrm>
            <a:off x="1589088" y="4800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t>1</a:t>
            </a:r>
          </a:p>
        </p:txBody>
      </p:sp>
      <p:sp>
        <p:nvSpPr>
          <p:cNvPr id="113671" name="Text Box 8"/>
          <p:cNvSpPr txBox="1">
            <a:spLocks noChangeArrowheads="1"/>
          </p:cNvSpPr>
          <p:nvPr/>
        </p:nvSpPr>
        <p:spPr bwMode="auto">
          <a:xfrm>
            <a:off x="2128838" y="4800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t>2</a:t>
            </a:r>
          </a:p>
        </p:txBody>
      </p:sp>
      <p:sp>
        <p:nvSpPr>
          <p:cNvPr id="113672" name="Text Box 9"/>
          <p:cNvSpPr txBox="1">
            <a:spLocks noChangeArrowheads="1"/>
          </p:cNvSpPr>
          <p:nvPr/>
        </p:nvSpPr>
        <p:spPr bwMode="auto">
          <a:xfrm>
            <a:off x="2659063" y="4800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t>3</a:t>
            </a:r>
          </a:p>
        </p:txBody>
      </p:sp>
      <p:sp>
        <p:nvSpPr>
          <p:cNvPr id="113673" name="Text Box 10"/>
          <p:cNvSpPr txBox="1">
            <a:spLocks noChangeArrowheads="1"/>
          </p:cNvSpPr>
          <p:nvPr/>
        </p:nvSpPr>
        <p:spPr bwMode="auto">
          <a:xfrm>
            <a:off x="496888" y="4114800"/>
            <a:ext cx="412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t>.1</a:t>
            </a:r>
          </a:p>
        </p:txBody>
      </p:sp>
      <p:sp>
        <p:nvSpPr>
          <p:cNvPr id="113674" name="Text Box 11"/>
          <p:cNvSpPr txBox="1">
            <a:spLocks noChangeArrowheads="1"/>
          </p:cNvSpPr>
          <p:nvPr/>
        </p:nvSpPr>
        <p:spPr bwMode="auto">
          <a:xfrm>
            <a:off x="496888" y="3657600"/>
            <a:ext cx="412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t>.2</a:t>
            </a:r>
          </a:p>
        </p:txBody>
      </p:sp>
      <p:sp>
        <p:nvSpPr>
          <p:cNvPr id="113675" name="Text Box 12"/>
          <p:cNvSpPr txBox="1">
            <a:spLocks noChangeArrowheads="1"/>
          </p:cNvSpPr>
          <p:nvPr/>
        </p:nvSpPr>
        <p:spPr bwMode="auto">
          <a:xfrm>
            <a:off x="496888" y="3200400"/>
            <a:ext cx="412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t>.3</a:t>
            </a:r>
          </a:p>
        </p:txBody>
      </p:sp>
      <p:sp>
        <p:nvSpPr>
          <p:cNvPr id="113676" name="Text Box 13"/>
          <p:cNvSpPr txBox="1">
            <a:spLocks noChangeArrowheads="1"/>
          </p:cNvSpPr>
          <p:nvPr/>
        </p:nvSpPr>
        <p:spPr bwMode="auto">
          <a:xfrm>
            <a:off x="496888" y="2743200"/>
            <a:ext cx="412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t>.4</a:t>
            </a:r>
          </a:p>
        </p:txBody>
      </p:sp>
      <p:sp>
        <p:nvSpPr>
          <p:cNvPr id="113677" name="Rectangle 14"/>
          <p:cNvSpPr>
            <a:spLocks noChangeArrowheads="1"/>
          </p:cNvSpPr>
          <p:nvPr/>
        </p:nvSpPr>
        <p:spPr bwMode="auto">
          <a:xfrm>
            <a:off x="954088" y="4191000"/>
            <a:ext cx="533400" cy="609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13678" name="Rectangle 15"/>
          <p:cNvSpPr>
            <a:spLocks noChangeArrowheads="1"/>
          </p:cNvSpPr>
          <p:nvPr/>
        </p:nvSpPr>
        <p:spPr bwMode="auto">
          <a:xfrm>
            <a:off x="2554288" y="4191000"/>
            <a:ext cx="533400" cy="609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13679" name="Rectangle 16"/>
          <p:cNvSpPr>
            <a:spLocks noChangeArrowheads="1"/>
          </p:cNvSpPr>
          <p:nvPr/>
        </p:nvSpPr>
        <p:spPr bwMode="auto">
          <a:xfrm>
            <a:off x="1487488" y="3124200"/>
            <a:ext cx="533400" cy="1676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13680" name="Rectangle 17"/>
          <p:cNvSpPr>
            <a:spLocks noChangeArrowheads="1"/>
          </p:cNvSpPr>
          <p:nvPr/>
        </p:nvSpPr>
        <p:spPr bwMode="auto">
          <a:xfrm>
            <a:off x="2020888" y="3124200"/>
            <a:ext cx="533400" cy="1676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13681" name="Text Box 18"/>
          <p:cNvSpPr txBox="1">
            <a:spLocks noChangeArrowheads="1"/>
          </p:cNvSpPr>
          <p:nvPr/>
        </p:nvSpPr>
        <p:spPr bwMode="auto">
          <a:xfrm rot="-5400000">
            <a:off x="-380207" y="3256757"/>
            <a:ext cx="1522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t>probability</a:t>
            </a:r>
          </a:p>
        </p:txBody>
      </p:sp>
      <p:sp>
        <p:nvSpPr>
          <p:cNvPr id="415763" name="Text Box 19"/>
          <p:cNvSpPr txBox="1">
            <a:spLocks noChangeArrowheads="1"/>
          </p:cNvSpPr>
          <p:nvPr/>
        </p:nvSpPr>
        <p:spPr bwMode="auto">
          <a:xfrm>
            <a:off x="4724400" y="2997200"/>
            <a:ext cx="35972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solidFill>
                  <a:srgbClr val="85309D"/>
                </a:solidFill>
              </a:rPr>
              <a:t>What</a:t>
            </a:r>
            <a:r>
              <a:rPr lang="ja-JP" altLang="en-US">
                <a:solidFill>
                  <a:srgbClr val="85309D"/>
                </a:solidFill>
              </a:rPr>
              <a:t>’</a:t>
            </a:r>
            <a:r>
              <a:rPr lang="en-US" altLang="ja-JP">
                <a:solidFill>
                  <a:srgbClr val="85309D"/>
                </a:solidFill>
              </a:rPr>
              <a:t>s the probability of flipping all heads or all tails in three tosses?</a:t>
            </a:r>
            <a:endParaRPr lang="en-US">
              <a:solidFill>
                <a:srgbClr val="85309D"/>
              </a:solidFill>
            </a:endParaRPr>
          </a:p>
        </p:txBody>
      </p:sp>
      <p:sp>
        <p:nvSpPr>
          <p:cNvPr id="113683" name="Text Box 20"/>
          <p:cNvSpPr txBox="1">
            <a:spLocks noChangeArrowheads="1"/>
          </p:cNvSpPr>
          <p:nvPr/>
        </p:nvSpPr>
        <p:spPr bwMode="auto">
          <a:xfrm>
            <a:off x="914400" y="4313238"/>
            <a:ext cx="6286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sz="2000"/>
              <a:t>.125</a:t>
            </a:r>
          </a:p>
        </p:txBody>
      </p:sp>
      <p:sp>
        <p:nvSpPr>
          <p:cNvPr id="113684" name="Text Box 21"/>
          <p:cNvSpPr txBox="1">
            <a:spLocks noChangeArrowheads="1"/>
          </p:cNvSpPr>
          <p:nvPr/>
        </p:nvSpPr>
        <p:spPr bwMode="auto">
          <a:xfrm>
            <a:off x="2511425" y="4343400"/>
            <a:ext cx="6286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sz="2000"/>
              <a:t>.125</a:t>
            </a:r>
          </a:p>
        </p:txBody>
      </p:sp>
      <p:sp>
        <p:nvSpPr>
          <p:cNvPr id="113685" name="Text Box 22"/>
          <p:cNvSpPr txBox="1">
            <a:spLocks noChangeArrowheads="1"/>
          </p:cNvSpPr>
          <p:nvPr/>
        </p:nvSpPr>
        <p:spPr bwMode="auto">
          <a:xfrm>
            <a:off x="1962150" y="4343400"/>
            <a:ext cx="6286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sz="2000"/>
              <a:t>.375</a:t>
            </a:r>
          </a:p>
        </p:txBody>
      </p:sp>
      <p:sp>
        <p:nvSpPr>
          <p:cNvPr id="113686" name="Text Box 23"/>
          <p:cNvSpPr txBox="1">
            <a:spLocks noChangeArrowheads="1"/>
          </p:cNvSpPr>
          <p:nvPr/>
        </p:nvSpPr>
        <p:spPr bwMode="auto">
          <a:xfrm>
            <a:off x="1447800" y="4343400"/>
            <a:ext cx="6286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sz="2000"/>
              <a:t>.375</a:t>
            </a:r>
          </a:p>
        </p:txBody>
      </p:sp>
      <p:sp>
        <p:nvSpPr>
          <p:cNvPr id="415768" name="Text Box 24"/>
          <p:cNvSpPr txBox="1">
            <a:spLocks noChangeArrowheads="1"/>
          </p:cNvSpPr>
          <p:nvPr/>
        </p:nvSpPr>
        <p:spPr bwMode="auto">
          <a:xfrm>
            <a:off x="5410200" y="4267200"/>
            <a:ext cx="3214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solidFill>
                  <a:srgbClr val="333399"/>
                </a:solidFill>
              </a:rPr>
              <a:t>p = 0.125 + 0.125 = 0.25</a:t>
            </a:r>
          </a:p>
        </p:txBody>
      </p:sp>
      <p:sp>
        <p:nvSpPr>
          <p:cNvPr id="415769" name="Rectangle 25"/>
          <p:cNvSpPr>
            <a:spLocks noChangeArrowheads="1"/>
          </p:cNvSpPr>
          <p:nvPr/>
        </p:nvSpPr>
        <p:spPr bwMode="auto">
          <a:xfrm>
            <a:off x="2559050" y="4191000"/>
            <a:ext cx="533400" cy="609600"/>
          </a:xfrm>
          <a:prstGeom prst="rect">
            <a:avLst/>
          </a:prstGeom>
          <a:solidFill>
            <a:srgbClr val="0000FF">
              <a:alpha val="25098"/>
            </a:srgbClr>
          </a:solidFill>
          <a:ln w="9525">
            <a:solidFill>
              <a:schemeClr val="tx1"/>
            </a:solidFill>
            <a:miter lim="800000"/>
            <a:headEnd/>
            <a:tailEnd/>
          </a:ln>
        </p:spPr>
        <p:txBody>
          <a:bodyPr wrap="none" anchor="ctr"/>
          <a:lstStyle/>
          <a:p>
            <a:endParaRPr lang="en-US"/>
          </a:p>
        </p:txBody>
      </p:sp>
      <p:sp>
        <p:nvSpPr>
          <p:cNvPr id="415770" name="Rectangle 26"/>
          <p:cNvSpPr>
            <a:spLocks noChangeArrowheads="1"/>
          </p:cNvSpPr>
          <p:nvPr/>
        </p:nvSpPr>
        <p:spPr bwMode="auto">
          <a:xfrm>
            <a:off x="958850" y="4191000"/>
            <a:ext cx="533400" cy="609600"/>
          </a:xfrm>
          <a:prstGeom prst="rect">
            <a:avLst/>
          </a:prstGeom>
          <a:solidFill>
            <a:srgbClr val="0000FF">
              <a:alpha val="25098"/>
            </a:srgbClr>
          </a:solidFill>
          <a:ln w="9525">
            <a:solidFill>
              <a:schemeClr val="tx1"/>
            </a:solidFill>
            <a:miter lim="800000"/>
            <a:headEnd/>
            <a:tailEnd/>
          </a:ln>
        </p:spPr>
        <p:txBody>
          <a:bodyPr wrap="none" anchor="ctr"/>
          <a:lstStyle/>
          <a:p>
            <a:endParaRPr lang="en-US"/>
          </a:p>
        </p:txBody>
      </p:sp>
      <p:pic>
        <p:nvPicPr>
          <p:cNvPr id="113690" name="Picture 27" descr="Flipping_co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5025" y="228600"/>
            <a:ext cx="968375"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91" name="Text Box 28"/>
          <p:cNvSpPr txBox="1">
            <a:spLocks noChangeArrowheads="1"/>
          </p:cNvSpPr>
          <p:nvPr/>
        </p:nvSpPr>
        <p:spPr bwMode="auto">
          <a:xfrm>
            <a:off x="4724400" y="1447800"/>
            <a:ext cx="4191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t>Can make predictions about likelihood of outcomes based on this distribution.</a:t>
            </a:r>
          </a:p>
        </p:txBody>
      </p:sp>
      <p:sp>
        <p:nvSpPr>
          <p:cNvPr id="113692" name="Text Box 29"/>
          <p:cNvSpPr txBox="1">
            <a:spLocks noChangeArrowheads="1"/>
          </p:cNvSpPr>
          <p:nvPr/>
        </p:nvSpPr>
        <p:spPr bwMode="auto">
          <a:xfrm>
            <a:off x="152400" y="1600200"/>
            <a:ext cx="43068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u="sng"/>
              <a:t>Distribution of possible outcomes</a:t>
            </a:r>
          </a:p>
          <a:p>
            <a:r>
              <a:rPr lang="en-US" sz="2000"/>
              <a:t>(</a:t>
            </a:r>
            <a:r>
              <a:rPr lang="en-US" sz="2000" i="1"/>
              <a:t>n</a:t>
            </a:r>
            <a:r>
              <a:rPr lang="en-US" sz="2000"/>
              <a:t> = 3 flips)</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157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1577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1576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1576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5763" grpId="0" build="p" autoUpdateAnimBg="0"/>
      <p:bldP spid="415768" grpId="0" build="p" autoUpdateAnimBg="0"/>
      <p:bldP spid="415769" grpId="0" animBg="1"/>
      <p:bldP spid="415770"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p:cNvSpPr>
            <a:spLocks noGrp="1"/>
          </p:cNvSpPr>
          <p:nvPr>
            <p:ph type="title"/>
          </p:nvPr>
        </p:nvSpPr>
        <p:spPr/>
        <p:txBody>
          <a:bodyPr/>
          <a:lstStyle/>
          <a:p>
            <a:pPr eaLnBrk="1" hangingPunct="1"/>
            <a:r>
              <a:rPr lang="en-US" smtClean="0"/>
              <a:t>Binomial Distribution</a:t>
            </a:r>
          </a:p>
        </p:txBody>
      </p:sp>
      <p:sp>
        <p:nvSpPr>
          <p:cNvPr id="115714" name="Content Placeholder 4"/>
          <p:cNvSpPr>
            <a:spLocks noGrp="1"/>
          </p:cNvSpPr>
          <p:nvPr>
            <p:ph idx="1"/>
          </p:nvPr>
        </p:nvSpPr>
        <p:spPr>
          <a:xfrm>
            <a:off x="0" y="1600200"/>
            <a:ext cx="9144000" cy="5105400"/>
          </a:xfrm>
        </p:spPr>
        <p:txBody>
          <a:bodyPr/>
          <a:lstStyle/>
          <a:p>
            <a:pPr eaLnBrk="1" hangingPunct="1"/>
            <a:r>
              <a:rPr lang="en-US" smtClean="0"/>
              <a:t>Two categories of outcomes (A, B) (e.g., coin toss)</a:t>
            </a:r>
          </a:p>
          <a:p>
            <a:pPr eaLnBrk="1" hangingPunct="1"/>
            <a:r>
              <a:rPr lang="en-US" i="1" smtClean="0"/>
              <a:t>p=p</a:t>
            </a:r>
            <a:r>
              <a:rPr lang="en-US" smtClean="0"/>
              <a:t>(A)</a:t>
            </a:r>
            <a:r>
              <a:rPr lang="en-US" i="1" smtClean="0"/>
              <a:t> </a:t>
            </a:r>
            <a:r>
              <a:rPr lang="en-US" smtClean="0"/>
              <a:t>=</a:t>
            </a:r>
            <a:r>
              <a:rPr lang="en-US" i="1" smtClean="0"/>
              <a:t> </a:t>
            </a:r>
            <a:r>
              <a:rPr lang="en-US" smtClean="0"/>
              <a:t>Probability of A (e.g., Heads)</a:t>
            </a:r>
          </a:p>
          <a:p>
            <a:pPr eaLnBrk="1" hangingPunct="1"/>
            <a:r>
              <a:rPr lang="en-US" i="1" smtClean="0"/>
              <a:t>q=p</a:t>
            </a:r>
            <a:r>
              <a:rPr lang="en-US" smtClean="0"/>
              <a:t>(B) = Probability of B (e.g., Tails)</a:t>
            </a:r>
          </a:p>
          <a:p>
            <a:pPr eaLnBrk="1" hangingPunct="1"/>
            <a:r>
              <a:rPr lang="en-US" i="1" smtClean="0"/>
              <a:t>p + q </a:t>
            </a:r>
            <a:r>
              <a:rPr lang="en-US" smtClean="0"/>
              <a:t>= 1.0 (e.g., .5 + .5 – could be different values)</a:t>
            </a:r>
          </a:p>
          <a:p>
            <a:pPr eaLnBrk="1" hangingPunct="1"/>
            <a:r>
              <a:rPr lang="en-US" i="1" smtClean="0"/>
              <a:t>n </a:t>
            </a:r>
            <a:r>
              <a:rPr lang="en-US" smtClean="0"/>
              <a:t>= number of observations (e.g., coin tosses)</a:t>
            </a:r>
          </a:p>
          <a:p>
            <a:pPr eaLnBrk="1" hangingPunct="1"/>
            <a:r>
              <a:rPr lang="en-US" smtClean="0"/>
              <a:t>X = number of times category A occurs in a sample</a:t>
            </a:r>
          </a:p>
          <a:p>
            <a:pPr eaLnBrk="1" hangingPunct="1"/>
            <a:r>
              <a:rPr lang="en-US" smtClean="0"/>
              <a:t>If </a:t>
            </a:r>
            <a:r>
              <a:rPr lang="en-US" i="1" smtClean="0"/>
              <a:t>pn</a:t>
            </a:r>
            <a:r>
              <a:rPr lang="en-US" smtClean="0"/>
              <a:t> &gt; 10 and </a:t>
            </a:r>
            <a:r>
              <a:rPr lang="en-US" i="1" smtClean="0"/>
              <a:t>qn</a:t>
            </a:r>
            <a:r>
              <a:rPr lang="en-US" smtClean="0"/>
              <a:t> &gt; 10, X follows a nearly normal distribution with μ = </a:t>
            </a:r>
            <a:r>
              <a:rPr lang="en-US" i="1" smtClean="0"/>
              <a:t>pn</a:t>
            </a:r>
            <a:r>
              <a:rPr lang="en-US" smtClean="0"/>
              <a:t> and σ =</a:t>
            </a:r>
          </a:p>
        </p:txBody>
      </p:sp>
      <p:graphicFrame>
        <p:nvGraphicFramePr>
          <p:cNvPr id="115715" name="Object 2"/>
          <p:cNvGraphicFramePr>
            <a:graphicFrameLocks noChangeAspect="1"/>
          </p:cNvGraphicFramePr>
          <p:nvPr/>
        </p:nvGraphicFramePr>
        <p:xfrm>
          <a:off x="5715000" y="5638800"/>
          <a:ext cx="914400" cy="590550"/>
        </p:xfrm>
        <a:graphic>
          <a:graphicData uri="http://schemas.openxmlformats.org/presentationml/2006/ole">
            <mc:AlternateContent xmlns:mc="http://schemas.openxmlformats.org/markup-compatibility/2006">
              <mc:Choice xmlns:v="urn:schemas-microsoft-com:vml" Requires="v">
                <p:oleObj spid="_x0000_s115728" name="Equation" r:id="rId3" imgW="393700" imgH="254000" progId="Equation.3">
                  <p:embed/>
                </p:oleObj>
              </mc:Choice>
              <mc:Fallback>
                <p:oleObj name="Equation" r:id="rId3" imgW="393700" imgH="2540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5638800"/>
                        <a:ext cx="9144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Rectangle 2"/>
          <p:cNvSpPr>
            <a:spLocks noGrp="1" noChangeArrowheads="1"/>
          </p:cNvSpPr>
          <p:nvPr>
            <p:ph type="title"/>
          </p:nvPr>
        </p:nvSpPr>
        <p:spPr/>
        <p:txBody>
          <a:bodyPr>
            <a:normAutofit/>
          </a:bodyPr>
          <a:lstStyle/>
          <a:p>
            <a:pPr eaLnBrk="1" hangingPunct="1"/>
            <a:r>
              <a:rPr lang="en-US" smtClean="0">
                <a:effectLst>
                  <a:outerShdw blurRad="38100" dist="38100" dir="2700000" algn="tl">
                    <a:srgbClr val="C0C0C0"/>
                  </a:outerShdw>
                </a:effectLst>
                <a:latin typeface="Gill Sans MT" pitchFamily="34" charset="0"/>
              </a:rPr>
              <a:t>Locating a score</a:t>
            </a:r>
          </a:p>
        </p:txBody>
      </p:sp>
      <p:graphicFrame>
        <p:nvGraphicFramePr>
          <p:cNvPr id="186371" name="Object 2"/>
          <p:cNvGraphicFramePr>
            <a:graphicFrameLocks noChangeAspect="1"/>
          </p:cNvGraphicFramePr>
          <p:nvPr/>
        </p:nvGraphicFramePr>
        <p:xfrm>
          <a:off x="3276600" y="4343400"/>
          <a:ext cx="762000" cy="341313"/>
        </p:xfrm>
        <a:graphic>
          <a:graphicData uri="http://schemas.openxmlformats.org/presentationml/2006/ole">
            <mc:AlternateContent xmlns:mc="http://schemas.openxmlformats.org/markup-compatibility/2006">
              <mc:Choice xmlns:v="urn:schemas-microsoft-com:vml" Requires="v">
                <p:oleObj spid="_x0000_s20531" name="Equation" r:id="rId4" imgW="368300" imgH="165100" progId="Equation.3">
                  <p:embed/>
                </p:oleObj>
              </mc:Choice>
              <mc:Fallback>
                <p:oleObj name="Equation" r:id="rId4" imgW="368300" imgH="1651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4343400"/>
                        <a:ext cx="762000" cy="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pSp>
        <p:nvGrpSpPr>
          <p:cNvPr id="2" name="Group 4"/>
          <p:cNvGrpSpPr>
            <a:grpSpLocks/>
          </p:cNvGrpSpPr>
          <p:nvPr/>
        </p:nvGrpSpPr>
        <p:grpSpPr bwMode="auto">
          <a:xfrm>
            <a:off x="2286000" y="1828800"/>
            <a:ext cx="4876800" cy="1600200"/>
            <a:chOff x="1440" y="2496"/>
            <a:chExt cx="3072" cy="1008"/>
          </a:xfrm>
        </p:grpSpPr>
        <p:pic>
          <p:nvPicPr>
            <p:cNvPr id="20506"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0" y="2496"/>
              <a:ext cx="3072" cy="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7" name="Line 6"/>
            <p:cNvSpPr>
              <a:spLocks noChangeShapeType="1"/>
            </p:cNvSpPr>
            <p:nvPr/>
          </p:nvSpPr>
          <p:spPr bwMode="auto">
            <a:xfrm>
              <a:off x="1440" y="3504"/>
              <a:ext cx="307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 name="Group 7"/>
          <p:cNvGrpSpPr>
            <a:grpSpLocks/>
          </p:cNvGrpSpPr>
          <p:nvPr/>
        </p:nvGrpSpPr>
        <p:grpSpPr bwMode="auto">
          <a:xfrm>
            <a:off x="4543425" y="1905000"/>
            <a:ext cx="184150" cy="1985963"/>
            <a:chOff x="2862" y="2544"/>
            <a:chExt cx="116" cy="1251"/>
          </a:xfrm>
        </p:grpSpPr>
        <p:sp>
          <p:nvSpPr>
            <p:cNvPr id="20504" name="Line 8"/>
            <p:cNvSpPr>
              <a:spLocks noChangeShapeType="1"/>
            </p:cNvSpPr>
            <p:nvPr/>
          </p:nvSpPr>
          <p:spPr bwMode="auto">
            <a:xfrm flipV="1">
              <a:off x="2976" y="2544"/>
              <a:ext cx="0" cy="960"/>
            </a:xfrm>
            <a:prstGeom prst="line">
              <a:avLst/>
            </a:prstGeom>
            <a:noFill/>
            <a:ln w="9525">
              <a:solidFill>
                <a:srgbClr val="85309D"/>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05" name="Text Box 9"/>
            <p:cNvSpPr txBox="1">
              <a:spLocks noChangeArrowheads="1"/>
            </p:cNvSpPr>
            <p:nvPr/>
          </p:nvSpPr>
          <p:spPr bwMode="auto">
            <a:xfrm>
              <a:off x="2862" y="3504"/>
              <a:ext cx="11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endParaRPr lang="en-US">
                <a:latin typeface="Symbol" pitchFamily="18" charset="2"/>
                <a:sym typeface="Symbol" pitchFamily="18" charset="2"/>
              </a:endParaRPr>
            </a:p>
          </p:txBody>
        </p:sp>
      </p:grpSp>
      <p:sp>
        <p:nvSpPr>
          <p:cNvPr id="186378" name="Oval 10"/>
          <p:cNvSpPr>
            <a:spLocks noChangeArrowheads="1"/>
          </p:cNvSpPr>
          <p:nvPr/>
        </p:nvSpPr>
        <p:spPr bwMode="auto">
          <a:xfrm>
            <a:off x="5334000" y="2895600"/>
            <a:ext cx="76200" cy="76200"/>
          </a:xfrm>
          <a:prstGeom prst="ellipse">
            <a:avLst/>
          </a:prstGeom>
          <a:solidFill>
            <a:srgbClr val="85309D"/>
          </a:solidFill>
          <a:ln w="9525">
            <a:solidFill>
              <a:schemeClr val="tx1"/>
            </a:solidFill>
            <a:round/>
            <a:headEnd/>
            <a:tailEnd/>
          </a:ln>
        </p:spPr>
        <p:txBody>
          <a:bodyPr wrap="none" anchor="ctr"/>
          <a:lstStyle/>
          <a:p>
            <a:endParaRPr lang="en-US"/>
          </a:p>
        </p:txBody>
      </p:sp>
      <p:sp>
        <p:nvSpPr>
          <p:cNvPr id="186379" name="Line 11"/>
          <p:cNvSpPr>
            <a:spLocks noChangeShapeType="1"/>
          </p:cNvSpPr>
          <p:nvPr/>
        </p:nvSpPr>
        <p:spPr bwMode="auto">
          <a:xfrm flipH="1">
            <a:off x="4724400" y="2924175"/>
            <a:ext cx="609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4" name="Group 12"/>
          <p:cNvGrpSpPr>
            <a:grpSpLocks/>
          </p:cNvGrpSpPr>
          <p:nvPr/>
        </p:nvGrpSpPr>
        <p:grpSpPr bwMode="auto">
          <a:xfrm>
            <a:off x="4191000" y="2667000"/>
            <a:ext cx="533400" cy="76200"/>
            <a:chOff x="2640" y="2688"/>
            <a:chExt cx="336" cy="48"/>
          </a:xfrm>
        </p:grpSpPr>
        <p:sp>
          <p:nvSpPr>
            <p:cNvPr id="20502" name="Oval 13"/>
            <p:cNvSpPr>
              <a:spLocks noChangeArrowheads="1"/>
            </p:cNvSpPr>
            <p:nvPr/>
          </p:nvSpPr>
          <p:spPr bwMode="auto">
            <a:xfrm>
              <a:off x="2640" y="2688"/>
              <a:ext cx="48" cy="48"/>
            </a:xfrm>
            <a:prstGeom prst="ellipse">
              <a:avLst/>
            </a:prstGeom>
            <a:solidFill>
              <a:srgbClr val="333399"/>
            </a:solidFill>
            <a:ln w="9525">
              <a:solidFill>
                <a:schemeClr val="tx1"/>
              </a:solidFill>
              <a:round/>
              <a:headEnd/>
              <a:tailEnd/>
            </a:ln>
          </p:spPr>
          <p:txBody>
            <a:bodyPr wrap="none" anchor="ctr"/>
            <a:lstStyle/>
            <a:p>
              <a:endParaRPr lang="en-US"/>
            </a:p>
          </p:txBody>
        </p:sp>
        <p:sp>
          <p:nvSpPr>
            <p:cNvPr id="20503" name="Line 14"/>
            <p:cNvSpPr>
              <a:spLocks noChangeShapeType="1"/>
            </p:cNvSpPr>
            <p:nvPr/>
          </p:nvSpPr>
          <p:spPr bwMode="auto">
            <a:xfrm>
              <a:off x="2688" y="2709"/>
              <a:ext cx="2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aphicFrame>
        <p:nvGraphicFramePr>
          <p:cNvPr id="186383" name="Object 3"/>
          <p:cNvGraphicFramePr>
            <a:graphicFrameLocks noChangeAspect="1"/>
          </p:cNvGraphicFramePr>
          <p:nvPr/>
        </p:nvGraphicFramePr>
        <p:xfrm>
          <a:off x="4343400" y="3810000"/>
          <a:ext cx="858838" cy="293688"/>
        </p:xfrm>
        <a:graphic>
          <a:graphicData uri="http://schemas.openxmlformats.org/presentationml/2006/ole">
            <mc:AlternateContent xmlns:mc="http://schemas.openxmlformats.org/markup-compatibility/2006">
              <mc:Choice xmlns:v="urn:schemas-microsoft-com:vml" Requires="v">
                <p:oleObj spid="_x0000_s20532" name="Equation" r:id="rId7" imgW="482600" imgH="165100" progId="Equation.DSMT4">
                  <p:embed/>
                </p:oleObj>
              </mc:Choice>
              <mc:Fallback>
                <p:oleObj name="Equation" r:id="rId7" imgW="482600" imgH="165100" progId="Equation.DSMT4">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43400" y="3810000"/>
                        <a:ext cx="858838"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86384" name="Text Box 16"/>
          <p:cNvSpPr txBox="1">
            <a:spLocks noChangeArrowheads="1"/>
          </p:cNvSpPr>
          <p:nvPr/>
        </p:nvSpPr>
        <p:spPr bwMode="auto">
          <a:xfrm>
            <a:off x="1736725" y="4708525"/>
            <a:ext cx="1262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solidFill>
                  <a:srgbClr val="85309D"/>
                </a:solidFill>
              </a:rPr>
              <a:t>X</a:t>
            </a:r>
            <a:r>
              <a:rPr lang="en-US" baseline="-25000">
                <a:solidFill>
                  <a:srgbClr val="85309D"/>
                </a:solidFill>
              </a:rPr>
              <a:t>1 </a:t>
            </a:r>
            <a:r>
              <a:rPr lang="en-US">
                <a:solidFill>
                  <a:srgbClr val="85309D"/>
                </a:solidFill>
              </a:rPr>
              <a:t>= 162</a:t>
            </a:r>
          </a:p>
        </p:txBody>
      </p:sp>
      <p:sp>
        <p:nvSpPr>
          <p:cNvPr id="186385" name="Text Box 17"/>
          <p:cNvSpPr txBox="1">
            <a:spLocks noChangeArrowheads="1"/>
          </p:cNvSpPr>
          <p:nvPr/>
        </p:nvSpPr>
        <p:spPr bwMode="auto">
          <a:xfrm>
            <a:off x="1752600" y="5105400"/>
            <a:ext cx="11096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solidFill>
                  <a:srgbClr val="333399"/>
                </a:solidFill>
              </a:rPr>
              <a:t>X</a:t>
            </a:r>
            <a:r>
              <a:rPr lang="en-US" baseline="-25000">
                <a:solidFill>
                  <a:srgbClr val="333399"/>
                </a:solidFill>
              </a:rPr>
              <a:t>2 </a:t>
            </a:r>
            <a:r>
              <a:rPr lang="en-US">
                <a:solidFill>
                  <a:srgbClr val="333399"/>
                </a:solidFill>
              </a:rPr>
              <a:t>= 57</a:t>
            </a:r>
          </a:p>
        </p:txBody>
      </p:sp>
      <p:sp>
        <p:nvSpPr>
          <p:cNvPr id="186386" name="Text Box 18"/>
          <p:cNvSpPr txBox="1">
            <a:spLocks noChangeArrowheads="1"/>
          </p:cNvSpPr>
          <p:nvPr/>
        </p:nvSpPr>
        <p:spPr bwMode="auto">
          <a:xfrm>
            <a:off x="3132138" y="4695825"/>
            <a:ext cx="19669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solidFill>
                  <a:srgbClr val="85309D"/>
                </a:solidFill>
              </a:rPr>
              <a:t>X</a:t>
            </a:r>
            <a:r>
              <a:rPr lang="en-US" baseline="-25000">
                <a:solidFill>
                  <a:srgbClr val="85309D"/>
                </a:solidFill>
              </a:rPr>
              <a:t>1 </a:t>
            </a:r>
            <a:r>
              <a:rPr lang="en-US">
                <a:solidFill>
                  <a:srgbClr val="85309D"/>
                </a:solidFill>
              </a:rPr>
              <a:t>- 100</a:t>
            </a:r>
            <a:r>
              <a:rPr lang="en-US" baseline="-25000">
                <a:solidFill>
                  <a:srgbClr val="85309D"/>
                </a:solidFill>
              </a:rPr>
              <a:t> </a:t>
            </a:r>
            <a:r>
              <a:rPr lang="en-US">
                <a:solidFill>
                  <a:srgbClr val="85309D"/>
                </a:solidFill>
              </a:rPr>
              <a:t>= +62</a:t>
            </a:r>
          </a:p>
        </p:txBody>
      </p:sp>
      <p:sp>
        <p:nvSpPr>
          <p:cNvPr id="186387" name="Text Box 19"/>
          <p:cNvSpPr txBox="1">
            <a:spLocks noChangeArrowheads="1"/>
          </p:cNvSpPr>
          <p:nvPr/>
        </p:nvSpPr>
        <p:spPr bwMode="auto">
          <a:xfrm>
            <a:off x="3124200" y="5105400"/>
            <a:ext cx="1897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solidFill>
                  <a:srgbClr val="333399"/>
                </a:solidFill>
              </a:rPr>
              <a:t>X</a:t>
            </a:r>
            <a:r>
              <a:rPr lang="en-US" baseline="-25000">
                <a:solidFill>
                  <a:srgbClr val="333399"/>
                </a:solidFill>
              </a:rPr>
              <a:t>2 </a:t>
            </a:r>
            <a:r>
              <a:rPr lang="en-US">
                <a:solidFill>
                  <a:srgbClr val="333399"/>
                </a:solidFill>
              </a:rPr>
              <a:t>- 100</a:t>
            </a:r>
            <a:r>
              <a:rPr lang="en-US" baseline="-25000">
                <a:solidFill>
                  <a:srgbClr val="333399"/>
                </a:solidFill>
              </a:rPr>
              <a:t> </a:t>
            </a:r>
            <a:r>
              <a:rPr lang="en-US">
                <a:solidFill>
                  <a:srgbClr val="333399"/>
                </a:solidFill>
              </a:rPr>
              <a:t>= -43</a:t>
            </a:r>
          </a:p>
        </p:txBody>
      </p:sp>
      <p:grpSp>
        <p:nvGrpSpPr>
          <p:cNvPr id="5" name="Group 20"/>
          <p:cNvGrpSpPr>
            <a:grpSpLocks/>
          </p:cNvGrpSpPr>
          <p:nvPr/>
        </p:nvGrpSpPr>
        <p:grpSpPr bwMode="auto">
          <a:xfrm>
            <a:off x="4724400" y="1905000"/>
            <a:ext cx="3749675" cy="822325"/>
            <a:chOff x="2976" y="1200"/>
            <a:chExt cx="2362" cy="518"/>
          </a:xfrm>
        </p:grpSpPr>
        <p:sp>
          <p:nvSpPr>
            <p:cNvPr id="20500" name="AutoShape 21"/>
            <p:cNvSpPr>
              <a:spLocks noChangeArrowheads="1"/>
            </p:cNvSpPr>
            <p:nvPr/>
          </p:nvSpPr>
          <p:spPr bwMode="auto">
            <a:xfrm>
              <a:off x="2976" y="1392"/>
              <a:ext cx="1392" cy="144"/>
            </a:xfrm>
            <a:prstGeom prst="leftArrow">
              <a:avLst>
                <a:gd name="adj1" fmla="val 50000"/>
                <a:gd name="adj2" fmla="val 241667"/>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0501" name="Text Box 22"/>
            <p:cNvSpPr txBox="1">
              <a:spLocks noChangeArrowheads="1"/>
            </p:cNvSpPr>
            <p:nvPr/>
          </p:nvSpPr>
          <p:spPr bwMode="auto">
            <a:xfrm>
              <a:off x="4368" y="1200"/>
              <a:ext cx="970"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solidFill>
                    <a:srgbClr val="08C216"/>
                  </a:solidFill>
                </a:rPr>
                <a:t>Reference point</a:t>
              </a:r>
            </a:p>
          </p:txBody>
        </p:sp>
      </p:grpSp>
      <p:grpSp>
        <p:nvGrpSpPr>
          <p:cNvPr id="6" name="Group 23"/>
          <p:cNvGrpSpPr>
            <a:grpSpLocks/>
          </p:cNvGrpSpPr>
          <p:nvPr/>
        </p:nvGrpSpPr>
        <p:grpSpPr bwMode="auto">
          <a:xfrm>
            <a:off x="4495800" y="4800600"/>
            <a:ext cx="2552700" cy="685800"/>
            <a:chOff x="2832" y="3024"/>
            <a:chExt cx="1608" cy="432"/>
          </a:xfrm>
        </p:grpSpPr>
        <p:sp>
          <p:nvSpPr>
            <p:cNvPr id="20495" name="Oval 24"/>
            <p:cNvSpPr>
              <a:spLocks noChangeArrowheads="1"/>
            </p:cNvSpPr>
            <p:nvPr/>
          </p:nvSpPr>
          <p:spPr bwMode="auto">
            <a:xfrm>
              <a:off x="2832" y="3024"/>
              <a:ext cx="144" cy="192"/>
            </a:xfrm>
            <a:prstGeom prst="ellipse">
              <a:avLst/>
            </a:prstGeom>
            <a:solidFill>
              <a:srgbClr val="FF6600">
                <a:alpha val="20000"/>
              </a:srgbClr>
            </a:solidFill>
            <a:ln w="9525">
              <a:solidFill>
                <a:srgbClr val="FF6600"/>
              </a:solidFill>
              <a:round/>
              <a:headEnd/>
              <a:tailEnd/>
            </a:ln>
          </p:spPr>
          <p:txBody>
            <a:bodyPr wrap="none" anchor="ctr"/>
            <a:lstStyle/>
            <a:p>
              <a:endParaRPr lang="en-US"/>
            </a:p>
          </p:txBody>
        </p:sp>
        <p:sp>
          <p:nvSpPr>
            <p:cNvPr id="20496" name="Oval 25"/>
            <p:cNvSpPr>
              <a:spLocks noChangeArrowheads="1"/>
            </p:cNvSpPr>
            <p:nvPr/>
          </p:nvSpPr>
          <p:spPr bwMode="auto">
            <a:xfrm>
              <a:off x="2832" y="3264"/>
              <a:ext cx="96" cy="192"/>
            </a:xfrm>
            <a:prstGeom prst="ellipse">
              <a:avLst/>
            </a:prstGeom>
            <a:solidFill>
              <a:srgbClr val="FF6600">
                <a:alpha val="20000"/>
              </a:srgbClr>
            </a:solidFill>
            <a:ln w="9525">
              <a:solidFill>
                <a:srgbClr val="FF6600"/>
              </a:solidFill>
              <a:round/>
              <a:headEnd/>
              <a:tailEnd/>
            </a:ln>
          </p:spPr>
          <p:txBody>
            <a:bodyPr wrap="none" anchor="ctr"/>
            <a:lstStyle/>
            <a:p>
              <a:endParaRPr lang="en-US"/>
            </a:p>
          </p:txBody>
        </p:sp>
        <p:sp>
          <p:nvSpPr>
            <p:cNvPr id="20497" name="Text Box 26"/>
            <p:cNvSpPr txBox="1">
              <a:spLocks noChangeArrowheads="1"/>
            </p:cNvSpPr>
            <p:nvPr/>
          </p:nvSpPr>
          <p:spPr bwMode="auto">
            <a:xfrm>
              <a:off x="3600" y="3024"/>
              <a:ext cx="8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solidFill>
                    <a:srgbClr val="FF9908"/>
                  </a:solidFill>
                </a:rPr>
                <a:t>Direction</a:t>
              </a:r>
            </a:p>
          </p:txBody>
        </p:sp>
        <p:cxnSp>
          <p:nvCxnSpPr>
            <p:cNvPr id="20498" name="AutoShape 27"/>
            <p:cNvCxnSpPr>
              <a:cxnSpLocks noChangeShapeType="1"/>
              <a:endCxn id="20495" idx="0"/>
            </p:cNvCxnSpPr>
            <p:nvPr/>
          </p:nvCxnSpPr>
          <p:spPr bwMode="auto">
            <a:xfrm rot="10800000">
              <a:off x="2904" y="3024"/>
              <a:ext cx="744" cy="144"/>
            </a:xfrm>
            <a:prstGeom prst="curvedConnector4">
              <a:avLst>
                <a:gd name="adj1" fmla="val 45162"/>
                <a:gd name="adj2" fmla="val 200000"/>
              </a:avLst>
            </a:prstGeom>
            <a:noFill/>
            <a:ln w="9525">
              <a:solidFill>
                <a:srgbClr val="FF9908"/>
              </a:solidFill>
              <a:round/>
              <a:headEnd/>
              <a:tailEnd type="triangle" w="med" len="med"/>
            </a:ln>
            <a:extLst>
              <a:ext uri="{909E8E84-426E-40DD-AFC4-6F175D3DCCD1}">
                <a14:hiddenFill xmlns:a14="http://schemas.microsoft.com/office/drawing/2010/main">
                  <a:noFill/>
                </a14:hiddenFill>
              </a:ext>
            </a:extLst>
          </p:spPr>
        </p:cxnSp>
        <p:cxnSp>
          <p:nvCxnSpPr>
            <p:cNvPr id="20499" name="AutoShape 28"/>
            <p:cNvCxnSpPr>
              <a:cxnSpLocks noChangeShapeType="1"/>
              <a:endCxn id="20496" idx="4"/>
            </p:cNvCxnSpPr>
            <p:nvPr/>
          </p:nvCxnSpPr>
          <p:spPr bwMode="auto">
            <a:xfrm rot="10800000" flipV="1">
              <a:off x="2880" y="3168"/>
              <a:ext cx="768" cy="288"/>
            </a:xfrm>
            <a:prstGeom prst="curvedConnector4">
              <a:avLst>
                <a:gd name="adj1" fmla="val 46875"/>
                <a:gd name="adj2" fmla="val 150000"/>
              </a:avLst>
            </a:prstGeom>
            <a:noFill/>
            <a:ln w="9525">
              <a:solidFill>
                <a:srgbClr val="FF9908"/>
              </a:solidFill>
              <a:round/>
              <a:headEnd/>
              <a:tailEnd type="triangle" w="med" len="med"/>
            </a:ln>
            <a:extLst>
              <a:ext uri="{909E8E84-426E-40DD-AFC4-6F175D3DCCD1}">
                <a14:hiddenFill xmlns:a14="http://schemas.microsoft.com/office/drawing/2010/main">
                  <a:noFill/>
                </a14:hiddenFill>
              </a:ext>
            </a:extLst>
          </p:spPr>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186378"/>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499"/>
                                          </p:stCondLst>
                                        </p:cTn>
                                        <p:tgtEl>
                                          <p:spTgt spid="18638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2"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right)">
                                      <p:cBhvr>
                                        <p:cTn id="25" dur="500"/>
                                        <p:tgtEl>
                                          <p:spTgt spid="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186379"/>
                                        </p:tgtEl>
                                        <p:attrNameLst>
                                          <p:attrName>style.visibility</p:attrName>
                                        </p:attrNameLst>
                                      </p:cBhvr>
                                      <p:to>
                                        <p:strVal val="visible"/>
                                      </p:to>
                                    </p:set>
                                    <p:animEffect transition="in" filter="wipe(right)">
                                      <p:cBhvr>
                                        <p:cTn id="30" dur="500"/>
                                        <p:tgtEl>
                                          <p:spTgt spid="18637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499"/>
                                          </p:stCondLst>
                                        </p:cTn>
                                        <p:tgtEl>
                                          <p:spTgt spid="186371"/>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86384"/>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186386"/>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499"/>
                                          </p:stCondLst>
                                        </p:cTn>
                                        <p:tgtEl>
                                          <p:spTgt spid="4"/>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186385"/>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186387"/>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nodeType="click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wipe(left)">
                                      <p:cBhvr>
                                        <p:cTn id="5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8" grpId="0" animBg="1"/>
      <p:bldP spid="186379" grpId="0" animBg="1"/>
      <p:bldP spid="186384" grpId="0" autoUpdateAnimBg="0"/>
      <p:bldP spid="186385" grpId="0" autoUpdateAnimBg="0"/>
      <p:bldP spid="186386" grpId="0" autoUpdateAnimBg="0"/>
      <p:bldP spid="186387"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Rectangle 2"/>
          <p:cNvSpPr>
            <a:spLocks noGrp="1" noChangeArrowheads="1"/>
          </p:cNvSpPr>
          <p:nvPr>
            <p:ph type="title"/>
          </p:nvPr>
        </p:nvSpPr>
        <p:spPr/>
        <p:txBody>
          <a:bodyPr>
            <a:normAutofit/>
          </a:bodyPr>
          <a:lstStyle/>
          <a:p>
            <a:pPr eaLnBrk="1" hangingPunct="1"/>
            <a:r>
              <a:rPr lang="en-US" smtClean="0">
                <a:effectLst>
                  <a:outerShdw blurRad="38100" dist="38100" dir="2700000" algn="tl">
                    <a:srgbClr val="C0C0C0"/>
                  </a:outerShdw>
                </a:effectLst>
                <a:latin typeface="Gill Sans MT" pitchFamily="34" charset="0"/>
              </a:rPr>
              <a:t>Locating a score</a:t>
            </a:r>
          </a:p>
        </p:txBody>
      </p:sp>
      <p:graphicFrame>
        <p:nvGraphicFramePr>
          <p:cNvPr id="22530" name="Object 2"/>
          <p:cNvGraphicFramePr>
            <a:graphicFrameLocks noChangeAspect="1"/>
          </p:cNvGraphicFramePr>
          <p:nvPr/>
        </p:nvGraphicFramePr>
        <p:xfrm>
          <a:off x="3276600" y="4343400"/>
          <a:ext cx="762000" cy="341313"/>
        </p:xfrm>
        <a:graphic>
          <a:graphicData uri="http://schemas.openxmlformats.org/presentationml/2006/ole">
            <mc:AlternateContent xmlns:mc="http://schemas.openxmlformats.org/markup-compatibility/2006">
              <mc:Choice xmlns:v="urn:schemas-microsoft-com:vml" Requires="v">
                <p:oleObj spid="_x0000_s22584" name="Equation" r:id="rId4" imgW="368300" imgH="165100" progId="Equation.3">
                  <p:embed/>
                </p:oleObj>
              </mc:Choice>
              <mc:Fallback>
                <p:oleObj name="Equation" r:id="rId4" imgW="368300" imgH="1651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4343400"/>
                        <a:ext cx="762000" cy="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pSp>
        <p:nvGrpSpPr>
          <p:cNvPr id="22531" name="Group 4"/>
          <p:cNvGrpSpPr>
            <a:grpSpLocks/>
          </p:cNvGrpSpPr>
          <p:nvPr/>
        </p:nvGrpSpPr>
        <p:grpSpPr bwMode="auto">
          <a:xfrm>
            <a:off x="2286000" y="1828800"/>
            <a:ext cx="4876800" cy="1600200"/>
            <a:chOff x="1440" y="2496"/>
            <a:chExt cx="3072" cy="1008"/>
          </a:xfrm>
        </p:grpSpPr>
        <p:pic>
          <p:nvPicPr>
            <p:cNvPr id="2255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0" y="2496"/>
              <a:ext cx="3072" cy="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60" name="Line 6"/>
            <p:cNvSpPr>
              <a:spLocks noChangeShapeType="1"/>
            </p:cNvSpPr>
            <p:nvPr/>
          </p:nvSpPr>
          <p:spPr bwMode="auto">
            <a:xfrm>
              <a:off x="1440" y="3504"/>
              <a:ext cx="307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2532" name="Group 7"/>
          <p:cNvGrpSpPr>
            <a:grpSpLocks/>
          </p:cNvGrpSpPr>
          <p:nvPr/>
        </p:nvGrpSpPr>
        <p:grpSpPr bwMode="auto">
          <a:xfrm>
            <a:off x="4543425" y="1905000"/>
            <a:ext cx="184150" cy="1985963"/>
            <a:chOff x="2862" y="2544"/>
            <a:chExt cx="116" cy="1251"/>
          </a:xfrm>
        </p:grpSpPr>
        <p:sp>
          <p:nvSpPr>
            <p:cNvPr id="22557" name="Line 8"/>
            <p:cNvSpPr>
              <a:spLocks noChangeShapeType="1"/>
            </p:cNvSpPr>
            <p:nvPr/>
          </p:nvSpPr>
          <p:spPr bwMode="auto">
            <a:xfrm flipV="1">
              <a:off x="2976" y="2544"/>
              <a:ext cx="0" cy="960"/>
            </a:xfrm>
            <a:prstGeom prst="line">
              <a:avLst/>
            </a:prstGeom>
            <a:noFill/>
            <a:ln w="9525">
              <a:solidFill>
                <a:srgbClr val="85309D"/>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58" name="Text Box 9"/>
            <p:cNvSpPr txBox="1">
              <a:spLocks noChangeArrowheads="1"/>
            </p:cNvSpPr>
            <p:nvPr/>
          </p:nvSpPr>
          <p:spPr bwMode="auto">
            <a:xfrm>
              <a:off x="2862" y="3504"/>
              <a:ext cx="11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endParaRPr lang="en-US">
                <a:latin typeface="Symbol" pitchFamily="18" charset="2"/>
                <a:sym typeface="Symbol" pitchFamily="18" charset="2"/>
              </a:endParaRPr>
            </a:p>
          </p:txBody>
        </p:sp>
      </p:grpSp>
      <p:sp>
        <p:nvSpPr>
          <p:cNvPr id="22533" name="Oval 10"/>
          <p:cNvSpPr>
            <a:spLocks noChangeArrowheads="1"/>
          </p:cNvSpPr>
          <p:nvPr/>
        </p:nvSpPr>
        <p:spPr bwMode="auto">
          <a:xfrm>
            <a:off x="5334000" y="2895600"/>
            <a:ext cx="76200" cy="76200"/>
          </a:xfrm>
          <a:prstGeom prst="ellipse">
            <a:avLst/>
          </a:prstGeom>
          <a:solidFill>
            <a:srgbClr val="85309D"/>
          </a:solidFill>
          <a:ln w="9525">
            <a:solidFill>
              <a:schemeClr val="tx1"/>
            </a:solidFill>
            <a:round/>
            <a:headEnd/>
            <a:tailEnd/>
          </a:ln>
        </p:spPr>
        <p:txBody>
          <a:bodyPr wrap="none" anchor="ctr"/>
          <a:lstStyle/>
          <a:p>
            <a:endParaRPr lang="en-US"/>
          </a:p>
        </p:txBody>
      </p:sp>
      <p:sp>
        <p:nvSpPr>
          <p:cNvPr id="22534" name="Line 11"/>
          <p:cNvSpPr>
            <a:spLocks noChangeShapeType="1"/>
          </p:cNvSpPr>
          <p:nvPr/>
        </p:nvSpPr>
        <p:spPr bwMode="auto">
          <a:xfrm flipH="1">
            <a:off x="4724400" y="2924175"/>
            <a:ext cx="609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22535" name="Group 12"/>
          <p:cNvGrpSpPr>
            <a:grpSpLocks/>
          </p:cNvGrpSpPr>
          <p:nvPr/>
        </p:nvGrpSpPr>
        <p:grpSpPr bwMode="auto">
          <a:xfrm>
            <a:off x="4191000" y="2667000"/>
            <a:ext cx="533400" cy="76200"/>
            <a:chOff x="2640" y="2688"/>
            <a:chExt cx="336" cy="48"/>
          </a:xfrm>
        </p:grpSpPr>
        <p:sp>
          <p:nvSpPr>
            <p:cNvPr id="22555" name="Oval 13"/>
            <p:cNvSpPr>
              <a:spLocks noChangeArrowheads="1"/>
            </p:cNvSpPr>
            <p:nvPr/>
          </p:nvSpPr>
          <p:spPr bwMode="auto">
            <a:xfrm>
              <a:off x="2640" y="2688"/>
              <a:ext cx="48" cy="48"/>
            </a:xfrm>
            <a:prstGeom prst="ellipse">
              <a:avLst/>
            </a:prstGeom>
            <a:solidFill>
              <a:srgbClr val="333399"/>
            </a:solidFill>
            <a:ln w="9525">
              <a:solidFill>
                <a:schemeClr val="tx1"/>
              </a:solidFill>
              <a:round/>
              <a:headEnd/>
              <a:tailEnd/>
            </a:ln>
          </p:spPr>
          <p:txBody>
            <a:bodyPr wrap="none" anchor="ctr"/>
            <a:lstStyle/>
            <a:p>
              <a:endParaRPr lang="en-US"/>
            </a:p>
          </p:txBody>
        </p:sp>
        <p:sp>
          <p:nvSpPr>
            <p:cNvPr id="22556" name="Line 14"/>
            <p:cNvSpPr>
              <a:spLocks noChangeShapeType="1"/>
            </p:cNvSpPr>
            <p:nvPr/>
          </p:nvSpPr>
          <p:spPr bwMode="auto">
            <a:xfrm>
              <a:off x="2688" y="2709"/>
              <a:ext cx="2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aphicFrame>
        <p:nvGraphicFramePr>
          <p:cNvPr id="22536" name="Object 3"/>
          <p:cNvGraphicFramePr>
            <a:graphicFrameLocks noChangeAspect="1"/>
          </p:cNvGraphicFramePr>
          <p:nvPr/>
        </p:nvGraphicFramePr>
        <p:xfrm>
          <a:off x="4343400" y="3810000"/>
          <a:ext cx="858838" cy="293688"/>
        </p:xfrm>
        <a:graphic>
          <a:graphicData uri="http://schemas.openxmlformats.org/presentationml/2006/ole">
            <mc:AlternateContent xmlns:mc="http://schemas.openxmlformats.org/markup-compatibility/2006">
              <mc:Choice xmlns:v="urn:schemas-microsoft-com:vml" Requires="v">
                <p:oleObj spid="_x0000_s22585" name="Equation" r:id="rId7" imgW="482600" imgH="165100" progId="Equation.DSMT4">
                  <p:embed/>
                </p:oleObj>
              </mc:Choice>
              <mc:Fallback>
                <p:oleObj name="Equation" r:id="rId7" imgW="482600" imgH="165100" progId="Equation.DSMT4">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43400" y="3810000"/>
                        <a:ext cx="858838"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22537" name="Text Box 16"/>
          <p:cNvSpPr txBox="1">
            <a:spLocks noChangeArrowheads="1"/>
          </p:cNvSpPr>
          <p:nvPr/>
        </p:nvSpPr>
        <p:spPr bwMode="auto">
          <a:xfrm>
            <a:off x="1736725" y="4708525"/>
            <a:ext cx="1262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solidFill>
                  <a:srgbClr val="85309D"/>
                </a:solidFill>
              </a:rPr>
              <a:t>X</a:t>
            </a:r>
            <a:r>
              <a:rPr lang="en-US" baseline="-25000">
                <a:solidFill>
                  <a:srgbClr val="85309D"/>
                </a:solidFill>
              </a:rPr>
              <a:t>1 </a:t>
            </a:r>
            <a:r>
              <a:rPr lang="en-US">
                <a:solidFill>
                  <a:srgbClr val="85309D"/>
                </a:solidFill>
              </a:rPr>
              <a:t>= 162</a:t>
            </a:r>
          </a:p>
        </p:txBody>
      </p:sp>
      <p:sp>
        <p:nvSpPr>
          <p:cNvPr id="22538" name="Text Box 17"/>
          <p:cNvSpPr txBox="1">
            <a:spLocks noChangeArrowheads="1"/>
          </p:cNvSpPr>
          <p:nvPr/>
        </p:nvSpPr>
        <p:spPr bwMode="auto">
          <a:xfrm>
            <a:off x="1752600" y="5105400"/>
            <a:ext cx="11096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solidFill>
                  <a:srgbClr val="333399"/>
                </a:solidFill>
              </a:rPr>
              <a:t>X</a:t>
            </a:r>
            <a:r>
              <a:rPr lang="en-US" baseline="-25000">
                <a:solidFill>
                  <a:srgbClr val="333399"/>
                </a:solidFill>
              </a:rPr>
              <a:t>2 </a:t>
            </a:r>
            <a:r>
              <a:rPr lang="en-US">
                <a:solidFill>
                  <a:srgbClr val="333399"/>
                </a:solidFill>
              </a:rPr>
              <a:t>= 57</a:t>
            </a:r>
          </a:p>
        </p:txBody>
      </p:sp>
      <p:sp>
        <p:nvSpPr>
          <p:cNvPr id="22539" name="Text Box 18"/>
          <p:cNvSpPr txBox="1">
            <a:spLocks noChangeArrowheads="1"/>
          </p:cNvSpPr>
          <p:nvPr/>
        </p:nvSpPr>
        <p:spPr bwMode="auto">
          <a:xfrm>
            <a:off x="3132138" y="4695825"/>
            <a:ext cx="19669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solidFill>
                  <a:srgbClr val="85309D"/>
                </a:solidFill>
              </a:rPr>
              <a:t>X</a:t>
            </a:r>
            <a:r>
              <a:rPr lang="en-US" baseline="-25000">
                <a:solidFill>
                  <a:srgbClr val="85309D"/>
                </a:solidFill>
              </a:rPr>
              <a:t>1 </a:t>
            </a:r>
            <a:r>
              <a:rPr lang="en-US">
                <a:solidFill>
                  <a:srgbClr val="85309D"/>
                </a:solidFill>
              </a:rPr>
              <a:t>- 100</a:t>
            </a:r>
            <a:r>
              <a:rPr lang="en-US" baseline="-25000">
                <a:solidFill>
                  <a:srgbClr val="85309D"/>
                </a:solidFill>
              </a:rPr>
              <a:t> </a:t>
            </a:r>
            <a:r>
              <a:rPr lang="en-US">
                <a:solidFill>
                  <a:srgbClr val="85309D"/>
                </a:solidFill>
              </a:rPr>
              <a:t>= +62</a:t>
            </a:r>
          </a:p>
        </p:txBody>
      </p:sp>
      <p:sp>
        <p:nvSpPr>
          <p:cNvPr id="22540" name="Text Box 19"/>
          <p:cNvSpPr txBox="1">
            <a:spLocks noChangeArrowheads="1"/>
          </p:cNvSpPr>
          <p:nvPr/>
        </p:nvSpPr>
        <p:spPr bwMode="auto">
          <a:xfrm>
            <a:off x="3124200" y="5105400"/>
            <a:ext cx="1897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solidFill>
                  <a:srgbClr val="333399"/>
                </a:solidFill>
              </a:rPr>
              <a:t>X</a:t>
            </a:r>
            <a:r>
              <a:rPr lang="en-US" baseline="-25000">
                <a:solidFill>
                  <a:srgbClr val="333399"/>
                </a:solidFill>
              </a:rPr>
              <a:t>2 </a:t>
            </a:r>
            <a:r>
              <a:rPr lang="en-US">
                <a:solidFill>
                  <a:srgbClr val="333399"/>
                </a:solidFill>
              </a:rPr>
              <a:t>- 100</a:t>
            </a:r>
            <a:r>
              <a:rPr lang="en-US" baseline="-25000">
                <a:solidFill>
                  <a:srgbClr val="333399"/>
                </a:solidFill>
              </a:rPr>
              <a:t> </a:t>
            </a:r>
            <a:r>
              <a:rPr lang="en-US">
                <a:solidFill>
                  <a:srgbClr val="333399"/>
                </a:solidFill>
              </a:rPr>
              <a:t>= -43</a:t>
            </a:r>
          </a:p>
        </p:txBody>
      </p:sp>
      <p:grpSp>
        <p:nvGrpSpPr>
          <p:cNvPr id="22541" name="Group 20"/>
          <p:cNvGrpSpPr>
            <a:grpSpLocks/>
          </p:cNvGrpSpPr>
          <p:nvPr/>
        </p:nvGrpSpPr>
        <p:grpSpPr bwMode="auto">
          <a:xfrm>
            <a:off x="4724400" y="1905000"/>
            <a:ext cx="3749675" cy="822325"/>
            <a:chOff x="2976" y="1200"/>
            <a:chExt cx="2362" cy="518"/>
          </a:xfrm>
        </p:grpSpPr>
        <p:sp>
          <p:nvSpPr>
            <p:cNvPr id="22553" name="AutoShape 21"/>
            <p:cNvSpPr>
              <a:spLocks noChangeArrowheads="1"/>
            </p:cNvSpPr>
            <p:nvPr/>
          </p:nvSpPr>
          <p:spPr bwMode="auto">
            <a:xfrm>
              <a:off x="2976" y="1392"/>
              <a:ext cx="1392" cy="144"/>
            </a:xfrm>
            <a:prstGeom prst="leftArrow">
              <a:avLst>
                <a:gd name="adj1" fmla="val 50000"/>
                <a:gd name="adj2" fmla="val 241667"/>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2554" name="Text Box 22"/>
            <p:cNvSpPr txBox="1">
              <a:spLocks noChangeArrowheads="1"/>
            </p:cNvSpPr>
            <p:nvPr/>
          </p:nvSpPr>
          <p:spPr bwMode="auto">
            <a:xfrm>
              <a:off x="4368" y="1200"/>
              <a:ext cx="970"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solidFill>
                    <a:srgbClr val="08C216"/>
                  </a:solidFill>
                </a:rPr>
                <a:t>Reference point</a:t>
              </a:r>
            </a:p>
          </p:txBody>
        </p:sp>
      </p:grpSp>
      <p:grpSp>
        <p:nvGrpSpPr>
          <p:cNvPr id="6" name="Group 23"/>
          <p:cNvGrpSpPr>
            <a:grpSpLocks/>
          </p:cNvGrpSpPr>
          <p:nvPr/>
        </p:nvGrpSpPr>
        <p:grpSpPr bwMode="auto">
          <a:xfrm>
            <a:off x="2743200" y="2732088"/>
            <a:ext cx="1905000" cy="2754312"/>
            <a:chOff x="1728" y="1721"/>
            <a:chExt cx="1200" cy="1735"/>
          </a:xfrm>
        </p:grpSpPr>
        <p:sp>
          <p:nvSpPr>
            <p:cNvPr id="22549" name="Oval 24"/>
            <p:cNvSpPr>
              <a:spLocks noChangeArrowheads="1"/>
            </p:cNvSpPr>
            <p:nvPr/>
          </p:nvSpPr>
          <p:spPr bwMode="auto">
            <a:xfrm>
              <a:off x="2832" y="3264"/>
              <a:ext cx="96" cy="192"/>
            </a:xfrm>
            <a:prstGeom prst="ellipse">
              <a:avLst/>
            </a:prstGeom>
            <a:solidFill>
              <a:srgbClr val="FF0F15">
                <a:alpha val="20000"/>
              </a:srgbClr>
            </a:solidFill>
            <a:ln w="9525">
              <a:solidFill>
                <a:srgbClr val="FF0F15"/>
              </a:solidFill>
              <a:round/>
              <a:headEnd/>
              <a:tailEnd/>
            </a:ln>
          </p:spPr>
          <p:txBody>
            <a:bodyPr wrap="none" anchor="ctr"/>
            <a:lstStyle/>
            <a:p>
              <a:endParaRPr lang="en-US"/>
            </a:p>
          </p:txBody>
        </p:sp>
        <p:cxnSp>
          <p:nvCxnSpPr>
            <p:cNvPr id="22550" name="AutoShape 25"/>
            <p:cNvCxnSpPr>
              <a:cxnSpLocks noChangeShapeType="1"/>
              <a:stCxn id="22551" idx="2"/>
              <a:endCxn id="22549" idx="4"/>
            </p:cNvCxnSpPr>
            <p:nvPr/>
          </p:nvCxnSpPr>
          <p:spPr bwMode="auto">
            <a:xfrm rot="16200000" flipH="1">
              <a:off x="2051" y="2626"/>
              <a:ext cx="816" cy="843"/>
            </a:xfrm>
            <a:prstGeom prst="curvedConnector3">
              <a:avLst>
                <a:gd name="adj1" fmla="val 117648"/>
              </a:avLst>
            </a:prstGeom>
            <a:noFill/>
            <a:ln w="9525">
              <a:solidFill>
                <a:srgbClr val="FF0F15"/>
              </a:solidFill>
              <a:round/>
              <a:headEnd/>
              <a:tailEnd type="triangle" w="med" len="med"/>
            </a:ln>
            <a:extLst>
              <a:ext uri="{909E8E84-426E-40DD-AFC4-6F175D3DCCD1}">
                <a14:hiddenFill xmlns:a14="http://schemas.microsoft.com/office/drawing/2010/main">
                  <a:noFill/>
                </a14:hiddenFill>
              </a:ext>
            </a:extLst>
          </p:spPr>
        </p:cxnSp>
        <p:sp>
          <p:nvSpPr>
            <p:cNvPr id="22551" name="Text Box 26"/>
            <p:cNvSpPr txBox="1">
              <a:spLocks noChangeArrowheads="1"/>
            </p:cNvSpPr>
            <p:nvPr/>
          </p:nvSpPr>
          <p:spPr bwMode="auto">
            <a:xfrm>
              <a:off x="1728" y="2352"/>
              <a:ext cx="61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solidFill>
                    <a:srgbClr val="FF0F15"/>
                  </a:solidFill>
                </a:rPr>
                <a:t>Below</a:t>
              </a:r>
            </a:p>
          </p:txBody>
        </p:sp>
        <p:cxnSp>
          <p:nvCxnSpPr>
            <p:cNvPr id="22552" name="AutoShape 27"/>
            <p:cNvCxnSpPr>
              <a:cxnSpLocks noChangeShapeType="1"/>
              <a:stCxn id="22551" idx="0"/>
              <a:endCxn id="22555" idx="3"/>
            </p:cNvCxnSpPr>
            <p:nvPr/>
          </p:nvCxnSpPr>
          <p:spPr bwMode="auto">
            <a:xfrm rot="-5400000">
              <a:off x="2026" y="1732"/>
              <a:ext cx="631" cy="610"/>
            </a:xfrm>
            <a:prstGeom prst="curvedConnector3">
              <a:avLst>
                <a:gd name="adj1" fmla="val 49444"/>
              </a:avLst>
            </a:prstGeom>
            <a:noFill/>
            <a:ln w="9525">
              <a:solidFill>
                <a:srgbClr val="FF0F15"/>
              </a:solidFill>
              <a:round/>
              <a:headEnd/>
              <a:tailEnd type="triangle" w="med" len="med"/>
            </a:ln>
            <a:extLst>
              <a:ext uri="{909E8E84-426E-40DD-AFC4-6F175D3DCCD1}">
                <a14:hiddenFill xmlns:a14="http://schemas.microsoft.com/office/drawing/2010/main">
                  <a:noFill/>
                </a14:hiddenFill>
              </a:ext>
            </a:extLst>
          </p:spPr>
        </p:cxnSp>
      </p:grpSp>
      <p:grpSp>
        <p:nvGrpSpPr>
          <p:cNvPr id="7" name="Group 28"/>
          <p:cNvGrpSpPr>
            <a:grpSpLocks/>
          </p:cNvGrpSpPr>
          <p:nvPr/>
        </p:nvGrpSpPr>
        <p:grpSpPr bwMode="auto">
          <a:xfrm>
            <a:off x="4495800" y="2971800"/>
            <a:ext cx="2216150" cy="2133600"/>
            <a:chOff x="2832" y="1872"/>
            <a:chExt cx="1396" cy="1344"/>
          </a:xfrm>
        </p:grpSpPr>
        <p:sp>
          <p:nvSpPr>
            <p:cNvPr id="22544" name="Oval 29"/>
            <p:cNvSpPr>
              <a:spLocks noChangeArrowheads="1"/>
            </p:cNvSpPr>
            <p:nvPr/>
          </p:nvSpPr>
          <p:spPr bwMode="auto">
            <a:xfrm>
              <a:off x="2832" y="3024"/>
              <a:ext cx="144" cy="192"/>
            </a:xfrm>
            <a:prstGeom prst="ellipse">
              <a:avLst/>
            </a:prstGeom>
            <a:solidFill>
              <a:srgbClr val="12F2FF">
                <a:alpha val="20000"/>
              </a:srgbClr>
            </a:solidFill>
            <a:ln w="9525">
              <a:solidFill>
                <a:srgbClr val="12F2FF"/>
              </a:solidFill>
              <a:round/>
              <a:headEnd/>
              <a:tailEnd/>
            </a:ln>
          </p:spPr>
          <p:txBody>
            <a:bodyPr wrap="none" anchor="ctr"/>
            <a:lstStyle/>
            <a:p>
              <a:endParaRPr lang="en-US"/>
            </a:p>
          </p:txBody>
        </p:sp>
        <p:grpSp>
          <p:nvGrpSpPr>
            <p:cNvPr id="22545" name="Group 30"/>
            <p:cNvGrpSpPr>
              <a:grpSpLocks/>
            </p:cNvGrpSpPr>
            <p:nvPr/>
          </p:nvGrpSpPr>
          <p:grpSpPr bwMode="auto">
            <a:xfrm>
              <a:off x="2904" y="1872"/>
              <a:ext cx="1324" cy="1152"/>
              <a:chOff x="2904" y="1872"/>
              <a:chExt cx="1324" cy="1152"/>
            </a:xfrm>
          </p:grpSpPr>
          <p:sp>
            <p:nvSpPr>
              <p:cNvPr id="22546" name="Text Box 31"/>
              <p:cNvSpPr txBox="1">
                <a:spLocks noChangeArrowheads="1"/>
              </p:cNvSpPr>
              <p:nvPr/>
            </p:nvSpPr>
            <p:spPr bwMode="auto">
              <a:xfrm>
                <a:off x="3600" y="2592"/>
                <a:ext cx="6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solidFill>
                      <a:srgbClr val="12F2FF"/>
                    </a:solidFill>
                  </a:rPr>
                  <a:t>Above</a:t>
                </a:r>
              </a:p>
            </p:txBody>
          </p:sp>
          <p:cxnSp>
            <p:nvCxnSpPr>
              <p:cNvPr id="22547" name="AutoShape 32"/>
              <p:cNvCxnSpPr>
                <a:cxnSpLocks noChangeShapeType="1"/>
                <a:stCxn id="22546" idx="1"/>
                <a:endCxn id="22544" idx="0"/>
              </p:cNvCxnSpPr>
              <p:nvPr/>
            </p:nvCxnSpPr>
            <p:spPr bwMode="auto">
              <a:xfrm rot="10800000" flipV="1">
                <a:off x="2904" y="2736"/>
                <a:ext cx="696" cy="288"/>
              </a:xfrm>
              <a:prstGeom prst="curvedConnector2">
                <a:avLst/>
              </a:prstGeom>
              <a:noFill/>
              <a:ln w="9525">
                <a:solidFill>
                  <a:srgbClr val="12F2FF"/>
                </a:solidFill>
                <a:round/>
                <a:headEnd/>
                <a:tailEnd type="triangle" w="med" len="med"/>
              </a:ln>
              <a:extLst>
                <a:ext uri="{909E8E84-426E-40DD-AFC4-6F175D3DCCD1}">
                  <a14:hiddenFill xmlns:a14="http://schemas.microsoft.com/office/drawing/2010/main">
                    <a:noFill/>
                  </a14:hiddenFill>
                </a:ext>
              </a:extLst>
            </p:spPr>
          </p:cxnSp>
          <p:cxnSp>
            <p:nvCxnSpPr>
              <p:cNvPr id="22548" name="AutoShape 33"/>
              <p:cNvCxnSpPr>
                <a:cxnSpLocks noChangeShapeType="1"/>
                <a:stCxn id="22546" idx="0"/>
                <a:endCxn id="22533" idx="4"/>
              </p:cNvCxnSpPr>
              <p:nvPr/>
            </p:nvCxnSpPr>
            <p:spPr bwMode="auto">
              <a:xfrm rot="5400000" flipH="1">
                <a:off x="3289" y="1967"/>
                <a:ext cx="720" cy="530"/>
              </a:xfrm>
              <a:prstGeom prst="curvedConnector3">
                <a:avLst>
                  <a:gd name="adj1" fmla="val 50000"/>
                </a:avLst>
              </a:prstGeom>
              <a:noFill/>
              <a:ln w="9525">
                <a:solidFill>
                  <a:srgbClr val="12F2FF"/>
                </a:solidFill>
                <a:round/>
                <a:headEnd/>
                <a:tailEnd type="triangle" w="med" len="med"/>
              </a:ln>
              <a:extLst>
                <a:ext uri="{909E8E84-426E-40DD-AFC4-6F175D3DCCD1}">
                  <a14:hiddenFill xmlns:a14="http://schemas.microsoft.com/office/drawing/2010/main">
                    <a:noFill/>
                  </a14:hiddenFill>
                </a:ext>
              </a:extLst>
            </p:spPr>
          </p:cxn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4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Horizont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42"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out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2"/>
          <p:cNvSpPr>
            <a:spLocks noGrp="1" noChangeArrowheads="1"/>
          </p:cNvSpPr>
          <p:nvPr>
            <p:ph type="title"/>
          </p:nvPr>
        </p:nvSpPr>
        <p:spPr/>
        <p:txBody>
          <a:bodyPr>
            <a:normAutofit/>
          </a:bodyPr>
          <a:lstStyle/>
          <a:p>
            <a:pPr eaLnBrk="1" hangingPunct="1"/>
            <a:r>
              <a:rPr lang="en-US" smtClean="0">
                <a:effectLst>
                  <a:outerShdw blurRad="38100" dist="38100" dir="2700000" algn="tl">
                    <a:srgbClr val="C0C0C0"/>
                  </a:outerShdw>
                </a:effectLst>
                <a:latin typeface="Gill Sans MT" pitchFamily="34" charset="0"/>
              </a:rPr>
              <a:t>Transforming a score</a:t>
            </a:r>
          </a:p>
        </p:txBody>
      </p:sp>
      <p:graphicFrame>
        <p:nvGraphicFramePr>
          <p:cNvPr id="190467" name="Object 2"/>
          <p:cNvGraphicFramePr>
            <a:graphicFrameLocks noChangeAspect="1"/>
          </p:cNvGraphicFramePr>
          <p:nvPr/>
        </p:nvGraphicFramePr>
        <p:xfrm>
          <a:off x="2362200" y="4114800"/>
          <a:ext cx="1219200" cy="735013"/>
        </p:xfrm>
        <a:graphic>
          <a:graphicData uri="http://schemas.openxmlformats.org/presentationml/2006/ole">
            <mc:AlternateContent xmlns:mc="http://schemas.openxmlformats.org/markup-compatibility/2006">
              <mc:Choice xmlns:v="urn:schemas-microsoft-com:vml" Requires="v">
                <p:oleObj spid="_x0000_s24607" name="Equation" r:id="rId4" imgW="609600" imgH="368300" progId="Equation.DSMT4">
                  <p:embed/>
                </p:oleObj>
              </mc:Choice>
              <mc:Fallback>
                <p:oleObj name="Equation" r:id="rId4" imgW="609600" imgH="3683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4114800"/>
                        <a:ext cx="1219200" cy="73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90468" name="Rectangle 4"/>
          <p:cNvSpPr>
            <a:spLocks noChangeArrowheads="1"/>
          </p:cNvSpPr>
          <p:nvPr/>
        </p:nvSpPr>
        <p:spPr bwMode="auto">
          <a:xfrm>
            <a:off x="685800" y="1600200"/>
            <a:ext cx="7543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lvl="1" indent="-285750">
              <a:spcBef>
                <a:spcPct val="20000"/>
              </a:spcBef>
              <a:buFontTx/>
              <a:buChar char="–"/>
            </a:pPr>
            <a:r>
              <a:rPr kumimoji="1" lang="en-US"/>
              <a:t>The distance is the value of the deviation score</a:t>
            </a:r>
          </a:p>
          <a:p>
            <a:pPr marL="1143000" lvl="2" indent="-228600">
              <a:spcBef>
                <a:spcPct val="20000"/>
              </a:spcBef>
              <a:buFontTx/>
              <a:buChar char="•"/>
            </a:pPr>
            <a:r>
              <a:rPr kumimoji="1" lang="en-US" sz="2000"/>
              <a:t>However, this distance is measured with the units of measurement of the score (such as inches, ounces, likert rating, etc).  </a:t>
            </a:r>
          </a:p>
          <a:p>
            <a:pPr marL="1143000" lvl="2" indent="-228600">
              <a:spcBef>
                <a:spcPct val="20000"/>
              </a:spcBef>
              <a:buFontTx/>
              <a:buChar char="•"/>
            </a:pPr>
            <a:r>
              <a:rPr kumimoji="1" lang="en-US" sz="2000"/>
              <a:t>Convert the score to a standard (</a:t>
            </a:r>
            <a:r>
              <a:rPr kumimoji="1" lang="en-US" sz="2000">
                <a:solidFill>
                  <a:srgbClr val="FF0F15"/>
                </a:solidFill>
              </a:rPr>
              <a:t>neutral</a:t>
            </a:r>
            <a:r>
              <a:rPr kumimoji="1" lang="en-US" sz="2000"/>
              <a:t>) score. In this case a </a:t>
            </a:r>
            <a:r>
              <a:rPr kumimoji="1" lang="en-US" sz="2000" b="1" i="1">
                <a:solidFill>
                  <a:srgbClr val="37713E"/>
                </a:solidFill>
              </a:rPr>
              <a:t>z-score</a:t>
            </a:r>
            <a:r>
              <a:rPr kumimoji="1" lang="en-US" sz="2000"/>
              <a:t>.</a:t>
            </a:r>
            <a:endParaRPr kumimoji="1" lang="en-US" sz="2800"/>
          </a:p>
        </p:txBody>
      </p:sp>
      <p:grpSp>
        <p:nvGrpSpPr>
          <p:cNvPr id="2" name="Group 5"/>
          <p:cNvGrpSpPr>
            <a:grpSpLocks/>
          </p:cNvGrpSpPr>
          <p:nvPr/>
        </p:nvGrpSpPr>
        <p:grpSpPr bwMode="auto">
          <a:xfrm>
            <a:off x="2851150" y="3581400"/>
            <a:ext cx="3487738" cy="838200"/>
            <a:chOff x="1796" y="1872"/>
            <a:chExt cx="2197" cy="528"/>
          </a:xfrm>
        </p:grpSpPr>
        <p:sp>
          <p:nvSpPr>
            <p:cNvPr id="24592" name="Oval 6"/>
            <p:cNvSpPr>
              <a:spLocks noChangeArrowheads="1"/>
            </p:cNvSpPr>
            <p:nvPr/>
          </p:nvSpPr>
          <p:spPr bwMode="auto">
            <a:xfrm>
              <a:off x="1796" y="2208"/>
              <a:ext cx="144" cy="192"/>
            </a:xfrm>
            <a:prstGeom prst="ellipse">
              <a:avLst/>
            </a:prstGeom>
            <a:solidFill>
              <a:srgbClr val="FFCC99">
                <a:alpha val="20000"/>
              </a:srgbClr>
            </a:solidFill>
            <a:ln w="9525">
              <a:solidFill>
                <a:srgbClr val="FFCC00"/>
              </a:solidFill>
              <a:round/>
              <a:headEnd/>
              <a:tailEnd/>
            </a:ln>
          </p:spPr>
          <p:txBody>
            <a:bodyPr wrap="none" anchor="ctr"/>
            <a:lstStyle/>
            <a:p>
              <a:endParaRPr lang="en-US"/>
            </a:p>
          </p:txBody>
        </p:sp>
        <p:sp>
          <p:nvSpPr>
            <p:cNvPr id="24593" name="Text Box 7"/>
            <p:cNvSpPr txBox="1">
              <a:spLocks noChangeArrowheads="1"/>
            </p:cNvSpPr>
            <p:nvPr/>
          </p:nvSpPr>
          <p:spPr bwMode="auto">
            <a:xfrm>
              <a:off x="3072" y="1872"/>
              <a:ext cx="92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solidFill>
                    <a:srgbClr val="FF9908"/>
                  </a:solidFill>
                </a:rPr>
                <a:t>Raw score</a:t>
              </a:r>
              <a:endParaRPr lang="en-US">
                <a:solidFill>
                  <a:srgbClr val="12F2FF"/>
                </a:solidFill>
              </a:endParaRPr>
            </a:p>
          </p:txBody>
        </p:sp>
        <p:cxnSp>
          <p:nvCxnSpPr>
            <p:cNvPr id="24594" name="AutoShape 8"/>
            <p:cNvCxnSpPr>
              <a:cxnSpLocks noChangeShapeType="1"/>
              <a:stCxn id="24593" idx="1"/>
              <a:endCxn id="24592" idx="0"/>
            </p:cNvCxnSpPr>
            <p:nvPr/>
          </p:nvCxnSpPr>
          <p:spPr bwMode="auto">
            <a:xfrm rot="10800000" flipV="1">
              <a:off x="1868" y="2016"/>
              <a:ext cx="1204" cy="192"/>
            </a:xfrm>
            <a:prstGeom prst="curvedConnector2">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cxnSp>
      </p:grpSp>
      <p:grpSp>
        <p:nvGrpSpPr>
          <p:cNvPr id="3" name="Group 9"/>
          <p:cNvGrpSpPr>
            <a:grpSpLocks/>
          </p:cNvGrpSpPr>
          <p:nvPr/>
        </p:nvGrpSpPr>
        <p:grpSpPr bwMode="auto">
          <a:xfrm>
            <a:off x="3352800" y="4114800"/>
            <a:ext cx="4752975" cy="457200"/>
            <a:chOff x="2112" y="2208"/>
            <a:chExt cx="2994" cy="288"/>
          </a:xfrm>
        </p:grpSpPr>
        <p:cxnSp>
          <p:nvCxnSpPr>
            <p:cNvPr id="24589" name="AutoShape 10"/>
            <p:cNvCxnSpPr>
              <a:cxnSpLocks noChangeShapeType="1"/>
              <a:endCxn id="24590" idx="7"/>
            </p:cNvCxnSpPr>
            <p:nvPr/>
          </p:nvCxnSpPr>
          <p:spPr bwMode="auto">
            <a:xfrm rot="10800000">
              <a:off x="2235" y="2284"/>
              <a:ext cx="1413" cy="68"/>
            </a:xfrm>
            <a:prstGeom prst="curvedConnector4">
              <a:avLst>
                <a:gd name="adj1" fmla="val 49255"/>
                <a:gd name="adj2" fmla="val 213231"/>
              </a:avLst>
            </a:prstGeom>
            <a:noFill/>
            <a:ln w="9525">
              <a:solidFill>
                <a:srgbClr val="12F2FF"/>
              </a:solidFill>
              <a:round/>
              <a:headEnd/>
              <a:tailEnd type="triangle" w="med" len="med"/>
            </a:ln>
            <a:extLst>
              <a:ext uri="{909E8E84-426E-40DD-AFC4-6F175D3DCCD1}">
                <a14:hiddenFill xmlns:a14="http://schemas.microsoft.com/office/drawing/2010/main">
                  <a:noFill/>
                </a14:hiddenFill>
              </a:ext>
            </a:extLst>
          </p:spPr>
        </p:cxnSp>
        <p:sp>
          <p:nvSpPr>
            <p:cNvPr id="24590" name="Oval 11"/>
            <p:cNvSpPr>
              <a:spLocks noChangeArrowheads="1"/>
            </p:cNvSpPr>
            <p:nvPr/>
          </p:nvSpPr>
          <p:spPr bwMode="auto">
            <a:xfrm>
              <a:off x="2112" y="2256"/>
              <a:ext cx="144" cy="192"/>
            </a:xfrm>
            <a:prstGeom prst="ellipse">
              <a:avLst/>
            </a:prstGeom>
            <a:solidFill>
              <a:srgbClr val="12F2FF">
                <a:alpha val="20000"/>
              </a:srgbClr>
            </a:solidFill>
            <a:ln w="9525">
              <a:solidFill>
                <a:srgbClr val="12F2FF"/>
              </a:solidFill>
              <a:round/>
              <a:headEnd/>
              <a:tailEnd/>
            </a:ln>
          </p:spPr>
          <p:txBody>
            <a:bodyPr wrap="none" anchor="ctr"/>
            <a:lstStyle/>
            <a:p>
              <a:endParaRPr lang="en-US"/>
            </a:p>
          </p:txBody>
        </p:sp>
        <p:sp>
          <p:nvSpPr>
            <p:cNvPr id="24591" name="Text Box 12"/>
            <p:cNvSpPr txBox="1">
              <a:spLocks noChangeArrowheads="1"/>
            </p:cNvSpPr>
            <p:nvPr/>
          </p:nvSpPr>
          <p:spPr bwMode="auto">
            <a:xfrm>
              <a:off x="3696" y="2208"/>
              <a:ext cx="141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solidFill>
                    <a:srgbClr val="12F2FF"/>
                  </a:solidFill>
                </a:rPr>
                <a:t>Population mean</a:t>
              </a:r>
            </a:p>
          </p:txBody>
        </p:sp>
      </p:grpSp>
      <p:grpSp>
        <p:nvGrpSpPr>
          <p:cNvPr id="4" name="Group 13"/>
          <p:cNvGrpSpPr>
            <a:grpSpLocks/>
          </p:cNvGrpSpPr>
          <p:nvPr/>
        </p:nvGrpSpPr>
        <p:grpSpPr bwMode="auto">
          <a:xfrm>
            <a:off x="3048000" y="4495800"/>
            <a:ext cx="5648325" cy="457200"/>
            <a:chOff x="1920" y="2448"/>
            <a:chExt cx="3558" cy="288"/>
          </a:xfrm>
        </p:grpSpPr>
        <p:sp>
          <p:nvSpPr>
            <p:cNvPr id="24586" name="Text Box 14"/>
            <p:cNvSpPr txBox="1">
              <a:spLocks noChangeArrowheads="1"/>
            </p:cNvSpPr>
            <p:nvPr/>
          </p:nvSpPr>
          <p:spPr bwMode="auto">
            <a:xfrm>
              <a:off x="3072" y="2448"/>
              <a:ext cx="240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r>
                <a:rPr lang="en-US">
                  <a:solidFill>
                    <a:schemeClr val="accent2"/>
                  </a:solidFill>
                </a:rPr>
                <a:t>Population standard deviation</a:t>
              </a:r>
              <a:endParaRPr lang="en-US">
                <a:solidFill>
                  <a:srgbClr val="12F2FF"/>
                </a:solidFill>
              </a:endParaRPr>
            </a:p>
          </p:txBody>
        </p:sp>
        <p:sp>
          <p:nvSpPr>
            <p:cNvPr id="24587" name="Oval 15"/>
            <p:cNvSpPr>
              <a:spLocks noChangeArrowheads="1"/>
            </p:cNvSpPr>
            <p:nvPr/>
          </p:nvSpPr>
          <p:spPr bwMode="auto">
            <a:xfrm>
              <a:off x="1920" y="2496"/>
              <a:ext cx="144" cy="192"/>
            </a:xfrm>
            <a:prstGeom prst="ellipse">
              <a:avLst/>
            </a:prstGeom>
            <a:solidFill>
              <a:srgbClr val="3366FF">
                <a:alpha val="20000"/>
              </a:srgbClr>
            </a:solidFill>
            <a:ln w="9525">
              <a:solidFill>
                <a:srgbClr val="0000FF"/>
              </a:solidFill>
              <a:round/>
              <a:headEnd/>
              <a:tailEnd/>
            </a:ln>
          </p:spPr>
          <p:txBody>
            <a:bodyPr wrap="none" anchor="ctr"/>
            <a:lstStyle/>
            <a:p>
              <a:endParaRPr lang="en-US"/>
            </a:p>
          </p:txBody>
        </p:sp>
        <p:cxnSp>
          <p:nvCxnSpPr>
            <p:cNvPr id="24588" name="AutoShape 16"/>
            <p:cNvCxnSpPr>
              <a:cxnSpLocks noChangeShapeType="1"/>
              <a:stCxn id="24586" idx="1"/>
              <a:endCxn id="24587" idx="6"/>
            </p:cNvCxnSpPr>
            <p:nvPr/>
          </p:nvCxnSpPr>
          <p:spPr bwMode="auto">
            <a:xfrm rot="10800000">
              <a:off x="2064" y="2592"/>
              <a:ext cx="1008" cy="0"/>
            </a:xfrm>
            <a:prstGeom prst="straightConnector1">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cxnSp>
      </p:grpSp>
      <p:grpSp>
        <p:nvGrpSpPr>
          <p:cNvPr id="5" name="Group 17"/>
          <p:cNvGrpSpPr>
            <a:grpSpLocks/>
          </p:cNvGrpSpPr>
          <p:nvPr/>
        </p:nvGrpSpPr>
        <p:grpSpPr bwMode="auto">
          <a:xfrm>
            <a:off x="1981200" y="3352800"/>
            <a:ext cx="609600" cy="1295400"/>
            <a:chOff x="1248" y="2112"/>
            <a:chExt cx="384" cy="816"/>
          </a:xfrm>
        </p:grpSpPr>
        <p:sp>
          <p:nvSpPr>
            <p:cNvPr id="24584" name="Oval 18"/>
            <p:cNvSpPr>
              <a:spLocks noChangeArrowheads="1"/>
            </p:cNvSpPr>
            <p:nvPr/>
          </p:nvSpPr>
          <p:spPr bwMode="auto">
            <a:xfrm>
              <a:off x="1488" y="2736"/>
              <a:ext cx="144" cy="192"/>
            </a:xfrm>
            <a:prstGeom prst="ellipse">
              <a:avLst/>
            </a:prstGeom>
            <a:solidFill>
              <a:srgbClr val="CCFFCC">
                <a:alpha val="20000"/>
              </a:srgbClr>
            </a:solidFill>
            <a:ln w="9525">
              <a:solidFill>
                <a:srgbClr val="339966"/>
              </a:solidFill>
              <a:round/>
              <a:headEnd/>
              <a:tailEnd/>
            </a:ln>
          </p:spPr>
          <p:txBody>
            <a:bodyPr wrap="none" anchor="ctr"/>
            <a:lstStyle/>
            <a:p>
              <a:endParaRPr lang="en-US"/>
            </a:p>
          </p:txBody>
        </p:sp>
        <p:cxnSp>
          <p:nvCxnSpPr>
            <p:cNvPr id="24585" name="AutoShape 19"/>
            <p:cNvCxnSpPr>
              <a:cxnSpLocks noChangeShapeType="1"/>
              <a:endCxn id="24584" idx="2"/>
            </p:cNvCxnSpPr>
            <p:nvPr/>
          </p:nvCxnSpPr>
          <p:spPr bwMode="auto">
            <a:xfrm rot="16200000" flipH="1">
              <a:off x="1008" y="2352"/>
              <a:ext cx="720" cy="240"/>
            </a:xfrm>
            <a:prstGeom prst="curvedConnector2">
              <a:avLst/>
            </a:prstGeom>
            <a:noFill/>
            <a:ln w="9525">
              <a:solidFill>
                <a:srgbClr val="008000"/>
              </a:solidFill>
              <a:round/>
              <a:headEnd/>
              <a:tailEnd type="triangle" w="med" len="med"/>
            </a:ln>
            <a:extLst>
              <a:ext uri="{909E8E84-426E-40DD-AFC4-6F175D3DCCD1}">
                <a14:hiddenFill xmlns:a14="http://schemas.microsoft.com/office/drawing/2010/main">
                  <a:noFill/>
                </a14:hiddenFill>
              </a:ext>
            </a:extLst>
          </p:spPr>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046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046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9046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19046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8" grpId="0" build="p" bldLvl="5"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4043</TotalTime>
  <Words>3213</Words>
  <Application>Microsoft Office PowerPoint</Application>
  <PresentationFormat>On-screen Show (4:3)</PresentationFormat>
  <Paragraphs>784</Paragraphs>
  <Slides>63</Slides>
  <Notes>46</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63</vt:i4>
      </vt:variant>
    </vt:vector>
  </HeadingPairs>
  <TitlesOfParts>
    <vt:vector size="66" baseType="lpstr">
      <vt:lpstr>Office Theme</vt:lpstr>
      <vt:lpstr>Equation</vt:lpstr>
      <vt:lpstr>Document</vt:lpstr>
      <vt:lpstr>Thursday August 29, 2013</vt:lpstr>
      <vt:lpstr>Today: Z-Scores</vt:lpstr>
      <vt:lpstr>Today: Z-Scores</vt:lpstr>
      <vt:lpstr>Topics for today</vt:lpstr>
      <vt:lpstr>The Z transformation</vt:lpstr>
      <vt:lpstr>Locating a score</vt:lpstr>
      <vt:lpstr>Locating a score</vt:lpstr>
      <vt:lpstr>Locating a score</vt:lpstr>
      <vt:lpstr>Transforming a score</vt:lpstr>
      <vt:lpstr>Transforming scores</vt:lpstr>
      <vt:lpstr>Transforming a distribution</vt:lpstr>
      <vt:lpstr>Properties of the z-score distribution</vt:lpstr>
      <vt:lpstr>Properties of the z-score distribution</vt:lpstr>
      <vt:lpstr>Properties of the z-score distribution</vt:lpstr>
      <vt:lpstr>Properties of the z-score distribution</vt:lpstr>
      <vt:lpstr>Self-monitor your understanding</vt:lpstr>
      <vt:lpstr>From z to raw score</vt:lpstr>
      <vt:lpstr>Let’s try it with our data</vt:lpstr>
      <vt:lpstr>Z-transformations with SPSS</vt:lpstr>
      <vt:lpstr>What if you are dealing with a sample (not a population)?</vt:lpstr>
      <vt:lpstr>Other standardized distributions</vt:lpstr>
      <vt:lpstr>Other standardized distributions</vt:lpstr>
      <vt:lpstr>Other standardized distributions</vt:lpstr>
      <vt:lpstr>In-Class Exercise:</vt:lpstr>
      <vt:lpstr>Probability &amp; the Normal Distribution</vt:lpstr>
      <vt:lpstr>Why do we need to know about probability in this class?</vt:lpstr>
      <vt:lpstr>Basics of Probability</vt:lpstr>
      <vt:lpstr>Flipping a coin example</vt:lpstr>
      <vt:lpstr>Flipping a coin example</vt:lpstr>
      <vt:lpstr>Flipping a coin example</vt:lpstr>
      <vt:lpstr>Flipping a coin example</vt:lpstr>
      <vt:lpstr>PowerPoint Presentation</vt:lpstr>
      <vt:lpstr>Connection between probabilities &amp; graphs</vt:lpstr>
      <vt:lpstr>PowerPoint Presentation</vt:lpstr>
      <vt:lpstr>Example</vt:lpstr>
      <vt:lpstr>Example</vt:lpstr>
      <vt:lpstr>Example</vt:lpstr>
      <vt:lpstr>Check your understanding</vt:lpstr>
      <vt:lpstr>The Normal Distribution</vt:lpstr>
      <vt:lpstr>The Normal Distribution</vt:lpstr>
      <vt:lpstr>The Normal Distribution</vt:lpstr>
      <vt:lpstr>The Normal Distribution</vt:lpstr>
      <vt:lpstr>The Normal Distribution</vt:lpstr>
      <vt:lpstr>The Normal Distribution</vt:lpstr>
      <vt:lpstr>Check your understanding</vt:lpstr>
      <vt:lpstr>The Unit Normal Table (Appendix B)</vt:lpstr>
      <vt:lpstr>Using the Unit Normal Table</vt:lpstr>
      <vt:lpstr>Using the Unit Normal Table</vt:lpstr>
      <vt:lpstr>Using the Unit Normal Table</vt:lpstr>
      <vt:lpstr>SAT Example problems</vt:lpstr>
      <vt:lpstr>Check your understanding</vt:lpstr>
      <vt:lpstr>The Normal Distribution</vt:lpstr>
      <vt:lpstr>The Normal Distribution</vt:lpstr>
      <vt:lpstr>The Normal Distribution</vt:lpstr>
      <vt:lpstr>The Normal Distribution</vt:lpstr>
      <vt:lpstr>The Normal Distribution</vt:lpstr>
      <vt:lpstr>Check your understanding</vt:lpstr>
      <vt:lpstr>Flipping a coin example</vt:lpstr>
      <vt:lpstr>Flipping a coin example</vt:lpstr>
      <vt:lpstr>Flipping a coin example</vt:lpstr>
      <vt:lpstr>Flipping a coin example</vt:lpstr>
      <vt:lpstr>Flipping a coin example</vt:lpstr>
      <vt:lpstr>Binomial Distribution</vt:lpstr>
    </vt:vector>
  </TitlesOfParts>
  <Company>Illinois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Science Reasoning Using Statistics</dc:title>
  <dc:creator>Psychology Department</dc:creator>
  <cp:lastModifiedBy>Meyers, Adena</cp:lastModifiedBy>
  <cp:revision>350</cp:revision>
  <dcterms:created xsi:type="dcterms:W3CDTF">2009-08-26T13:08:27Z</dcterms:created>
  <dcterms:modified xsi:type="dcterms:W3CDTF">2013-08-29T20:35:52Z</dcterms:modified>
</cp:coreProperties>
</file>