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7" r:id="rId1"/>
  </p:sldMasterIdLst>
  <p:notesMasterIdLst>
    <p:notesMasterId r:id="rId53"/>
  </p:notesMasterIdLst>
  <p:sldIdLst>
    <p:sldId id="369" r:id="rId2"/>
    <p:sldId id="376" r:id="rId3"/>
    <p:sldId id="372" r:id="rId4"/>
    <p:sldId id="373" r:id="rId5"/>
    <p:sldId id="374" r:id="rId6"/>
    <p:sldId id="375" r:id="rId7"/>
    <p:sldId id="377" r:id="rId8"/>
    <p:sldId id="378" r:id="rId9"/>
    <p:sldId id="379" r:id="rId10"/>
    <p:sldId id="380" r:id="rId11"/>
    <p:sldId id="381" r:id="rId12"/>
    <p:sldId id="382" r:id="rId13"/>
    <p:sldId id="310" r:id="rId14"/>
    <p:sldId id="258" r:id="rId15"/>
    <p:sldId id="333" r:id="rId16"/>
    <p:sldId id="334" r:id="rId17"/>
    <p:sldId id="335" r:id="rId18"/>
    <p:sldId id="336" r:id="rId19"/>
    <p:sldId id="337" r:id="rId20"/>
    <p:sldId id="370"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7" r:id="rId46"/>
    <p:sldId id="362" r:id="rId47"/>
    <p:sldId id="363" r:id="rId48"/>
    <p:sldId id="364" r:id="rId49"/>
    <p:sldId id="365" r:id="rId50"/>
    <p:sldId id="368" r:id="rId51"/>
    <p:sldId id="383" r:id="rId5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1" charset="0"/>
        <a:ea typeface="MS PGothic" pitchFamily="34" charset="-128"/>
        <a:cs typeface="+mn-cs"/>
      </a:defRPr>
    </a:lvl5pPr>
    <a:lvl6pPr marL="2286000" algn="l" defTabSz="914400" rtl="0" eaLnBrk="1" latinLnBrk="0" hangingPunct="1">
      <a:defRPr sz="2400" kern="1200">
        <a:solidFill>
          <a:schemeClr val="tx1"/>
        </a:solidFill>
        <a:latin typeface="Times" pitchFamily="1" charset="0"/>
        <a:ea typeface="MS PGothic" pitchFamily="34" charset="-128"/>
        <a:cs typeface="+mn-cs"/>
      </a:defRPr>
    </a:lvl6pPr>
    <a:lvl7pPr marL="2743200" algn="l" defTabSz="914400" rtl="0" eaLnBrk="1" latinLnBrk="0" hangingPunct="1">
      <a:defRPr sz="2400" kern="1200">
        <a:solidFill>
          <a:schemeClr val="tx1"/>
        </a:solidFill>
        <a:latin typeface="Times" pitchFamily="1" charset="0"/>
        <a:ea typeface="MS PGothic" pitchFamily="34" charset="-128"/>
        <a:cs typeface="+mn-cs"/>
      </a:defRPr>
    </a:lvl7pPr>
    <a:lvl8pPr marL="3200400" algn="l" defTabSz="914400" rtl="0" eaLnBrk="1" latinLnBrk="0" hangingPunct="1">
      <a:defRPr sz="2400" kern="1200">
        <a:solidFill>
          <a:schemeClr val="tx1"/>
        </a:solidFill>
        <a:latin typeface="Times" pitchFamily="1" charset="0"/>
        <a:ea typeface="MS PGothic" pitchFamily="34" charset="-128"/>
        <a:cs typeface="+mn-cs"/>
      </a:defRPr>
    </a:lvl8pPr>
    <a:lvl9pPr marL="3657600" algn="l" defTabSz="914400" rtl="0" eaLnBrk="1" latinLnBrk="0" hangingPunct="1">
      <a:defRPr sz="2400" kern="1200">
        <a:solidFill>
          <a:schemeClr val="tx1"/>
        </a:solidFill>
        <a:latin typeface="Times" pitchFamily="1"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85D7"/>
    <a:srgbClr val="034814"/>
    <a:srgbClr val="056A1D"/>
    <a:srgbClr val="089528"/>
    <a:srgbClr val="FF0027"/>
    <a:srgbClr val="0AC76F"/>
    <a:srgbClr val="D1DEE3"/>
    <a:srgbClr val="D4E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140845070423E-2"/>
          <c:y val="9.5923261390887304E-2"/>
          <c:w val="0.916901408450704"/>
          <c:h val="0.70023980815347697"/>
        </c:manualLayout>
      </c:layout>
      <c:barChart>
        <c:barDir val="col"/>
        <c:grouping val="clustered"/>
        <c:varyColors val="0"/>
        <c:ser>
          <c:idx val="1"/>
          <c:order val="0"/>
          <c:tx>
            <c:strRef>
              <c:f>Sheet1!$A$2</c:f>
              <c:strCache>
                <c:ptCount val="1"/>
                <c:pt idx="0">
                  <c:v>1</c:v>
                </c:pt>
              </c:strCache>
            </c:strRef>
          </c:tx>
          <c:spPr>
            <a:solidFill>
              <a:schemeClr val="accent2"/>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Sheet1!$B$2:$B$2</c:f>
              <c:numCache>
                <c:formatCode>General</c:formatCode>
                <c:ptCount val="1"/>
                <c:pt idx="0">
                  <c:v>2</c:v>
                </c:pt>
              </c:numCache>
            </c:numRef>
          </c:val>
        </c:ser>
        <c:ser>
          <c:idx val="2"/>
          <c:order val="1"/>
          <c:tx>
            <c:strRef>
              <c:f>Sheet1!$A$3</c:f>
              <c:strCache>
                <c:ptCount val="1"/>
                <c:pt idx="0">
                  <c:v>2</c:v>
                </c:pt>
              </c:strCache>
            </c:strRef>
          </c:tx>
          <c:spPr>
            <a:solidFill>
              <a:schemeClr val="hlink"/>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Sheet1!$B$3:$B$3</c:f>
              <c:numCache>
                <c:formatCode>General</c:formatCode>
                <c:ptCount val="1"/>
                <c:pt idx="0">
                  <c:v>1</c:v>
                </c:pt>
              </c:numCache>
            </c:numRef>
          </c:val>
        </c:ser>
        <c:ser>
          <c:idx val="3"/>
          <c:order val="2"/>
          <c:tx>
            <c:strRef>
              <c:f>Sheet1!$A$4</c:f>
              <c:strCache>
                <c:ptCount val="1"/>
                <c:pt idx="0">
                  <c:v>3</c:v>
                </c:pt>
              </c:strCache>
            </c:strRef>
          </c:tx>
          <c:spPr>
            <a:solidFill>
              <a:schemeClr val="folHlink"/>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Sheet1!$B$4:$B$4</c:f>
              <c:numCache>
                <c:formatCode>General</c:formatCode>
                <c:ptCount val="1"/>
                <c:pt idx="0">
                  <c:v>2</c:v>
                </c:pt>
              </c:numCache>
            </c:numRef>
          </c:val>
        </c:ser>
        <c:ser>
          <c:idx val="4"/>
          <c:order val="3"/>
          <c:tx>
            <c:strRef>
              <c:f>Sheet1!$A$5</c:f>
              <c:strCache>
                <c:ptCount val="1"/>
                <c:pt idx="0">
                  <c:v>4</c:v>
                </c:pt>
              </c:strCache>
            </c:strRef>
          </c:tx>
          <c:spPr>
            <a:solidFill>
              <a:schemeClr val="bg2"/>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Sheet1!$B$5:$B$5</c:f>
              <c:numCache>
                <c:formatCode>General</c:formatCode>
                <c:ptCount val="1"/>
                <c:pt idx="0">
                  <c:v>3</c:v>
                </c:pt>
              </c:numCache>
            </c:numRef>
          </c:val>
        </c:ser>
        <c:ser>
          <c:idx val="5"/>
          <c:order val="4"/>
          <c:tx>
            <c:strRef>
              <c:f>Sheet1!$A$6</c:f>
              <c:strCache>
                <c:ptCount val="1"/>
                <c:pt idx="0">
                  <c:v>5</c:v>
                </c:pt>
              </c:strCache>
            </c:strRef>
          </c:tx>
          <c:spPr>
            <a:solidFill>
              <a:schemeClr val="tx2"/>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Sheet1!$B$6:$B$6</c:f>
              <c:numCache>
                <c:formatCode>General</c:formatCode>
                <c:ptCount val="1"/>
                <c:pt idx="0">
                  <c:v>1</c:v>
                </c:pt>
              </c:numCache>
            </c:numRef>
          </c:val>
        </c:ser>
        <c:ser>
          <c:idx val="0"/>
          <c:order val="5"/>
          <c:tx>
            <c:strRef>
              <c:f>Sheet1!$A$7</c:f>
              <c:strCache>
                <c:ptCount val="1"/>
                <c:pt idx="0">
                  <c:v>6</c:v>
                </c:pt>
              </c:strCache>
            </c:strRef>
          </c:tx>
          <c:spPr>
            <a:solidFill>
              <a:schemeClr val="accent1"/>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Sheet1!$B$7:$B$7</c:f>
              <c:numCache>
                <c:formatCode>General</c:formatCode>
                <c:ptCount val="1"/>
                <c:pt idx="0">
                  <c:v>1</c:v>
                </c:pt>
              </c:numCache>
            </c:numRef>
          </c:val>
        </c:ser>
        <c:dLbls>
          <c:showLegendKey val="0"/>
          <c:showVal val="0"/>
          <c:showCatName val="0"/>
          <c:showSerName val="0"/>
          <c:showPercent val="0"/>
          <c:showBubbleSize val="0"/>
        </c:dLbls>
        <c:gapWidth val="150"/>
        <c:axId val="35244288"/>
        <c:axId val="35725312"/>
      </c:barChart>
      <c:catAx>
        <c:axId val="35244288"/>
        <c:scaling>
          <c:orientation val="minMax"/>
        </c:scaling>
        <c:delete val="0"/>
        <c:axPos val="b"/>
        <c:majorGridlines>
          <c:spPr>
            <a:ln w="3173">
              <a:solidFill>
                <a:schemeClr val="tx1"/>
              </a:solidFill>
              <a:prstDash val="solid"/>
            </a:ln>
          </c:spPr>
        </c:majorGridlines>
        <c:numFmt formatCode="General" sourceLinked="1"/>
        <c:majorTickMark val="cross"/>
        <c:minorTickMark val="none"/>
        <c:tickLblPos val="nextTo"/>
        <c:spPr>
          <a:ln w="3173">
            <a:solidFill>
              <a:schemeClr val="tx1"/>
            </a:solidFill>
            <a:prstDash val="solid"/>
          </a:ln>
        </c:spPr>
        <c:txPr>
          <a:bodyPr rot="0" vert="horz"/>
          <a:lstStyle/>
          <a:p>
            <a:pPr rtl="1">
              <a:defRPr sz="1799" b="1" i="0" u="none" strike="noStrike" baseline="0">
                <a:solidFill>
                  <a:schemeClr val="tx1"/>
                </a:solidFill>
                <a:latin typeface="Gill Sans MT"/>
                <a:ea typeface="Gill Sans MT"/>
                <a:cs typeface="Gill Sans MT"/>
              </a:defRPr>
            </a:pPr>
            <a:endParaRPr lang="en-US"/>
          </a:p>
        </c:txPr>
        <c:crossAx val="35725312"/>
        <c:crosses val="autoZero"/>
        <c:auto val="1"/>
        <c:lblAlgn val="ctr"/>
        <c:lblOffset val="100"/>
        <c:tickLblSkip val="1"/>
        <c:tickMarkSkip val="1"/>
        <c:noMultiLvlLbl val="0"/>
      </c:catAx>
      <c:valAx>
        <c:axId val="35725312"/>
        <c:scaling>
          <c:orientation val="minMax"/>
          <c:max val="4"/>
        </c:scaling>
        <c:delete val="0"/>
        <c:axPos val="l"/>
        <c:majorGridlines>
          <c:spPr>
            <a:ln w="3173">
              <a:solidFill>
                <a:schemeClr val="tx1"/>
              </a:solidFill>
              <a:prstDash val="solid"/>
            </a:ln>
          </c:spPr>
        </c:majorGridlines>
        <c:numFmt formatCode="General" sourceLinked="1"/>
        <c:majorTickMark val="cross"/>
        <c:minorTickMark val="none"/>
        <c:tickLblPos val="nextTo"/>
        <c:spPr>
          <a:ln w="3173">
            <a:solidFill>
              <a:schemeClr val="tx1"/>
            </a:solidFill>
            <a:prstDash val="solid"/>
          </a:ln>
        </c:spPr>
        <c:txPr>
          <a:bodyPr rot="0" vert="horz"/>
          <a:lstStyle/>
          <a:p>
            <a:pPr rtl="1">
              <a:defRPr sz="1799" b="1" i="0" u="none" strike="noStrike" baseline="0">
                <a:solidFill>
                  <a:schemeClr val="tx1"/>
                </a:solidFill>
                <a:latin typeface="Gill Sans MT"/>
                <a:ea typeface="Gill Sans MT"/>
                <a:cs typeface="Gill Sans MT"/>
              </a:defRPr>
            </a:pPr>
            <a:endParaRPr lang="en-US"/>
          </a:p>
        </c:txPr>
        <c:crossAx val="35244288"/>
        <c:crosses val="autoZero"/>
        <c:crossBetween val="between"/>
        <c:majorUnit val="1"/>
      </c:valAx>
      <c:spPr>
        <a:noFill/>
        <a:ln w="25380">
          <a:noFill/>
        </a:ln>
      </c:spPr>
    </c:plotArea>
    <c:legend>
      <c:legendPos val="r"/>
      <c:layout>
        <c:manualLayout>
          <c:xMode val="edge"/>
          <c:yMode val="edge"/>
          <c:x val="0.17183098591549301"/>
          <c:y val="0.82494004796163101"/>
          <c:w val="0.71971830985915497"/>
          <c:h val="8.8729016786570705E-2"/>
        </c:manualLayout>
      </c:layout>
      <c:overlay val="0"/>
      <c:spPr>
        <a:solidFill>
          <a:schemeClr val="bg1"/>
        </a:solidFill>
        <a:ln w="25380">
          <a:noFill/>
        </a:ln>
      </c:spPr>
      <c:txPr>
        <a:bodyPr/>
        <a:lstStyle/>
        <a:p>
          <a:pPr>
            <a:defRPr sz="1654" b="1" i="0" u="none" strike="noStrike" baseline="0">
              <a:solidFill>
                <a:schemeClr val="tx1"/>
              </a:solidFill>
              <a:latin typeface="Gill Sans MT"/>
              <a:ea typeface="Gill Sans MT"/>
              <a:cs typeface="Gill Sans MT"/>
            </a:defRPr>
          </a:pPr>
          <a:endParaRPr lang="en-US"/>
        </a:p>
      </c:txPr>
    </c:legend>
    <c:plotVisOnly val="1"/>
    <c:dispBlanksAs val="gap"/>
    <c:showDLblsOverMax val="0"/>
  </c:chart>
  <c:spPr>
    <a:noFill/>
    <a:ln>
      <a:noFill/>
    </a:ln>
  </c:spPr>
  <c:txPr>
    <a:bodyPr/>
    <a:lstStyle/>
    <a:p>
      <a:pPr>
        <a:defRPr sz="1799" b="1" i="0" u="none" strike="noStrike" baseline="0">
          <a:solidFill>
            <a:schemeClr val="tx1"/>
          </a:solidFill>
          <a:latin typeface="Gill Sans MT"/>
          <a:ea typeface="Gill Sans MT"/>
          <a:cs typeface="Gill Sans M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140845070423E-2"/>
          <c:y val="9.5923261390887304E-2"/>
          <c:w val="0.916901408450704"/>
          <c:h val="0.70023980815347697"/>
        </c:manualLayout>
      </c:layout>
      <c:barChart>
        <c:barDir val="col"/>
        <c:grouping val="clustered"/>
        <c:varyColors val="0"/>
        <c:ser>
          <c:idx val="1"/>
          <c:order val="0"/>
          <c:tx>
            <c:strRef>
              <c:f>Sheet1!$A$2</c:f>
              <c:strCache>
                <c:ptCount val="1"/>
                <c:pt idx="0">
                  <c:v>1</c:v>
                </c:pt>
              </c:strCache>
            </c:strRef>
          </c:tx>
          <c:spPr>
            <a:solidFill>
              <a:schemeClr val="accent2"/>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Sheet1!$B$2:$B$2</c:f>
              <c:numCache>
                <c:formatCode>General</c:formatCode>
                <c:ptCount val="1"/>
                <c:pt idx="0">
                  <c:v>2</c:v>
                </c:pt>
              </c:numCache>
            </c:numRef>
          </c:val>
        </c:ser>
        <c:ser>
          <c:idx val="2"/>
          <c:order val="1"/>
          <c:tx>
            <c:strRef>
              <c:f>Sheet1!$A$3</c:f>
              <c:strCache>
                <c:ptCount val="1"/>
                <c:pt idx="0">
                  <c:v>2</c:v>
                </c:pt>
              </c:strCache>
            </c:strRef>
          </c:tx>
          <c:spPr>
            <a:solidFill>
              <a:schemeClr val="hlink"/>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Sheet1!$B$3:$B$3</c:f>
              <c:numCache>
                <c:formatCode>General</c:formatCode>
                <c:ptCount val="1"/>
                <c:pt idx="0">
                  <c:v>1</c:v>
                </c:pt>
              </c:numCache>
            </c:numRef>
          </c:val>
        </c:ser>
        <c:ser>
          <c:idx val="3"/>
          <c:order val="2"/>
          <c:tx>
            <c:strRef>
              <c:f>Sheet1!$A$4</c:f>
              <c:strCache>
                <c:ptCount val="1"/>
                <c:pt idx="0">
                  <c:v>3</c:v>
                </c:pt>
              </c:strCache>
            </c:strRef>
          </c:tx>
          <c:spPr>
            <a:solidFill>
              <a:schemeClr val="folHlink"/>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Sheet1!$B$4:$B$4</c:f>
              <c:numCache>
                <c:formatCode>General</c:formatCode>
                <c:ptCount val="1"/>
                <c:pt idx="0">
                  <c:v>2</c:v>
                </c:pt>
              </c:numCache>
            </c:numRef>
          </c:val>
        </c:ser>
        <c:ser>
          <c:idx val="4"/>
          <c:order val="3"/>
          <c:tx>
            <c:strRef>
              <c:f>Sheet1!$A$5</c:f>
              <c:strCache>
                <c:ptCount val="1"/>
                <c:pt idx="0">
                  <c:v>4</c:v>
                </c:pt>
              </c:strCache>
            </c:strRef>
          </c:tx>
          <c:spPr>
            <a:solidFill>
              <a:schemeClr val="bg2"/>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Sheet1!$B$5:$B$5</c:f>
              <c:numCache>
                <c:formatCode>General</c:formatCode>
                <c:ptCount val="1"/>
                <c:pt idx="0">
                  <c:v>3</c:v>
                </c:pt>
              </c:numCache>
            </c:numRef>
          </c:val>
        </c:ser>
        <c:ser>
          <c:idx val="5"/>
          <c:order val="4"/>
          <c:tx>
            <c:strRef>
              <c:f>Sheet1!$A$6</c:f>
              <c:strCache>
                <c:ptCount val="1"/>
                <c:pt idx="0">
                  <c:v>5</c:v>
                </c:pt>
              </c:strCache>
            </c:strRef>
          </c:tx>
          <c:spPr>
            <a:solidFill>
              <a:schemeClr val="tx2"/>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Sheet1!$B$6:$B$6</c:f>
              <c:numCache>
                <c:formatCode>General</c:formatCode>
                <c:ptCount val="1"/>
                <c:pt idx="0">
                  <c:v>1</c:v>
                </c:pt>
              </c:numCache>
            </c:numRef>
          </c:val>
        </c:ser>
        <c:ser>
          <c:idx val="0"/>
          <c:order val="5"/>
          <c:tx>
            <c:strRef>
              <c:f>Sheet1!$A$7</c:f>
              <c:strCache>
                <c:ptCount val="1"/>
                <c:pt idx="0">
                  <c:v>6</c:v>
                </c:pt>
              </c:strCache>
            </c:strRef>
          </c:tx>
          <c:spPr>
            <a:solidFill>
              <a:schemeClr val="accent1"/>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Sheet1!$B$7:$B$7</c:f>
              <c:numCache>
                <c:formatCode>General</c:formatCode>
                <c:ptCount val="1"/>
                <c:pt idx="0">
                  <c:v>1</c:v>
                </c:pt>
              </c:numCache>
            </c:numRef>
          </c:val>
        </c:ser>
        <c:dLbls>
          <c:showLegendKey val="0"/>
          <c:showVal val="0"/>
          <c:showCatName val="0"/>
          <c:showSerName val="0"/>
          <c:showPercent val="0"/>
          <c:showBubbleSize val="0"/>
        </c:dLbls>
        <c:gapWidth val="150"/>
        <c:axId val="35340672"/>
        <c:axId val="35342208"/>
      </c:barChart>
      <c:catAx>
        <c:axId val="35340672"/>
        <c:scaling>
          <c:orientation val="minMax"/>
        </c:scaling>
        <c:delete val="0"/>
        <c:axPos val="b"/>
        <c:majorGridlines>
          <c:spPr>
            <a:ln w="2080">
              <a:solidFill>
                <a:schemeClr val="tx1"/>
              </a:solidFill>
              <a:prstDash val="solid"/>
            </a:ln>
          </c:spPr>
        </c:majorGridlines>
        <c:numFmt formatCode="General" sourceLinked="1"/>
        <c:majorTickMark val="cross"/>
        <c:minorTickMark val="none"/>
        <c:tickLblPos val="nextTo"/>
        <c:spPr>
          <a:ln w="2080">
            <a:solidFill>
              <a:schemeClr val="tx1"/>
            </a:solidFill>
            <a:prstDash val="solid"/>
          </a:ln>
        </c:spPr>
        <c:txPr>
          <a:bodyPr rot="0" vert="horz"/>
          <a:lstStyle/>
          <a:p>
            <a:pPr rtl="1">
              <a:defRPr sz="1179" b="1" i="0" u="none" strike="noStrike" baseline="0">
                <a:solidFill>
                  <a:schemeClr val="tx1"/>
                </a:solidFill>
                <a:latin typeface="Gill Sans MT"/>
                <a:ea typeface="Gill Sans MT"/>
                <a:cs typeface="Gill Sans MT"/>
              </a:defRPr>
            </a:pPr>
            <a:endParaRPr lang="en-US"/>
          </a:p>
        </c:txPr>
        <c:crossAx val="35342208"/>
        <c:crosses val="autoZero"/>
        <c:auto val="1"/>
        <c:lblAlgn val="ctr"/>
        <c:lblOffset val="100"/>
        <c:tickLblSkip val="1"/>
        <c:tickMarkSkip val="1"/>
        <c:noMultiLvlLbl val="0"/>
      </c:catAx>
      <c:valAx>
        <c:axId val="35342208"/>
        <c:scaling>
          <c:orientation val="minMax"/>
          <c:max val="4"/>
        </c:scaling>
        <c:delete val="0"/>
        <c:axPos val="l"/>
        <c:majorGridlines>
          <c:spPr>
            <a:ln w="2080">
              <a:solidFill>
                <a:schemeClr val="tx1"/>
              </a:solidFill>
              <a:prstDash val="solid"/>
            </a:ln>
          </c:spPr>
        </c:majorGridlines>
        <c:numFmt formatCode="General" sourceLinked="1"/>
        <c:majorTickMark val="cross"/>
        <c:minorTickMark val="none"/>
        <c:tickLblPos val="nextTo"/>
        <c:spPr>
          <a:ln w="2080">
            <a:solidFill>
              <a:schemeClr val="tx1"/>
            </a:solidFill>
            <a:prstDash val="solid"/>
          </a:ln>
        </c:spPr>
        <c:txPr>
          <a:bodyPr rot="0" vert="horz"/>
          <a:lstStyle/>
          <a:p>
            <a:pPr rtl="1">
              <a:defRPr sz="1179" b="1" i="0" u="none" strike="noStrike" baseline="0">
                <a:solidFill>
                  <a:schemeClr val="tx1"/>
                </a:solidFill>
                <a:latin typeface="Gill Sans MT"/>
                <a:ea typeface="Gill Sans MT"/>
                <a:cs typeface="Gill Sans MT"/>
              </a:defRPr>
            </a:pPr>
            <a:endParaRPr lang="en-US"/>
          </a:p>
        </c:txPr>
        <c:crossAx val="35340672"/>
        <c:crosses val="autoZero"/>
        <c:crossBetween val="between"/>
        <c:majorUnit val="1"/>
      </c:valAx>
      <c:spPr>
        <a:noFill/>
        <a:ln w="16639">
          <a:noFill/>
        </a:ln>
      </c:spPr>
    </c:plotArea>
    <c:legend>
      <c:legendPos val="r"/>
      <c:layout>
        <c:manualLayout>
          <c:xMode val="edge"/>
          <c:yMode val="edge"/>
          <c:x val="0.17183098591549301"/>
          <c:y val="0.82494004796163101"/>
          <c:w val="0.71971830985915497"/>
          <c:h val="8.8729016786570705E-2"/>
        </c:manualLayout>
      </c:layout>
      <c:overlay val="0"/>
      <c:spPr>
        <a:solidFill>
          <a:schemeClr val="bg1"/>
        </a:solidFill>
        <a:ln w="16639">
          <a:noFill/>
        </a:ln>
      </c:spPr>
      <c:txPr>
        <a:bodyPr/>
        <a:lstStyle/>
        <a:p>
          <a:pPr>
            <a:defRPr sz="1084" b="1" i="0" u="none" strike="noStrike" baseline="0">
              <a:solidFill>
                <a:schemeClr val="tx1"/>
              </a:solidFill>
              <a:latin typeface="Gill Sans MT"/>
              <a:ea typeface="Gill Sans MT"/>
              <a:cs typeface="Gill Sans MT"/>
            </a:defRPr>
          </a:pPr>
          <a:endParaRPr lang="en-US"/>
        </a:p>
      </c:txPr>
    </c:legend>
    <c:plotVisOnly val="1"/>
    <c:dispBlanksAs val="gap"/>
    <c:showDLblsOverMax val="0"/>
  </c:chart>
  <c:spPr>
    <a:noFill/>
    <a:ln>
      <a:noFill/>
    </a:ln>
  </c:spPr>
  <c:txPr>
    <a:bodyPr/>
    <a:lstStyle/>
    <a:p>
      <a:pPr>
        <a:defRPr sz="1179" b="1" i="0" u="none" strike="noStrike" baseline="0">
          <a:solidFill>
            <a:schemeClr val="tx1"/>
          </a:solidFill>
          <a:latin typeface="Gill Sans MT"/>
          <a:ea typeface="Gill Sans MT"/>
          <a:cs typeface="Gill Sans M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140845070423E-2"/>
          <c:y val="9.5923261390887304E-2"/>
          <c:w val="0.916901408450704"/>
          <c:h val="0.70023980815347697"/>
        </c:manualLayout>
      </c:layout>
      <c:barChart>
        <c:barDir val="col"/>
        <c:grouping val="clustered"/>
        <c:varyColors val="0"/>
        <c:ser>
          <c:idx val="1"/>
          <c:order val="0"/>
          <c:tx>
            <c:strRef>
              <c:f>Sheet1!$A$2</c:f>
              <c:strCache>
                <c:ptCount val="1"/>
                <c:pt idx="0">
                  <c:v>1</c:v>
                </c:pt>
              </c:strCache>
            </c:strRef>
          </c:tx>
          <c:spPr>
            <a:solidFill>
              <a:schemeClr val="accent2"/>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Sheet1!$B$2:$B$2</c:f>
              <c:numCache>
                <c:formatCode>General</c:formatCode>
                <c:ptCount val="1"/>
                <c:pt idx="0">
                  <c:v>2</c:v>
                </c:pt>
              </c:numCache>
            </c:numRef>
          </c:val>
        </c:ser>
        <c:ser>
          <c:idx val="2"/>
          <c:order val="1"/>
          <c:tx>
            <c:strRef>
              <c:f>Sheet1!$A$3</c:f>
              <c:strCache>
                <c:ptCount val="1"/>
                <c:pt idx="0">
                  <c:v>2</c:v>
                </c:pt>
              </c:strCache>
            </c:strRef>
          </c:tx>
          <c:spPr>
            <a:solidFill>
              <a:schemeClr val="hlink"/>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Sheet1!$B$3:$B$3</c:f>
              <c:numCache>
                <c:formatCode>General</c:formatCode>
                <c:ptCount val="1"/>
                <c:pt idx="0">
                  <c:v>1</c:v>
                </c:pt>
              </c:numCache>
            </c:numRef>
          </c:val>
        </c:ser>
        <c:ser>
          <c:idx val="3"/>
          <c:order val="2"/>
          <c:tx>
            <c:strRef>
              <c:f>Sheet1!$A$4</c:f>
              <c:strCache>
                <c:ptCount val="1"/>
                <c:pt idx="0">
                  <c:v>3</c:v>
                </c:pt>
              </c:strCache>
            </c:strRef>
          </c:tx>
          <c:spPr>
            <a:solidFill>
              <a:schemeClr val="folHlink"/>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Sheet1!$B$4:$B$4</c:f>
              <c:numCache>
                <c:formatCode>General</c:formatCode>
                <c:ptCount val="1"/>
                <c:pt idx="0">
                  <c:v>2</c:v>
                </c:pt>
              </c:numCache>
            </c:numRef>
          </c:val>
        </c:ser>
        <c:ser>
          <c:idx val="4"/>
          <c:order val="3"/>
          <c:tx>
            <c:strRef>
              <c:f>Sheet1!$A$5</c:f>
              <c:strCache>
                <c:ptCount val="1"/>
                <c:pt idx="0">
                  <c:v>4</c:v>
                </c:pt>
              </c:strCache>
            </c:strRef>
          </c:tx>
          <c:spPr>
            <a:solidFill>
              <a:schemeClr val="bg2"/>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Sheet1!$B$5:$B$5</c:f>
              <c:numCache>
                <c:formatCode>General</c:formatCode>
                <c:ptCount val="1"/>
                <c:pt idx="0">
                  <c:v>3</c:v>
                </c:pt>
              </c:numCache>
            </c:numRef>
          </c:val>
        </c:ser>
        <c:ser>
          <c:idx val="5"/>
          <c:order val="4"/>
          <c:tx>
            <c:strRef>
              <c:f>Sheet1!$A$6</c:f>
              <c:strCache>
                <c:ptCount val="1"/>
                <c:pt idx="0">
                  <c:v>5</c:v>
                </c:pt>
              </c:strCache>
            </c:strRef>
          </c:tx>
          <c:spPr>
            <a:solidFill>
              <a:schemeClr val="tx2"/>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Sheet1!$B$6:$B$6</c:f>
              <c:numCache>
                <c:formatCode>General</c:formatCode>
                <c:ptCount val="1"/>
                <c:pt idx="0">
                  <c:v>1</c:v>
                </c:pt>
              </c:numCache>
            </c:numRef>
          </c:val>
        </c:ser>
        <c:ser>
          <c:idx val="0"/>
          <c:order val="5"/>
          <c:tx>
            <c:strRef>
              <c:f>Sheet1!$A$7</c:f>
              <c:strCache>
                <c:ptCount val="1"/>
                <c:pt idx="0">
                  <c:v>6</c:v>
                </c:pt>
              </c:strCache>
            </c:strRef>
          </c:tx>
          <c:spPr>
            <a:solidFill>
              <a:schemeClr val="accent1"/>
            </a:solidFill>
            <a:ln w="8319">
              <a:solidFill>
                <a:schemeClr val="tx1"/>
              </a:solidFill>
              <a:prstDash val="solid"/>
            </a:ln>
            <a:effectLst>
              <a:outerShdw dist="35921" dir="2700000" algn="br">
                <a:srgbClr val="000000"/>
              </a:outerShdw>
            </a:effectLst>
          </c:spPr>
          <c:invertIfNegative val="0"/>
          <c:dLbls>
            <c:spPr>
              <a:noFill/>
              <a:ln w="16639">
                <a:noFill/>
              </a:ln>
            </c:spPr>
            <c:txPr>
              <a:bodyPr/>
              <a:lstStyle/>
              <a:p>
                <a:pPr algn="ctr" rtl="0">
                  <a:defRPr sz="117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Sheet1!$B$1:$B$1</c:f>
              <c:numCache>
                <c:formatCode>General</c:formatCode>
                <c:ptCount val="1"/>
              </c:numCache>
            </c:numRef>
          </c:cat>
          <c:val>
            <c:numRef>
              <c:f>Sheet1!$B$7:$B$7</c:f>
              <c:numCache>
                <c:formatCode>General</c:formatCode>
                <c:ptCount val="1"/>
                <c:pt idx="0">
                  <c:v>1</c:v>
                </c:pt>
              </c:numCache>
            </c:numRef>
          </c:val>
        </c:ser>
        <c:dLbls>
          <c:showLegendKey val="0"/>
          <c:showVal val="0"/>
          <c:showCatName val="0"/>
          <c:showSerName val="0"/>
          <c:showPercent val="0"/>
          <c:showBubbleSize val="0"/>
        </c:dLbls>
        <c:gapWidth val="150"/>
        <c:axId val="35809536"/>
        <c:axId val="35815424"/>
      </c:barChart>
      <c:catAx>
        <c:axId val="35809536"/>
        <c:scaling>
          <c:orientation val="minMax"/>
        </c:scaling>
        <c:delete val="0"/>
        <c:axPos val="b"/>
        <c:majorGridlines>
          <c:spPr>
            <a:ln w="2080">
              <a:solidFill>
                <a:schemeClr val="tx1"/>
              </a:solidFill>
              <a:prstDash val="solid"/>
            </a:ln>
          </c:spPr>
        </c:majorGridlines>
        <c:numFmt formatCode="General" sourceLinked="1"/>
        <c:majorTickMark val="cross"/>
        <c:minorTickMark val="none"/>
        <c:tickLblPos val="nextTo"/>
        <c:spPr>
          <a:ln w="2080">
            <a:solidFill>
              <a:schemeClr val="tx1"/>
            </a:solidFill>
            <a:prstDash val="solid"/>
          </a:ln>
        </c:spPr>
        <c:txPr>
          <a:bodyPr rot="0" vert="horz"/>
          <a:lstStyle/>
          <a:p>
            <a:pPr rtl="1">
              <a:defRPr sz="1179" b="1" i="0" u="none" strike="noStrike" baseline="0">
                <a:solidFill>
                  <a:schemeClr val="tx1"/>
                </a:solidFill>
                <a:latin typeface="Gill Sans MT"/>
                <a:ea typeface="Gill Sans MT"/>
                <a:cs typeface="Gill Sans MT"/>
              </a:defRPr>
            </a:pPr>
            <a:endParaRPr lang="en-US"/>
          </a:p>
        </c:txPr>
        <c:crossAx val="35815424"/>
        <c:crosses val="autoZero"/>
        <c:auto val="1"/>
        <c:lblAlgn val="ctr"/>
        <c:lblOffset val="100"/>
        <c:tickLblSkip val="1"/>
        <c:tickMarkSkip val="1"/>
        <c:noMultiLvlLbl val="0"/>
      </c:catAx>
      <c:valAx>
        <c:axId val="35815424"/>
        <c:scaling>
          <c:orientation val="minMax"/>
          <c:max val="4"/>
        </c:scaling>
        <c:delete val="0"/>
        <c:axPos val="l"/>
        <c:majorGridlines>
          <c:spPr>
            <a:ln w="2080">
              <a:solidFill>
                <a:schemeClr val="tx1"/>
              </a:solidFill>
              <a:prstDash val="solid"/>
            </a:ln>
          </c:spPr>
        </c:majorGridlines>
        <c:numFmt formatCode="General" sourceLinked="1"/>
        <c:majorTickMark val="cross"/>
        <c:minorTickMark val="none"/>
        <c:tickLblPos val="nextTo"/>
        <c:spPr>
          <a:ln w="2080">
            <a:solidFill>
              <a:schemeClr val="tx1"/>
            </a:solidFill>
            <a:prstDash val="solid"/>
          </a:ln>
        </c:spPr>
        <c:txPr>
          <a:bodyPr rot="0" vert="horz"/>
          <a:lstStyle/>
          <a:p>
            <a:pPr rtl="1">
              <a:defRPr sz="1179" b="1" i="0" u="none" strike="noStrike" baseline="0">
                <a:solidFill>
                  <a:schemeClr val="tx1"/>
                </a:solidFill>
                <a:latin typeface="Gill Sans MT"/>
                <a:ea typeface="Gill Sans MT"/>
                <a:cs typeface="Gill Sans MT"/>
              </a:defRPr>
            </a:pPr>
            <a:endParaRPr lang="en-US"/>
          </a:p>
        </c:txPr>
        <c:crossAx val="35809536"/>
        <c:crosses val="autoZero"/>
        <c:crossBetween val="between"/>
        <c:majorUnit val="1"/>
      </c:valAx>
      <c:spPr>
        <a:noFill/>
        <a:ln w="16639">
          <a:noFill/>
        </a:ln>
      </c:spPr>
    </c:plotArea>
    <c:legend>
      <c:legendPos val="r"/>
      <c:layout>
        <c:manualLayout>
          <c:xMode val="edge"/>
          <c:yMode val="edge"/>
          <c:x val="0.17183098591549301"/>
          <c:y val="0.82494004796163101"/>
          <c:w val="0.71971830985915497"/>
          <c:h val="8.8729016786570705E-2"/>
        </c:manualLayout>
      </c:layout>
      <c:overlay val="0"/>
      <c:spPr>
        <a:solidFill>
          <a:schemeClr val="bg1"/>
        </a:solidFill>
        <a:ln w="16639">
          <a:noFill/>
        </a:ln>
      </c:spPr>
      <c:txPr>
        <a:bodyPr/>
        <a:lstStyle/>
        <a:p>
          <a:pPr>
            <a:defRPr sz="1084" b="1" i="0" u="none" strike="noStrike" baseline="0">
              <a:solidFill>
                <a:schemeClr val="tx1"/>
              </a:solidFill>
              <a:latin typeface="Gill Sans MT"/>
              <a:ea typeface="Gill Sans MT"/>
              <a:cs typeface="Gill Sans MT"/>
            </a:defRPr>
          </a:pPr>
          <a:endParaRPr lang="en-US"/>
        </a:p>
      </c:txPr>
    </c:legend>
    <c:plotVisOnly val="1"/>
    <c:dispBlanksAs val="gap"/>
    <c:showDLblsOverMax val="0"/>
  </c:chart>
  <c:spPr>
    <a:noFill/>
    <a:ln>
      <a:noFill/>
    </a:ln>
  </c:spPr>
  <c:txPr>
    <a:bodyPr/>
    <a:lstStyle/>
    <a:p>
      <a:pPr>
        <a:defRPr sz="1179" b="1" i="0" u="none" strike="noStrike" baseline="0">
          <a:solidFill>
            <a:schemeClr val="tx1"/>
          </a:solidFill>
          <a:latin typeface="Gill Sans MT"/>
          <a:ea typeface="Gill Sans MT"/>
          <a:cs typeface="Gill Sans MT"/>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140845070423E-2"/>
          <c:y val="9.5923261390887304E-2"/>
          <c:w val="0.916901408450704"/>
          <c:h val="0.70023980815347697"/>
        </c:manualLayout>
      </c:layout>
      <c:barChart>
        <c:barDir val="col"/>
        <c:grouping val="clustered"/>
        <c:varyColors val="0"/>
        <c:ser>
          <c:idx val="1"/>
          <c:order val="0"/>
          <c:tx>
            <c:strRef>
              <c:f>Sheet1!$A$2</c:f>
              <c:strCache>
                <c:ptCount val="1"/>
                <c:pt idx="0">
                  <c:v>3 Heads</c:v>
                </c:pt>
              </c:strCache>
            </c:strRef>
          </c:tx>
          <c:spPr>
            <a:solidFill>
              <a:srgbClr val="FF0000"/>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c:f>
              <c:numCache>
                <c:formatCode>General</c:formatCode>
                <c:ptCount val="1"/>
              </c:numCache>
            </c:numRef>
          </c:cat>
          <c:val>
            <c:numRef>
              <c:f>Sheet1!$B$2</c:f>
              <c:numCache>
                <c:formatCode>General</c:formatCode>
                <c:ptCount val="1"/>
                <c:pt idx="0">
                  <c:v>5</c:v>
                </c:pt>
              </c:numCache>
            </c:numRef>
          </c:val>
        </c:ser>
        <c:ser>
          <c:idx val="2"/>
          <c:order val="1"/>
          <c:tx>
            <c:strRef>
              <c:f>Sheet1!$A$3</c:f>
              <c:strCache>
                <c:ptCount val="1"/>
                <c:pt idx="0">
                  <c:v>2 Heads</c:v>
                </c:pt>
              </c:strCache>
            </c:strRef>
          </c:tx>
          <c:spPr>
            <a:solidFill>
              <a:srgbClr val="00B050"/>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c:f>
              <c:numCache>
                <c:formatCode>General</c:formatCode>
                <c:ptCount val="1"/>
              </c:numCache>
            </c:numRef>
          </c:cat>
          <c:val>
            <c:numRef>
              <c:f>Sheet1!$B$3</c:f>
              <c:numCache>
                <c:formatCode>General</c:formatCode>
                <c:ptCount val="1"/>
                <c:pt idx="0">
                  <c:v>11</c:v>
                </c:pt>
              </c:numCache>
            </c:numRef>
          </c:val>
        </c:ser>
        <c:ser>
          <c:idx val="3"/>
          <c:order val="2"/>
          <c:tx>
            <c:strRef>
              <c:f>Sheet1!$A$4</c:f>
              <c:strCache>
                <c:ptCount val="1"/>
                <c:pt idx="0">
                  <c:v>1 Heads</c:v>
                </c:pt>
              </c:strCache>
            </c:strRef>
          </c:tx>
          <c:spPr>
            <a:solidFill>
              <a:srgbClr val="0070C0"/>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c:f>
              <c:numCache>
                <c:formatCode>General</c:formatCode>
                <c:ptCount val="1"/>
              </c:numCache>
            </c:numRef>
          </c:cat>
          <c:val>
            <c:numRef>
              <c:f>Sheet1!$B$4</c:f>
              <c:numCache>
                <c:formatCode>General</c:formatCode>
                <c:ptCount val="1"/>
                <c:pt idx="0">
                  <c:v>4</c:v>
                </c:pt>
              </c:numCache>
            </c:numRef>
          </c:val>
        </c:ser>
        <c:ser>
          <c:idx val="4"/>
          <c:order val="3"/>
          <c:tx>
            <c:strRef>
              <c:f>Sheet1!$A$5</c:f>
              <c:strCache>
                <c:ptCount val="1"/>
                <c:pt idx="0">
                  <c:v>0 Heads</c:v>
                </c:pt>
              </c:strCache>
            </c:strRef>
          </c:tx>
          <c:spPr>
            <a:solidFill>
              <a:srgbClr val="ED85D7"/>
            </a:solidFill>
            <a:ln w="12690">
              <a:solidFill>
                <a:schemeClr val="tx1"/>
              </a:solidFill>
              <a:prstDash val="solid"/>
            </a:ln>
            <a:effectLst>
              <a:outerShdw dist="35921" dir="2700000" algn="br">
                <a:srgbClr val="000000"/>
              </a:outerShdw>
            </a:effectLst>
          </c:spPr>
          <c:invertIfNegative val="0"/>
          <c:dLbls>
            <c:spPr>
              <a:noFill/>
              <a:ln w="25380">
                <a:noFill/>
              </a:ln>
            </c:spPr>
            <c:txPr>
              <a:bodyPr/>
              <a:lstStyle/>
              <a:p>
                <a:pPr algn="ctr" rtl="0">
                  <a:defRPr sz="1799" b="1" i="0" u="none" strike="noStrike" baseline="0">
                    <a:solidFill>
                      <a:schemeClr val="tx1"/>
                    </a:solidFill>
                    <a:latin typeface="Gill Sans MT"/>
                    <a:ea typeface="Gill Sans MT"/>
                    <a:cs typeface="Gill Sans MT"/>
                  </a:defRPr>
                </a:pPr>
                <a:endParaRPr lang="en-US"/>
              </a:p>
            </c:txPr>
            <c:showLegendKey val="0"/>
            <c:showVal val="1"/>
            <c:showCatName val="0"/>
            <c:showSerName val="0"/>
            <c:showPercent val="0"/>
            <c:showBubbleSize val="0"/>
            <c:showLeaderLines val="0"/>
          </c:dLbls>
          <c:cat>
            <c:numRef>
              <c:f>Sheet1!$B$1</c:f>
              <c:numCache>
                <c:formatCode>General</c:formatCode>
                <c:ptCount val="1"/>
              </c:numCache>
            </c:numRef>
          </c:cat>
          <c:val>
            <c:numRef>
              <c:f>Sheet1!$B$5</c:f>
              <c:numCache>
                <c:formatCode>General</c:formatCode>
                <c:ptCount val="1"/>
                <c:pt idx="0">
                  <c:v>6</c:v>
                </c:pt>
              </c:numCache>
            </c:numRef>
          </c:val>
        </c:ser>
        <c:dLbls>
          <c:showLegendKey val="0"/>
          <c:showVal val="0"/>
          <c:showCatName val="0"/>
          <c:showSerName val="0"/>
          <c:showPercent val="0"/>
          <c:showBubbleSize val="0"/>
        </c:dLbls>
        <c:gapWidth val="150"/>
        <c:axId val="37261696"/>
        <c:axId val="37263232"/>
      </c:barChart>
      <c:catAx>
        <c:axId val="37261696"/>
        <c:scaling>
          <c:orientation val="minMax"/>
        </c:scaling>
        <c:delete val="0"/>
        <c:axPos val="b"/>
        <c:majorGridlines>
          <c:spPr>
            <a:ln w="3173">
              <a:solidFill>
                <a:schemeClr val="tx1"/>
              </a:solidFill>
              <a:prstDash val="solid"/>
            </a:ln>
          </c:spPr>
        </c:majorGridlines>
        <c:numFmt formatCode="General" sourceLinked="1"/>
        <c:majorTickMark val="cross"/>
        <c:minorTickMark val="none"/>
        <c:tickLblPos val="nextTo"/>
        <c:spPr>
          <a:ln w="3173">
            <a:solidFill>
              <a:schemeClr val="tx1"/>
            </a:solidFill>
            <a:prstDash val="solid"/>
          </a:ln>
        </c:spPr>
        <c:txPr>
          <a:bodyPr rot="0" vert="horz"/>
          <a:lstStyle/>
          <a:p>
            <a:pPr rtl="1">
              <a:defRPr sz="1799" b="1" i="0" u="none" strike="noStrike" baseline="0">
                <a:solidFill>
                  <a:schemeClr val="tx1"/>
                </a:solidFill>
                <a:latin typeface="Gill Sans MT"/>
                <a:ea typeface="Gill Sans MT"/>
                <a:cs typeface="Gill Sans MT"/>
              </a:defRPr>
            </a:pPr>
            <a:endParaRPr lang="en-US"/>
          </a:p>
        </c:txPr>
        <c:crossAx val="37263232"/>
        <c:crosses val="autoZero"/>
        <c:auto val="1"/>
        <c:lblAlgn val="ctr"/>
        <c:lblOffset val="100"/>
        <c:tickLblSkip val="1"/>
        <c:tickMarkSkip val="1"/>
        <c:noMultiLvlLbl val="0"/>
      </c:catAx>
      <c:valAx>
        <c:axId val="37263232"/>
        <c:scaling>
          <c:orientation val="minMax"/>
          <c:max val="11"/>
        </c:scaling>
        <c:delete val="0"/>
        <c:axPos val="l"/>
        <c:majorGridlines>
          <c:spPr>
            <a:ln w="3173">
              <a:solidFill>
                <a:schemeClr val="tx1"/>
              </a:solidFill>
              <a:prstDash val="solid"/>
            </a:ln>
          </c:spPr>
        </c:majorGridlines>
        <c:numFmt formatCode="General" sourceLinked="1"/>
        <c:majorTickMark val="cross"/>
        <c:minorTickMark val="none"/>
        <c:tickLblPos val="nextTo"/>
        <c:spPr>
          <a:ln w="3173">
            <a:solidFill>
              <a:schemeClr val="tx1"/>
            </a:solidFill>
            <a:prstDash val="solid"/>
          </a:ln>
        </c:spPr>
        <c:txPr>
          <a:bodyPr rot="0" vert="horz"/>
          <a:lstStyle/>
          <a:p>
            <a:pPr rtl="1">
              <a:defRPr sz="1799" b="1" i="0" u="none" strike="noStrike" baseline="0">
                <a:solidFill>
                  <a:schemeClr val="tx1"/>
                </a:solidFill>
                <a:latin typeface="Gill Sans MT"/>
                <a:ea typeface="Gill Sans MT"/>
                <a:cs typeface="Gill Sans MT"/>
              </a:defRPr>
            </a:pPr>
            <a:endParaRPr lang="en-US"/>
          </a:p>
        </c:txPr>
        <c:crossAx val="37261696"/>
        <c:crosses val="autoZero"/>
        <c:crossBetween val="between"/>
        <c:majorUnit val="1"/>
      </c:valAx>
      <c:spPr>
        <a:noFill/>
        <a:ln w="25380">
          <a:noFill/>
        </a:ln>
      </c:spPr>
    </c:plotArea>
    <c:legend>
      <c:legendPos val="r"/>
      <c:layout>
        <c:manualLayout>
          <c:xMode val="edge"/>
          <c:yMode val="edge"/>
          <c:x val="0.17183098591549301"/>
          <c:y val="0.82494004796163101"/>
          <c:w val="0.71971830985915497"/>
          <c:h val="8.8729016786570705E-2"/>
        </c:manualLayout>
      </c:layout>
      <c:overlay val="0"/>
      <c:spPr>
        <a:solidFill>
          <a:schemeClr val="bg1"/>
        </a:solidFill>
        <a:ln w="25380">
          <a:noFill/>
        </a:ln>
      </c:spPr>
      <c:txPr>
        <a:bodyPr/>
        <a:lstStyle/>
        <a:p>
          <a:pPr>
            <a:defRPr sz="1654" b="1" i="0" u="none" strike="noStrike" baseline="0">
              <a:solidFill>
                <a:schemeClr val="tx1"/>
              </a:solidFill>
              <a:latin typeface="Gill Sans MT"/>
              <a:ea typeface="Gill Sans MT"/>
              <a:cs typeface="Gill Sans MT"/>
            </a:defRPr>
          </a:pPr>
          <a:endParaRPr lang="en-US"/>
        </a:p>
      </c:txPr>
    </c:legend>
    <c:plotVisOnly val="1"/>
    <c:dispBlanksAs val="gap"/>
    <c:showDLblsOverMax val="0"/>
  </c:chart>
  <c:spPr>
    <a:noFill/>
    <a:ln>
      <a:noFill/>
    </a:ln>
  </c:spPr>
  <c:txPr>
    <a:bodyPr/>
    <a:lstStyle/>
    <a:p>
      <a:pPr>
        <a:defRPr sz="1799" b="1" i="0" u="none" strike="noStrike" baseline="0">
          <a:solidFill>
            <a:schemeClr val="tx1"/>
          </a:solidFill>
          <a:latin typeface="Gill Sans MT"/>
          <a:ea typeface="Gill Sans MT"/>
          <a:cs typeface="Gill Sans MT"/>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ea typeface="ＭＳ Ｐゴシック" charset="0"/>
                <a:cs typeface="ＭＳ Ｐゴシック" charset="0"/>
              </a:defRPr>
            </a:lvl1pPr>
          </a:lstStyle>
          <a:p>
            <a:pPr>
              <a:defRPr/>
            </a:pPr>
            <a:endParaRPr lang="en-US"/>
          </a:p>
        </p:txBody>
      </p:sp>
      <p:sp>
        <p:nvSpPr>
          <p:cNvPr id="450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ea typeface="ＭＳ Ｐゴシック" charset="0"/>
                <a:cs typeface="ＭＳ Ｐゴシック"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ea typeface="ＭＳ Ｐゴシック" charset="0"/>
                <a:cs typeface="ＭＳ Ｐゴシック" charset="0"/>
              </a:defRPr>
            </a:lvl1pPr>
          </a:lstStyle>
          <a:p>
            <a:pPr>
              <a:defRPr/>
            </a:pPr>
            <a:endParaRPr lang="en-US"/>
          </a:p>
        </p:txBody>
      </p:sp>
      <p:sp>
        <p:nvSpPr>
          <p:cNvPr id="450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7A9719-8986-4294-BD2A-54EC8BE82DCE}" type="slidenum">
              <a:rPr lang="en-US"/>
              <a:pPr/>
              <a:t>‹#›</a:t>
            </a:fld>
            <a:endParaRPr lang="en-US"/>
          </a:p>
        </p:txBody>
      </p:sp>
    </p:spTree>
    <p:extLst>
      <p:ext uri="{BB962C8B-B14F-4D97-AF65-F5344CB8AC3E}">
        <p14:creationId xmlns:p14="http://schemas.microsoft.com/office/powerpoint/2010/main" val="3006529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ln/>
        </p:spPr>
      </p:sp>
      <p:sp>
        <p:nvSpPr>
          <p:cNvPr id="655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solidFill>
            <a:srgbClr val="FFFFFF"/>
          </a:solidFill>
          <a:ln/>
        </p:spPr>
      </p:sp>
      <p:sp>
        <p:nvSpPr>
          <p:cNvPr id="6963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ChangeArrowheads="1" noTextEdit="1"/>
          </p:cNvSpPr>
          <p:nvPr>
            <p:ph type="sldImg"/>
          </p:nvPr>
        </p:nvSpPr>
        <p:spPr>
          <a:solidFill>
            <a:srgbClr val="FFFFFF"/>
          </a:solidFill>
          <a:ln/>
        </p:spPr>
      </p:sp>
      <p:sp>
        <p:nvSpPr>
          <p:cNvPr id="7168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solidFill>
            <a:srgbClr val="FFFFFF"/>
          </a:solidFill>
          <a:ln/>
        </p:spPr>
      </p:sp>
      <p:sp>
        <p:nvSpPr>
          <p:cNvPr id="7373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solidFill>
            <a:srgbClr val="FFFFFF"/>
          </a:solidFill>
          <a:ln/>
        </p:spPr>
      </p:sp>
      <p:sp>
        <p:nvSpPr>
          <p:cNvPr id="7577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solidFill>
            <a:srgbClr val="FFFFFF"/>
          </a:solidFill>
          <a:ln/>
        </p:spPr>
      </p:sp>
      <p:sp>
        <p:nvSpPr>
          <p:cNvPr id="7782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solidFill>
            <a:srgbClr val="FFFFFF"/>
          </a:solidFill>
          <a:ln/>
        </p:spPr>
      </p:sp>
      <p:sp>
        <p:nvSpPr>
          <p:cNvPr id="7987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ln/>
        </p:spPr>
      </p:sp>
      <p:sp>
        <p:nvSpPr>
          <p:cNvPr id="819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solidFill>
            <a:srgbClr val="FFFFFF"/>
          </a:solidFill>
          <a:ln/>
        </p:spPr>
      </p:sp>
      <p:sp>
        <p:nvSpPr>
          <p:cNvPr id="8397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B9660FBB-4E83-454A-9869-8D9793B66E7B}" type="slidenum">
              <a:rPr lang="en-US" sz="1200">
                <a:latin typeface="Times New Roman" pitchFamily="18" charset="0"/>
              </a:rPr>
              <a:pPr algn="r"/>
              <a:t>15</a:t>
            </a:fld>
            <a:endParaRPr lang="en-US" sz="1200">
              <a:latin typeface="Times New Roman" pitchFamily="18" charset="0"/>
            </a:endParaRPr>
          </a:p>
        </p:txBody>
      </p:sp>
      <p:sp>
        <p:nvSpPr>
          <p:cNvPr id="49154"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endParaRPr lang="en-US"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solidFill>
            <a:srgbClr val="FFFFFF"/>
          </a:solidFill>
          <a:ln/>
        </p:spPr>
      </p:sp>
      <p:sp>
        <p:nvSpPr>
          <p:cNvPr id="8601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solidFill>
            <a:srgbClr val="FFFFFF"/>
          </a:solidFill>
          <a:ln/>
        </p:spPr>
      </p:sp>
      <p:sp>
        <p:nvSpPr>
          <p:cNvPr id="8806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solidFill>
            <a:srgbClr val="FFFFFF"/>
          </a:solidFill>
          <a:ln/>
        </p:spPr>
      </p:sp>
      <p:sp>
        <p:nvSpPr>
          <p:cNvPr id="9011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solidFill>
            <a:srgbClr val="FFFFFF"/>
          </a:solidFill>
          <a:ln/>
        </p:spPr>
      </p:sp>
      <p:sp>
        <p:nvSpPr>
          <p:cNvPr id="9216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solidFill>
            <a:srgbClr val="FFFFFF"/>
          </a:solidFill>
          <a:ln/>
        </p:spPr>
      </p:sp>
      <p:sp>
        <p:nvSpPr>
          <p:cNvPr id="9523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solidFill>
            <a:srgbClr val="FFFFFF"/>
          </a:solidFill>
          <a:ln/>
        </p:spPr>
      </p:sp>
      <p:sp>
        <p:nvSpPr>
          <p:cNvPr id="9728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Rot="1" noChangeAspect="1" noChangeArrowheads="1" noTextEdit="1"/>
          </p:cNvSpPr>
          <p:nvPr>
            <p:ph type="sldImg"/>
          </p:nvPr>
        </p:nvSpPr>
        <p:spPr>
          <a:solidFill>
            <a:srgbClr val="FFFFFF"/>
          </a:solidFill>
          <a:ln/>
        </p:spPr>
      </p:sp>
      <p:sp>
        <p:nvSpPr>
          <p:cNvPr id="9933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ChangeArrowheads="1" noTextEdit="1"/>
          </p:cNvSpPr>
          <p:nvPr>
            <p:ph type="sldImg"/>
          </p:nvPr>
        </p:nvSpPr>
        <p:spPr>
          <a:solidFill>
            <a:srgbClr val="FFFFFF"/>
          </a:solidFill>
          <a:ln/>
        </p:spPr>
      </p:sp>
      <p:sp>
        <p:nvSpPr>
          <p:cNvPr id="10137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ChangeArrowheads="1" noTextEdit="1"/>
          </p:cNvSpPr>
          <p:nvPr>
            <p:ph type="sldImg"/>
          </p:nvPr>
        </p:nvSpPr>
        <p:spPr>
          <a:solidFill>
            <a:srgbClr val="FFFFFF"/>
          </a:solidFill>
          <a:ln/>
        </p:spPr>
      </p:sp>
      <p:sp>
        <p:nvSpPr>
          <p:cNvPr id="10342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eaLnBrk="1" hangingPunct="1"/>
            <a:fld id="{EDB3287B-0FAB-4A15-AFA4-523838212175}" type="slidenum">
              <a:rPr lang="en-US" sz="1200"/>
              <a:pPr algn="r" eaLnBrk="1" hangingPunct="1"/>
              <a:t>45</a:t>
            </a:fld>
            <a:endParaRPr lang="en-US" sz="1200"/>
          </a:p>
        </p:txBody>
      </p:sp>
      <p:sp>
        <p:nvSpPr>
          <p:cNvPr id="106498" name="Rectangle 2"/>
          <p:cNvSpPr>
            <a:spLocks noGrp="1" noRot="1" noChangeAspect="1" noChangeArrowheads="1"/>
          </p:cNvSpPr>
          <p:nvPr>
            <p:ph type="sldImg"/>
          </p:nvPr>
        </p:nvSpPr>
        <p:spPr>
          <a:solidFill>
            <a:srgbClr val="FFFFFF"/>
          </a:solidFill>
          <a:ln/>
        </p:spPr>
      </p:sp>
      <p:sp>
        <p:nvSpPr>
          <p:cNvPr id="106499"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385ED69B-42CC-4520-8552-56885ABA347A}" type="slidenum">
              <a:rPr lang="en-US" sz="1200">
                <a:latin typeface="Times New Roman" pitchFamily="18" charset="0"/>
              </a:rPr>
              <a:pPr algn="r"/>
              <a:t>16</a:t>
            </a:fld>
            <a:endParaRPr lang="en-US" sz="1200">
              <a:latin typeface="Times New Roman" pitchFamily="18" charset="0"/>
            </a:endParaRPr>
          </a:p>
        </p:txBody>
      </p:sp>
      <p:sp>
        <p:nvSpPr>
          <p:cNvPr id="51202"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C85BB38E-4D58-40A7-BCE9-6F9D497FEF11}" type="slidenum">
              <a:rPr lang="en-US" sz="1200">
                <a:latin typeface="Times New Roman" pitchFamily="18" charset="0"/>
              </a:rPr>
              <a:pPr algn="r"/>
              <a:t>46</a:t>
            </a:fld>
            <a:endParaRPr lang="en-US" sz="1200">
              <a:latin typeface="Times New Roman" pitchFamily="18" charset="0"/>
            </a:endParaRPr>
          </a:p>
        </p:txBody>
      </p:sp>
      <p:sp>
        <p:nvSpPr>
          <p:cNvPr id="108546"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AC226754-7FB6-4B76-AED3-0F8FC2B8D2BA}" type="slidenum">
              <a:rPr lang="en-US" sz="1200">
                <a:latin typeface="Times New Roman" pitchFamily="18" charset="0"/>
              </a:rPr>
              <a:pPr algn="r"/>
              <a:t>47</a:t>
            </a:fld>
            <a:endParaRPr lang="en-US" sz="1200">
              <a:latin typeface="Times New Roman" pitchFamily="18" charset="0"/>
            </a:endParaRPr>
          </a:p>
        </p:txBody>
      </p:sp>
      <p:sp>
        <p:nvSpPr>
          <p:cNvPr id="110594"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F12D6C10-1833-4A1D-8140-CAB3CD036BD3}" type="slidenum">
              <a:rPr lang="en-US" sz="1200">
                <a:latin typeface="Times New Roman" pitchFamily="18" charset="0"/>
              </a:rPr>
              <a:pPr algn="r"/>
              <a:t>48</a:t>
            </a:fld>
            <a:endParaRPr lang="en-US" sz="1200">
              <a:latin typeface="Times New Roman" pitchFamily="18" charset="0"/>
            </a:endParaRPr>
          </a:p>
        </p:txBody>
      </p:sp>
      <p:sp>
        <p:nvSpPr>
          <p:cNvPr id="112642"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F92F68D5-ED78-46EA-8545-BC2C3EF82199}" type="slidenum">
              <a:rPr lang="en-US" sz="1200">
                <a:latin typeface="Times New Roman" pitchFamily="18" charset="0"/>
              </a:rPr>
              <a:pPr algn="r"/>
              <a:t>49</a:t>
            </a:fld>
            <a:endParaRPr lang="en-US" sz="1200">
              <a:latin typeface="Times New Roman" pitchFamily="18" charset="0"/>
            </a:endParaRPr>
          </a:p>
        </p:txBody>
      </p:sp>
      <p:sp>
        <p:nvSpPr>
          <p:cNvPr id="114690" name="Rectangle 2"/>
          <p:cNvSpPr>
            <a:spLocks noGrp="1" noRot="1" noChangeAspect="1" noChangeArrowheads="1" noTextEdit="1"/>
          </p:cNvSpPr>
          <p:nvPr>
            <p:ph type="sldImg"/>
          </p:nvPr>
        </p:nvSpPr>
        <p:spPr>
          <a:solidFill>
            <a:srgbClr val="FFFFFF"/>
          </a:solidFill>
          <a:ln/>
        </p:spPr>
      </p:sp>
      <p:sp>
        <p:nvSpPr>
          <p:cNvPr id="1146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9AA3EBEB-A9FF-47F5-A1BB-10C2723B7A16}" type="slidenum">
              <a:rPr lang="en-US" sz="1200">
                <a:latin typeface="Times New Roman" pitchFamily="18" charset="0"/>
              </a:rPr>
              <a:pPr algn="r"/>
              <a:t>17</a:t>
            </a:fld>
            <a:endParaRPr lang="en-US" sz="1200">
              <a:latin typeface="Times New Roman" pitchFamily="18" charset="0"/>
            </a:endParaRPr>
          </a:p>
        </p:txBody>
      </p:sp>
      <p:sp>
        <p:nvSpPr>
          <p:cNvPr id="53250"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14C4FC67-8004-494D-B06E-9B2CA3CF92D8}" type="slidenum">
              <a:rPr lang="en-US" sz="1200">
                <a:latin typeface="Times New Roman" pitchFamily="18" charset="0"/>
              </a:rPr>
              <a:pPr algn="r"/>
              <a:t>18</a:t>
            </a:fld>
            <a:endParaRPr lang="en-US" sz="1200">
              <a:latin typeface="Times New Roman" pitchFamily="18" charset="0"/>
            </a:endParaRPr>
          </a:p>
        </p:txBody>
      </p:sp>
      <p:sp>
        <p:nvSpPr>
          <p:cNvPr id="55298" name="Rectangle 2"/>
          <p:cNvSpPr>
            <a:spLocks noGrp="1" noRot="1" noChangeAspect="1" noChangeArrowheads="1" noTextEdit="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gn="r"/>
            <a:fld id="{4A56861D-4C8C-4CB6-BE32-76ABD8446CF8}" type="slidenum">
              <a:rPr lang="en-US" sz="1200">
                <a:latin typeface="Times New Roman" pitchFamily="18" charset="0"/>
              </a:rPr>
              <a:pPr algn="r"/>
              <a:t>19</a:t>
            </a:fld>
            <a:endParaRPr lang="en-US" sz="1200">
              <a:latin typeface="Times New Roman" pitchFamily="18" charset="0"/>
            </a:endParaRPr>
          </a:p>
        </p:txBody>
      </p:sp>
      <p:sp>
        <p:nvSpPr>
          <p:cNvPr id="57346" name="Rectangle 2"/>
          <p:cNvSpPr>
            <a:spLocks noGrp="1" noRot="1" noChangeAspect="1" noChangeArrowheads="1" noTextEdit="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ln/>
        </p:spPr>
      </p:sp>
      <p:sp>
        <p:nvSpPr>
          <p:cNvPr id="634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CF172C1-3CA1-4B7C-8578-252AEB042009}" type="slidenum">
              <a:rPr lang="en-US"/>
              <a:pPr/>
              <a:t>‹#›</a:t>
            </a:fld>
            <a:endParaRPr lang="en-US"/>
          </a:p>
        </p:txBody>
      </p:sp>
    </p:spTree>
    <p:extLst>
      <p:ext uri="{BB962C8B-B14F-4D97-AF65-F5344CB8AC3E}">
        <p14:creationId xmlns:p14="http://schemas.microsoft.com/office/powerpoint/2010/main" val="296824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703888A-7E33-46C9-8424-6D79773AB846}" type="slidenum">
              <a:rPr lang="en-US"/>
              <a:pPr/>
              <a:t>‹#›</a:t>
            </a:fld>
            <a:endParaRPr lang="en-US"/>
          </a:p>
        </p:txBody>
      </p:sp>
    </p:spTree>
    <p:extLst>
      <p:ext uri="{BB962C8B-B14F-4D97-AF65-F5344CB8AC3E}">
        <p14:creationId xmlns:p14="http://schemas.microsoft.com/office/powerpoint/2010/main" val="300382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BC921FF-9507-4472-B81F-F8FC9CD9AE2D}" type="slidenum">
              <a:rPr lang="en-US"/>
              <a:pPr/>
              <a:t>‹#›</a:t>
            </a:fld>
            <a:endParaRPr lang="en-US"/>
          </a:p>
        </p:txBody>
      </p:sp>
    </p:spTree>
    <p:extLst>
      <p:ext uri="{BB962C8B-B14F-4D97-AF65-F5344CB8AC3E}">
        <p14:creationId xmlns:p14="http://schemas.microsoft.com/office/powerpoint/2010/main" val="301488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20C941A-3518-4F5A-A71C-37D92D4F5FA0}" type="slidenum">
              <a:rPr lang="en-US"/>
              <a:pPr/>
              <a:t>‹#›</a:t>
            </a:fld>
            <a:endParaRPr lang="en-US"/>
          </a:p>
        </p:txBody>
      </p:sp>
    </p:spTree>
    <p:extLst>
      <p:ext uri="{BB962C8B-B14F-4D97-AF65-F5344CB8AC3E}">
        <p14:creationId xmlns:p14="http://schemas.microsoft.com/office/powerpoint/2010/main" val="111165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99357AB-F762-4641-85B9-A6DD1B3DC5A4}" type="slidenum">
              <a:rPr lang="en-US"/>
              <a:pPr/>
              <a:t>‹#›</a:t>
            </a:fld>
            <a:endParaRPr lang="en-US"/>
          </a:p>
        </p:txBody>
      </p:sp>
    </p:spTree>
    <p:extLst>
      <p:ext uri="{BB962C8B-B14F-4D97-AF65-F5344CB8AC3E}">
        <p14:creationId xmlns:p14="http://schemas.microsoft.com/office/powerpoint/2010/main" val="21522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D0DE200-0FB6-4D78-9A59-AA45EE12C0F5}" type="slidenum">
              <a:rPr lang="en-US"/>
              <a:pPr/>
              <a:t>‹#›</a:t>
            </a:fld>
            <a:endParaRPr lang="en-US"/>
          </a:p>
        </p:txBody>
      </p:sp>
    </p:spTree>
    <p:extLst>
      <p:ext uri="{BB962C8B-B14F-4D97-AF65-F5344CB8AC3E}">
        <p14:creationId xmlns:p14="http://schemas.microsoft.com/office/powerpoint/2010/main" val="262704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F35BD42-63D8-41B5-A624-CF143806F462}" type="slidenum">
              <a:rPr lang="en-US"/>
              <a:pPr/>
              <a:t>‹#›</a:t>
            </a:fld>
            <a:endParaRPr lang="en-US"/>
          </a:p>
        </p:txBody>
      </p:sp>
    </p:spTree>
    <p:extLst>
      <p:ext uri="{BB962C8B-B14F-4D97-AF65-F5344CB8AC3E}">
        <p14:creationId xmlns:p14="http://schemas.microsoft.com/office/powerpoint/2010/main" val="329104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FBCA13A-7365-4ED0-B30F-0B4D3676C47B}" type="slidenum">
              <a:rPr lang="en-US"/>
              <a:pPr/>
              <a:t>‹#›</a:t>
            </a:fld>
            <a:endParaRPr lang="en-US"/>
          </a:p>
        </p:txBody>
      </p:sp>
    </p:spTree>
    <p:extLst>
      <p:ext uri="{BB962C8B-B14F-4D97-AF65-F5344CB8AC3E}">
        <p14:creationId xmlns:p14="http://schemas.microsoft.com/office/powerpoint/2010/main" val="205492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C67FD61-A063-4628-9ABF-CE0DF0E52969}" type="slidenum">
              <a:rPr lang="en-US"/>
              <a:pPr/>
              <a:t>‹#›</a:t>
            </a:fld>
            <a:endParaRPr lang="en-US"/>
          </a:p>
        </p:txBody>
      </p:sp>
    </p:spTree>
    <p:extLst>
      <p:ext uri="{BB962C8B-B14F-4D97-AF65-F5344CB8AC3E}">
        <p14:creationId xmlns:p14="http://schemas.microsoft.com/office/powerpoint/2010/main" val="312707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B28A0CA-FD1C-4C9E-9657-B1ECB6B628B0}" type="slidenum">
              <a:rPr lang="en-US"/>
              <a:pPr/>
              <a:t>‹#›</a:t>
            </a:fld>
            <a:endParaRPr lang="en-US"/>
          </a:p>
        </p:txBody>
      </p:sp>
    </p:spTree>
    <p:extLst>
      <p:ext uri="{BB962C8B-B14F-4D97-AF65-F5344CB8AC3E}">
        <p14:creationId xmlns:p14="http://schemas.microsoft.com/office/powerpoint/2010/main" val="414305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F807DF6-E4F5-445A-B6B5-9ACEDBF7F823}" type="slidenum">
              <a:rPr lang="en-US"/>
              <a:pPr/>
              <a:t>‹#›</a:t>
            </a:fld>
            <a:endParaRPr lang="en-US"/>
          </a:p>
        </p:txBody>
      </p:sp>
    </p:spTree>
    <p:extLst>
      <p:ext uri="{BB962C8B-B14F-4D97-AF65-F5344CB8AC3E}">
        <p14:creationId xmlns:p14="http://schemas.microsoft.com/office/powerpoint/2010/main" val="284109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charset="0"/>
                <a:ea typeface="MS PGothic" charset="0"/>
                <a:cs typeface="MS PGothic"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11A295D-85EE-4270-8B2C-24915BABC3E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gif"/><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gif"/><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8.gif"/><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8.gif"/><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notesSlide" Target="../notesSlides/notesSlide9.xml"/><Relationship Id="rId7"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9.e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chart" Target="../charts/chart3.xml"/><Relationship Id="rId5" Type="http://schemas.openxmlformats.org/officeDocument/2006/relationships/image" Target="../media/image11.emf"/><Relationship Id="rId4" Type="http://schemas.openxmlformats.org/officeDocument/2006/relationships/oleObject" Target="../embeddings/oleObject6.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Normal_distribu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png"/><Relationship Id="rId5" Type="http://schemas.openxmlformats.org/officeDocument/2006/relationships/image" Target="../media/image12.emf"/><Relationship Id="rId4" Type="http://schemas.openxmlformats.org/officeDocument/2006/relationships/oleObject" Target="../embeddings/oleObject7.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png"/><Relationship Id="rId5" Type="http://schemas.openxmlformats.org/officeDocument/2006/relationships/image" Target="../media/image13.emf"/><Relationship Id="rId4" Type="http://schemas.openxmlformats.org/officeDocument/2006/relationships/oleObject" Target="../embeddings/oleObject8.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png"/><Relationship Id="rId5" Type="http://schemas.openxmlformats.org/officeDocument/2006/relationships/image" Target="../media/image14.emf"/><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png"/><Relationship Id="rId5" Type="http://schemas.openxmlformats.org/officeDocument/2006/relationships/image" Target="../media/image15.emf"/><Relationship Id="rId4" Type="http://schemas.openxmlformats.org/officeDocument/2006/relationships/oleObject" Target="../embeddings/oleObject10.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png"/><Relationship Id="rId5" Type="http://schemas.openxmlformats.org/officeDocument/2006/relationships/image" Target="../media/image16.emf"/><Relationship Id="rId4" Type="http://schemas.openxmlformats.org/officeDocument/2006/relationships/oleObject" Target="../embeddings/oleObject11.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notesSlide" Target="../notesSlides/notesSlide23.xm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3.bin"/><Relationship Id="rId11" Type="http://schemas.openxmlformats.org/officeDocument/2006/relationships/image" Target="../media/image1.png"/><Relationship Id="rId5" Type="http://schemas.openxmlformats.org/officeDocument/2006/relationships/image" Target="../media/image17.emf"/><Relationship Id="rId10" Type="http://schemas.openxmlformats.org/officeDocument/2006/relationships/image" Target="../media/image20.emf"/><Relationship Id="rId4" Type="http://schemas.openxmlformats.org/officeDocument/2006/relationships/oleObject" Target="../embeddings/oleObject12.bin"/><Relationship Id="rId9" Type="http://schemas.openxmlformats.org/officeDocument/2006/relationships/image" Target="../media/image19.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8.gif"/><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2.emf"/></Relationships>
</file>

<file path=ppt/slides/_rels/slide5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19200" y="1447800"/>
            <a:ext cx="7499350" cy="1143000"/>
          </a:xfrm>
        </p:spPr>
        <p:txBody>
          <a:bodyPr/>
          <a:lstStyle/>
          <a:p>
            <a:pPr>
              <a:defRPr/>
            </a:pPr>
            <a:r>
              <a:rPr lang="en-US" dirty="0" smtClean="0"/>
              <a:t>Tuesday, September 3, 2013</a:t>
            </a:r>
            <a:endParaRPr lang="en-US" dirty="0"/>
          </a:p>
        </p:txBody>
      </p:sp>
      <p:sp>
        <p:nvSpPr>
          <p:cNvPr id="2051" name="Content Placeholder 2"/>
          <p:cNvSpPr>
            <a:spLocks noGrp="1"/>
          </p:cNvSpPr>
          <p:nvPr>
            <p:ph idx="4294967295"/>
          </p:nvPr>
        </p:nvSpPr>
        <p:spPr>
          <a:xfrm>
            <a:off x="2362200" y="3657600"/>
            <a:ext cx="5715000" cy="2286000"/>
          </a:xfrm>
        </p:spPr>
        <p:txBody>
          <a:bodyPr/>
          <a:lstStyle/>
          <a:p>
            <a:pPr marL="82550" indent="0" algn="ctr">
              <a:buFont typeface="Wingdings 2" pitchFamily="18" charset="2"/>
              <a:buNone/>
            </a:pPr>
            <a:r>
              <a:rPr lang="en-US" sz="3600" dirty="0" smtClean="0"/>
              <a:t>Probability &amp; the Normal Distribution</a:t>
            </a:r>
          </a:p>
        </p:txBody>
      </p:sp>
    </p:spTree>
    <p:extLst>
      <p:ext uri="{BB962C8B-B14F-4D97-AF65-F5344CB8AC3E}">
        <p14:creationId xmlns:p14="http://schemas.microsoft.com/office/powerpoint/2010/main" val="96252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z=(x-</a:t>
            </a:r>
            <a:r>
              <a:rPr lang="el-GR" dirty="0" smtClean="0"/>
              <a:t>μ</a:t>
            </a:r>
            <a:r>
              <a:rPr lang="en-US" dirty="0" smtClean="0"/>
              <a:t>)/</a:t>
            </a:r>
            <a:r>
              <a:rPr lang="el-GR" dirty="0" smtClean="0">
                <a:sym typeface="Symbol"/>
              </a:rPr>
              <a:t></a:t>
            </a:r>
            <a:endParaRPr lang="en-US" dirty="0"/>
          </a:p>
        </p:txBody>
      </p:sp>
      <p:sp>
        <p:nvSpPr>
          <p:cNvPr id="3" name="Content Placeholder 2"/>
          <p:cNvSpPr>
            <a:spLocks noGrp="1"/>
          </p:cNvSpPr>
          <p:nvPr>
            <p:ph idx="1"/>
          </p:nvPr>
        </p:nvSpPr>
        <p:spPr/>
        <p:txBody>
          <a:bodyPr/>
          <a:lstStyle/>
          <a:p>
            <a:pPr marL="0" indent="0">
              <a:buNone/>
            </a:pPr>
            <a:r>
              <a:rPr lang="en-US" dirty="0">
                <a:latin typeface="Times New Roman"/>
                <a:cs typeface="Times New Roman"/>
              </a:rPr>
              <a:t>µ=40 and </a:t>
            </a:r>
            <a:r>
              <a:rPr lang="en-US" dirty="0">
                <a:latin typeface="Times New Roman"/>
                <a:cs typeface="Times New Roman"/>
                <a:sym typeface="Symbol"/>
              </a:rPr>
              <a:t>=12, </a:t>
            </a:r>
            <a:endParaRPr lang="en-US" dirty="0" smtClean="0">
              <a:latin typeface="Times New Roman"/>
              <a:cs typeface="Times New Roman"/>
              <a:sym typeface="Symbol"/>
            </a:endParaRPr>
          </a:p>
          <a:p>
            <a:pPr marL="0" indent="0">
              <a:buNone/>
            </a:pPr>
            <a:endParaRPr lang="en-US" sz="2400" dirty="0">
              <a:latin typeface="Times New Roman"/>
              <a:cs typeface="Times New Roman"/>
              <a:sym typeface="Symbol"/>
            </a:endParaRPr>
          </a:p>
          <a:p>
            <a:pPr marL="0" indent="0">
              <a:buNone/>
            </a:pPr>
            <a:r>
              <a:rPr lang="en-US" sz="2400" dirty="0" smtClean="0">
                <a:latin typeface="Times New Roman"/>
                <a:cs typeface="Times New Roman"/>
                <a:sym typeface="Symbol"/>
              </a:rPr>
              <a:t>X=36   </a:t>
            </a:r>
          </a:p>
          <a:p>
            <a:pPr marL="0" indent="0">
              <a:buNone/>
            </a:pPr>
            <a:r>
              <a:rPr lang="en-US" sz="2400" dirty="0" smtClean="0">
                <a:latin typeface="Times New Roman"/>
                <a:cs typeface="Times New Roman"/>
                <a:sym typeface="Symbol"/>
              </a:rPr>
              <a:t>Z = (36-40)/12 = -4/12 = -0.33</a:t>
            </a:r>
          </a:p>
          <a:p>
            <a:pPr marL="0" indent="0">
              <a:buNone/>
            </a:pPr>
            <a:endParaRPr lang="en-US" sz="2400" dirty="0" smtClean="0">
              <a:latin typeface="Times New Roman"/>
              <a:cs typeface="Times New Roman"/>
              <a:sym typeface="Symbol"/>
            </a:endParaRPr>
          </a:p>
          <a:p>
            <a:pPr marL="0" indent="0">
              <a:buNone/>
            </a:pPr>
            <a:r>
              <a:rPr lang="en-US" sz="2400" dirty="0" smtClean="0">
                <a:latin typeface="Times New Roman"/>
                <a:cs typeface="Times New Roman"/>
                <a:sym typeface="Symbol"/>
              </a:rPr>
              <a:t>X=46   </a:t>
            </a:r>
          </a:p>
          <a:p>
            <a:pPr marL="0" indent="0">
              <a:buNone/>
            </a:pPr>
            <a:r>
              <a:rPr lang="en-US" sz="2400" dirty="0" smtClean="0">
                <a:latin typeface="Times New Roman"/>
                <a:cs typeface="Times New Roman"/>
                <a:sym typeface="Symbol"/>
              </a:rPr>
              <a:t>Z = (46-40)/12 = 6/12 = +0.5</a:t>
            </a:r>
          </a:p>
          <a:p>
            <a:pPr marL="457200" indent="-457200">
              <a:buAutoNum type="alphaLcPeriod"/>
            </a:pPr>
            <a:endParaRPr lang="en-US" sz="2400" dirty="0">
              <a:latin typeface="Times New Roman"/>
              <a:cs typeface="Times New Roman"/>
              <a:sym typeface="Symbol"/>
            </a:endParaRPr>
          </a:p>
          <a:p>
            <a:pPr marL="0" indent="0">
              <a:buNone/>
            </a:pPr>
            <a:r>
              <a:rPr lang="en-US" sz="2400" dirty="0" smtClean="0">
                <a:latin typeface="Times New Roman"/>
                <a:cs typeface="Times New Roman"/>
                <a:sym typeface="Symbol"/>
              </a:rPr>
              <a:t>X=56</a:t>
            </a:r>
          </a:p>
          <a:p>
            <a:pPr marL="0" indent="0">
              <a:buNone/>
            </a:pPr>
            <a:r>
              <a:rPr lang="en-US" sz="2400" dirty="0" smtClean="0">
                <a:latin typeface="Times New Roman"/>
                <a:cs typeface="Times New Roman"/>
                <a:sym typeface="Symbol"/>
              </a:rPr>
              <a:t>Z = (56-40)/12 = 16/12 = +1.33</a:t>
            </a:r>
            <a:endParaRPr lang="en-US" dirty="0"/>
          </a:p>
        </p:txBody>
      </p:sp>
    </p:spTree>
    <p:extLst>
      <p:ext uri="{BB962C8B-B14F-4D97-AF65-F5344CB8AC3E}">
        <p14:creationId xmlns:p14="http://schemas.microsoft.com/office/powerpoint/2010/main" val="165397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sz="3600" dirty="0" smtClean="0"/>
              <a:t>In-Class Exercise:</a:t>
            </a:r>
            <a:endParaRPr lang="en-US" sz="3600" dirty="0"/>
          </a:p>
        </p:txBody>
      </p:sp>
      <p:sp>
        <p:nvSpPr>
          <p:cNvPr id="3" name="Content Placeholder 2"/>
          <p:cNvSpPr>
            <a:spLocks noGrp="1"/>
          </p:cNvSpPr>
          <p:nvPr>
            <p:ph idx="1"/>
          </p:nvPr>
        </p:nvSpPr>
        <p:spPr>
          <a:xfrm>
            <a:off x="228600" y="914400"/>
            <a:ext cx="8763000" cy="4525963"/>
          </a:xfrm>
        </p:spPr>
        <p:txBody>
          <a:bodyPr/>
          <a:lstStyle/>
          <a:p>
            <a:pPr marL="514350" indent="-514350">
              <a:buAutoNum type="arabicPeriod"/>
            </a:pPr>
            <a:r>
              <a:rPr lang="en-US" sz="2800" dirty="0" smtClean="0">
                <a:solidFill>
                  <a:schemeClr val="bg2"/>
                </a:solidFill>
              </a:rPr>
              <a:t>Find the standard deviation for the following population of scores: 1,3,4,4,5,7,9</a:t>
            </a:r>
          </a:p>
          <a:p>
            <a:pPr marL="514350" indent="-514350">
              <a:buAutoNum type="arabicPeriod"/>
            </a:pPr>
            <a:r>
              <a:rPr lang="en-US" sz="2800" dirty="0" smtClean="0"/>
              <a:t>Find the standard deviation for the following sample of scores: 1,2,2,3,9,10</a:t>
            </a:r>
          </a:p>
          <a:p>
            <a:pPr marL="514350" indent="-514350">
              <a:buFont typeface="Arial" pitchFamily="34" charset="0"/>
              <a:buAutoNum type="arabicPeriod"/>
            </a:pPr>
            <a:r>
              <a:rPr lang="en-US" sz="2800" dirty="0" smtClean="0">
                <a:solidFill>
                  <a:schemeClr val="bg2"/>
                </a:solidFill>
              </a:rPr>
              <a:t>For a distribution with </a:t>
            </a:r>
            <a:r>
              <a:rPr lang="en-US" sz="2800" dirty="0" smtClean="0">
                <a:solidFill>
                  <a:schemeClr val="bg2"/>
                </a:solidFill>
                <a:latin typeface="Times New Roman"/>
                <a:cs typeface="Times New Roman"/>
              </a:rPr>
              <a:t>µ=40 and </a:t>
            </a:r>
            <a:r>
              <a:rPr lang="en-US" sz="2800" dirty="0" smtClean="0">
                <a:solidFill>
                  <a:schemeClr val="bg2"/>
                </a:solidFill>
                <a:latin typeface="Times New Roman"/>
                <a:cs typeface="Times New Roman"/>
                <a:sym typeface="Symbol"/>
              </a:rPr>
              <a:t>=12, find the z-score for each of the following scores: </a:t>
            </a:r>
            <a:r>
              <a:rPr lang="en-US" sz="2000" dirty="0" smtClean="0">
                <a:solidFill>
                  <a:schemeClr val="bg2"/>
                </a:solidFill>
                <a:latin typeface="Times New Roman"/>
                <a:cs typeface="Times New Roman"/>
                <a:sym typeface="Symbol"/>
              </a:rPr>
              <a:t>a</a:t>
            </a:r>
            <a:r>
              <a:rPr lang="en-US" sz="2000" dirty="0">
                <a:solidFill>
                  <a:schemeClr val="bg2"/>
                </a:solidFill>
                <a:latin typeface="Times New Roman"/>
                <a:cs typeface="Times New Roman"/>
                <a:sym typeface="Symbol"/>
              </a:rPr>
              <a:t>. X=36    b. X=46    c. </a:t>
            </a:r>
            <a:r>
              <a:rPr lang="en-US" sz="2000" dirty="0" smtClean="0">
                <a:solidFill>
                  <a:schemeClr val="bg2"/>
                </a:solidFill>
                <a:latin typeface="Times New Roman"/>
                <a:cs typeface="Times New Roman"/>
                <a:sym typeface="Symbol"/>
              </a:rPr>
              <a:t>X=56  </a:t>
            </a:r>
          </a:p>
          <a:p>
            <a:pPr marL="514350" indent="-514350">
              <a:buFont typeface="Arial" pitchFamily="34" charset="0"/>
              <a:buAutoNum type="arabicPeriod"/>
            </a:pPr>
            <a:r>
              <a:rPr lang="en-US" sz="2800" dirty="0" smtClean="0">
                <a:solidFill>
                  <a:schemeClr val="bg2"/>
                </a:solidFill>
                <a:latin typeface="Times New Roman"/>
                <a:cs typeface="Times New Roman"/>
                <a:sym typeface="Symbol"/>
              </a:rPr>
              <a:t>A </a:t>
            </a:r>
            <a:r>
              <a:rPr lang="en-US" sz="2800" dirty="0">
                <a:solidFill>
                  <a:schemeClr val="bg2"/>
                </a:solidFill>
                <a:latin typeface="Times New Roman"/>
                <a:cs typeface="Times New Roman"/>
                <a:sym typeface="Symbol"/>
              </a:rPr>
              <a:t>population with a mean of </a:t>
            </a:r>
            <a:r>
              <a:rPr lang="en-US" sz="2800" dirty="0">
                <a:solidFill>
                  <a:schemeClr val="bg2"/>
                </a:solidFill>
                <a:latin typeface="Times New Roman"/>
                <a:cs typeface="Times New Roman"/>
              </a:rPr>
              <a:t>µ=44 and a standard deviation of </a:t>
            </a:r>
            <a:r>
              <a:rPr lang="en-US" sz="2800" dirty="0">
                <a:solidFill>
                  <a:schemeClr val="bg2"/>
                </a:solidFill>
                <a:latin typeface="Times New Roman"/>
                <a:cs typeface="Times New Roman"/>
                <a:sym typeface="Symbol"/>
              </a:rPr>
              <a:t>=6 is standardized to create a new distribution of with </a:t>
            </a:r>
            <a:r>
              <a:rPr lang="en-US" sz="2800" dirty="0">
                <a:solidFill>
                  <a:schemeClr val="bg2"/>
                </a:solidFill>
                <a:latin typeface="Times New Roman"/>
                <a:cs typeface="Times New Roman"/>
              </a:rPr>
              <a:t>µ=50 and </a:t>
            </a:r>
            <a:r>
              <a:rPr lang="en-US" sz="2800" dirty="0">
                <a:solidFill>
                  <a:schemeClr val="bg2"/>
                </a:solidFill>
                <a:latin typeface="Times New Roman"/>
                <a:cs typeface="Times New Roman"/>
                <a:sym typeface="Symbol"/>
              </a:rPr>
              <a:t>=10</a:t>
            </a:r>
            <a:r>
              <a:rPr lang="en-US" sz="1400" dirty="0">
                <a:solidFill>
                  <a:schemeClr val="bg2"/>
                </a:solidFill>
                <a:latin typeface="Times New Roman"/>
                <a:cs typeface="Times New Roman"/>
                <a:sym typeface="Symbol"/>
              </a:rPr>
              <a:t>.</a:t>
            </a:r>
            <a:r>
              <a:rPr lang="en-US" sz="2800" dirty="0" smtClean="0">
                <a:solidFill>
                  <a:schemeClr val="bg2"/>
                </a:solidFill>
                <a:latin typeface="Times New Roman"/>
                <a:cs typeface="Times New Roman"/>
                <a:sym typeface="Symbol"/>
              </a:rPr>
              <a:t> </a:t>
            </a:r>
          </a:p>
          <a:p>
            <a:pPr lvl="1">
              <a:buAutoNum type="alphaLcPeriod"/>
            </a:pPr>
            <a:r>
              <a:rPr lang="en-US" sz="2000" dirty="0" smtClean="0">
                <a:solidFill>
                  <a:schemeClr val="bg2"/>
                </a:solidFill>
                <a:latin typeface="Times New Roman"/>
                <a:cs typeface="Times New Roman"/>
                <a:sym typeface="Symbol"/>
              </a:rPr>
              <a:t>What is the new value for an original score of X=47?</a:t>
            </a:r>
          </a:p>
          <a:p>
            <a:pPr lvl="1">
              <a:buAutoNum type="alphaLcPeriod"/>
            </a:pPr>
            <a:r>
              <a:rPr lang="en-US" sz="2000" dirty="0" smtClean="0">
                <a:solidFill>
                  <a:schemeClr val="bg2"/>
                </a:solidFill>
                <a:latin typeface="Times New Roman"/>
                <a:cs typeface="Times New Roman"/>
                <a:sym typeface="Symbol"/>
              </a:rPr>
              <a:t>If the new score is 65, what was the original score?</a:t>
            </a:r>
          </a:p>
          <a:p>
            <a:pPr marL="0" indent="0">
              <a:buNone/>
            </a:pPr>
            <a:endParaRPr lang="en-US" dirty="0" smtClean="0">
              <a:latin typeface="Times New Roman"/>
              <a:cs typeface="Times New Roman"/>
              <a:sym typeface="Symbol"/>
            </a:endParaRPr>
          </a:p>
        </p:txBody>
      </p:sp>
    </p:spTree>
    <p:extLst>
      <p:ext uri="{BB962C8B-B14F-4D97-AF65-F5344CB8AC3E}">
        <p14:creationId xmlns:p14="http://schemas.microsoft.com/office/powerpoint/2010/main" val="933273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Use formula for s (sample SD): s= </a:t>
            </a:r>
            <a:endParaRPr lang="en-US" sz="3200" dirty="0"/>
          </a:p>
        </p:txBody>
      </p:sp>
      <p:sp>
        <p:nvSpPr>
          <p:cNvPr id="3" name="Content Placeholder 2"/>
          <p:cNvSpPr>
            <a:spLocks noGrp="1"/>
          </p:cNvSpPr>
          <p:nvPr>
            <p:ph idx="1"/>
          </p:nvPr>
        </p:nvSpPr>
        <p:spPr/>
        <p:txBody>
          <a:bodyPr/>
          <a:lstStyle/>
          <a:p>
            <a:pPr marL="0" indent="0">
              <a:buNone/>
            </a:pPr>
            <a:r>
              <a:rPr lang="en-US" dirty="0"/>
              <a:t>1,2,2,3,9,10</a:t>
            </a:r>
          </a:p>
          <a:p>
            <a:pPr marL="0" indent="0">
              <a:buNone/>
            </a:pPr>
            <a:r>
              <a:rPr lang="en-US" dirty="0" smtClean="0"/>
              <a:t>M = 27/6 = 4.5</a:t>
            </a:r>
          </a:p>
          <a:p>
            <a:pPr marL="0" indent="0">
              <a:buNone/>
            </a:pPr>
            <a:r>
              <a:rPr lang="en-US" dirty="0" smtClean="0"/>
              <a:t>X-M = -3.5, -2.5, -2.5, -1.5, 4.5, 5.5</a:t>
            </a:r>
          </a:p>
          <a:p>
            <a:pPr marL="0" indent="0">
              <a:buNone/>
            </a:pPr>
            <a:r>
              <a:rPr lang="en-US" dirty="0" smtClean="0"/>
              <a:t>(X-M)</a:t>
            </a:r>
            <a:r>
              <a:rPr lang="en-US" baseline="30000" dirty="0" smtClean="0"/>
              <a:t>2</a:t>
            </a:r>
            <a:r>
              <a:rPr lang="en-US" dirty="0" smtClean="0"/>
              <a:t> = 12.25, 6.25, 6.25, 2.25, 20.25, 30.25</a:t>
            </a:r>
          </a:p>
          <a:p>
            <a:pPr>
              <a:buFont typeface="Symbol" pitchFamily="18" charset="2"/>
              <a:buChar char="S"/>
            </a:pPr>
            <a:r>
              <a:rPr lang="en-US" dirty="0" smtClean="0"/>
              <a:t>(</a:t>
            </a:r>
            <a:r>
              <a:rPr lang="en-US" dirty="0"/>
              <a:t>X-M)</a:t>
            </a:r>
            <a:r>
              <a:rPr lang="en-US" baseline="30000" dirty="0"/>
              <a:t>2</a:t>
            </a:r>
            <a:r>
              <a:rPr lang="en-US" dirty="0"/>
              <a:t> </a:t>
            </a:r>
            <a:r>
              <a:rPr lang="en-US" dirty="0" smtClean="0"/>
              <a:t>= 77.5</a:t>
            </a:r>
          </a:p>
          <a:p>
            <a:pPr marL="0" indent="0">
              <a:buNone/>
            </a:pPr>
            <a:r>
              <a:rPr lang="en-US" dirty="0" smtClean="0"/>
              <a:t>s</a:t>
            </a:r>
            <a:r>
              <a:rPr lang="en-US" baseline="30000" dirty="0" smtClean="0"/>
              <a:t>2</a:t>
            </a:r>
            <a:r>
              <a:rPr lang="en-US" dirty="0" smtClean="0"/>
              <a:t>=77.5/(n-1) = 77.5/5 = 15.5</a:t>
            </a:r>
          </a:p>
          <a:p>
            <a:pPr marL="0" indent="0">
              <a:buNone/>
            </a:pPr>
            <a:r>
              <a:rPr lang="en-US" dirty="0" smtClean="0"/>
              <a:t>s = 3.94</a:t>
            </a:r>
          </a:p>
          <a:p>
            <a:pPr marL="0" indent="0">
              <a:buNone/>
            </a:pPr>
            <a:endParaRPr lang="en-US" dirty="0"/>
          </a:p>
          <a:p>
            <a:pPr marL="0" indent="0">
              <a:buNone/>
            </a:pPr>
            <a:r>
              <a:rPr lang="en-US" dirty="0" smtClean="0"/>
              <a:t>Or use Excel </a:t>
            </a:r>
            <a:r>
              <a:rPr lang="en-US" dirty="0" err="1" smtClean="0"/>
              <a:t>stdev.s</a:t>
            </a:r>
            <a:r>
              <a:rPr lang="en-US" dirty="0" smtClean="0"/>
              <a:t> command</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93295722"/>
              </p:ext>
            </p:extLst>
          </p:nvPr>
        </p:nvGraphicFramePr>
        <p:xfrm>
          <a:off x="6019800" y="304800"/>
          <a:ext cx="2692400" cy="992188"/>
        </p:xfrm>
        <a:graphic>
          <a:graphicData uri="http://schemas.openxmlformats.org/presentationml/2006/ole">
            <mc:AlternateContent xmlns:mc="http://schemas.openxmlformats.org/markup-compatibility/2006">
              <mc:Choice xmlns:v="urn:schemas-microsoft-com:vml" Requires="v">
                <p:oleObj spid="_x0000_s116742" name="Equation" r:id="rId3" imgW="1346200" imgH="495300" progId="Equation.DSMT4">
                  <p:embed/>
                </p:oleObj>
              </mc:Choice>
              <mc:Fallback>
                <p:oleObj name="Equation" r:id="rId3" imgW="1346200" imgH="4953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04800"/>
                        <a:ext cx="2692400" cy="99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452581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pPr eaLnBrk="1" hangingPunct="1"/>
            <a:r>
              <a:rPr lang="en-US" sz="3600" dirty="0" smtClean="0">
                <a:effectLst>
                  <a:outerShdw blurRad="38100" dist="38100" dir="2700000" algn="tl">
                    <a:srgbClr val="C0C0C0"/>
                  </a:outerShdw>
                </a:effectLst>
                <a:latin typeface="Gill Sans MT" pitchFamily="34" charset="0"/>
              </a:rPr>
              <a:t>Today: Probability &amp; the Normal Distribution</a:t>
            </a:r>
          </a:p>
        </p:txBody>
      </p:sp>
      <p:sp>
        <p:nvSpPr>
          <p:cNvPr id="14338" name="TextBox 3"/>
          <p:cNvSpPr txBox="1">
            <a:spLocks noChangeArrowheads="1"/>
          </p:cNvSpPr>
          <p:nvPr/>
        </p:nvSpPr>
        <p:spPr bwMode="auto">
          <a:xfrm>
            <a:off x="1905000" y="1828800"/>
            <a:ext cx="6248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4000"/>
          </a:p>
          <a:p>
            <a:r>
              <a:rPr lang="en-US" sz="4000"/>
              <a:t>Any questions from last time?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Topics for today</a:t>
            </a:r>
          </a:p>
        </p:txBody>
      </p:sp>
      <p:sp>
        <p:nvSpPr>
          <p:cNvPr id="15362" name="Content Placeholder 2"/>
          <p:cNvSpPr>
            <a:spLocks noGrp="1"/>
          </p:cNvSpPr>
          <p:nvPr>
            <p:ph idx="1"/>
          </p:nvPr>
        </p:nvSpPr>
        <p:spPr>
          <a:xfrm>
            <a:off x="1143000" y="1219200"/>
            <a:ext cx="7727950" cy="4800600"/>
          </a:xfrm>
        </p:spPr>
        <p:txBody>
          <a:bodyPr/>
          <a:lstStyle/>
          <a:p>
            <a:pPr eaLnBrk="1" hangingPunct="1"/>
            <a:r>
              <a:rPr lang="en-US" dirty="0">
                <a:latin typeface="Gill Sans MT" pitchFamily="34" charset="0"/>
              </a:rPr>
              <a:t>R</a:t>
            </a:r>
            <a:r>
              <a:rPr lang="en-US" dirty="0" smtClean="0">
                <a:latin typeface="Gill Sans MT" pitchFamily="34" charset="0"/>
              </a:rPr>
              <a:t>eview of probability (Chapter 6)</a:t>
            </a:r>
          </a:p>
          <a:p>
            <a:pPr eaLnBrk="1" hangingPunct="1"/>
            <a:r>
              <a:rPr lang="en-US" dirty="0" smtClean="0">
                <a:latin typeface="Gill Sans MT" pitchFamily="34" charset="0"/>
              </a:rPr>
              <a:t>Binomial Distribution</a:t>
            </a:r>
          </a:p>
          <a:p>
            <a:pPr eaLnBrk="1" hangingPunct="1"/>
            <a:r>
              <a:rPr lang="en-US" dirty="0" smtClean="0">
                <a:latin typeface="Gill Sans MT" pitchFamily="34" charset="0"/>
              </a:rPr>
              <a:t>Normal Distribution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Grp="1" noChangeArrowheads="1"/>
          </p:cNvSpPr>
          <p:nvPr>
            <p:ph type="title" idx="4294967295"/>
          </p:nvPr>
        </p:nvSpPr>
        <p:spPr>
          <a:xfrm>
            <a:off x="1644650" y="274638"/>
            <a:ext cx="7499350" cy="1143000"/>
          </a:xfrm>
        </p:spPr>
        <p:txBody>
          <a:bodyPr>
            <a:normAutofit/>
          </a:bodyPr>
          <a:lstStyle/>
          <a:p>
            <a:pPr eaLnBrk="1" hangingPunct="1"/>
            <a:r>
              <a:rPr lang="en-US" smtClean="0">
                <a:effectLst>
                  <a:outerShdw blurRad="38100" dist="38100" dir="2700000" algn="tl">
                    <a:srgbClr val="C0C0C0"/>
                  </a:outerShdw>
                </a:effectLst>
                <a:latin typeface="Gill Sans MT" pitchFamily="34" charset="0"/>
              </a:rPr>
              <a:t>Basics of Probability</a:t>
            </a:r>
          </a:p>
        </p:txBody>
      </p:sp>
      <p:sp>
        <p:nvSpPr>
          <p:cNvPr id="432131" name="Rectangle 3"/>
          <p:cNvSpPr>
            <a:spLocks noGrp="1" noChangeArrowheads="1"/>
          </p:cNvSpPr>
          <p:nvPr>
            <p:ph type="body" idx="4294967295"/>
          </p:nvPr>
        </p:nvSpPr>
        <p:spPr>
          <a:xfrm>
            <a:off x="1828800" y="3429000"/>
            <a:ext cx="7315200" cy="2286000"/>
          </a:xfrm>
        </p:spPr>
        <p:txBody>
          <a:bodyPr/>
          <a:lstStyle/>
          <a:p>
            <a:pPr eaLnBrk="1" hangingPunct="1">
              <a:lnSpc>
                <a:spcPct val="90000"/>
              </a:lnSpc>
            </a:pPr>
            <a:r>
              <a:rPr lang="en-US" sz="2000" smtClean="0">
                <a:latin typeface="Gill Sans MT" pitchFamily="34" charset="0"/>
              </a:rPr>
              <a:t>Probability</a:t>
            </a:r>
            <a:endParaRPr lang="en-US" sz="2400" smtClean="0">
              <a:latin typeface="Gill Sans MT" pitchFamily="34" charset="0"/>
            </a:endParaRPr>
          </a:p>
          <a:p>
            <a:pPr lvl="1" eaLnBrk="1" hangingPunct="1">
              <a:lnSpc>
                <a:spcPct val="90000"/>
              </a:lnSpc>
            </a:pPr>
            <a:r>
              <a:rPr lang="en-US" sz="1800" smtClean="0">
                <a:latin typeface="Gill Sans MT" pitchFamily="34" charset="0"/>
              </a:rPr>
              <a:t>Expected relative frequency of a particular outcome, in a situation in which several different outcomes are possible</a:t>
            </a:r>
            <a:endParaRPr lang="en-US" sz="2000" smtClean="0">
              <a:latin typeface="Gill Sans MT" pitchFamily="34" charset="0"/>
            </a:endParaRPr>
          </a:p>
          <a:p>
            <a:pPr eaLnBrk="1" hangingPunct="1">
              <a:lnSpc>
                <a:spcPct val="90000"/>
              </a:lnSpc>
            </a:pPr>
            <a:r>
              <a:rPr lang="en-US" sz="2000" smtClean="0">
                <a:latin typeface="Gill Sans MT" pitchFamily="34" charset="0"/>
              </a:rPr>
              <a:t>Outcome</a:t>
            </a:r>
            <a:endParaRPr lang="en-US" sz="2400" smtClean="0">
              <a:latin typeface="Gill Sans MT" pitchFamily="34" charset="0"/>
            </a:endParaRPr>
          </a:p>
          <a:p>
            <a:pPr lvl="1" eaLnBrk="1" hangingPunct="1">
              <a:lnSpc>
                <a:spcPct val="90000"/>
              </a:lnSpc>
            </a:pPr>
            <a:r>
              <a:rPr lang="en-US" sz="1800" smtClean="0">
                <a:latin typeface="Gill Sans MT" pitchFamily="34" charset="0"/>
              </a:rPr>
              <a:t>Could be the result of a coin toss or experiment, could be obtaining a particular score on a variable of interest</a:t>
            </a:r>
          </a:p>
          <a:p>
            <a:pPr eaLnBrk="1" hangingPunct="1">
              <a:lnSpc>
                <a:spcPct val="90000"/>
              </a:lnSpc>
              <a:buFontTx/>
              <a:buNone/>
            </a:pPr>
            <a:endParaRPr lang="en-US" sz="1800" smtClean="0">
              <a:latin typeface="Gill Sans MT" pitchFamily="34" charset="0"/>
            </a:endParaRPr>
          </a:p>
          <a:p>
            <a:pPr eaLnBrk="1" hangingPunct="1">
              <a:lnSpc>
                <a:spcPct val="90000"/>
              </a:lnSpc>
              <a:buFontTx/>
              <a:buNone/>
            </a:pPr>
            <a:endParaRPr lang="en-US" sz="2400" smtClean="0">
              <a:latin typeface="Gill Sans MT" pitchFamily="34" charset="0"/>
            </a:endParaRPr>
          </a:p>
        </p:txBody>
      </p:sp>
      <p:graphicFrame>
        <p:nvGraphicFramePr>
          <p:cNvPr id="48131" name="Object 2"/>
          <p:cNvGraphicFramePr>
            <a:graphicFrameLocks noChangeAspect="1"/>
          </p:cNvGraphicFramePr>
          <p:nvPr/>
        </p:nvGraphicFramePr>
        <p:xfrm>
          <a:off x="2209800" y="1981200"/>
          <a:ext cx="5380038" cy="814388"/>
        </p:xfrm>
        <a:graphic>
          <a:graphicData uri="http://schemas.openxmlformats.org/presentationml/2006/ole">
            <mc:AlternateContent xmlns:mc="http://schemas.openxmlformats.org/markup-compatibility/2006">
              <mc:Choice xmlns:v="urn:schemas-microsoft-com:vml" Requires="v">
                <p:oleObj spid="_x0000_s48144" name="Equation" r:id="rId4" imgW="2768600" imgH="419100" progId="Equation.DSMT4">
                  <p:embed/>
                </p:oleObj>
              </mc:Choice>
              <mc:Fallback>
                <p:oleObj name="Equation" r:id="rId4" imgW="2768600" imgH="4191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981200"/>
                        <a:ext cx="5380038" cy="8143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21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321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321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32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Grp="1" noChangeArrowheads="1"/>
          </p:cNvSpPr>
          <p:nvPr>
            <p:ph type="title" idx="4294967295"/>
          </p:nvPr>
        </p:nvSpPr>
        <p:spPr>
          <a:xfrm>
            <a:off x="0" y="228600"/>
            <a:ext cx="7499350" cy="1143000"/>
          </a:xfrm>
        </p:spPr>
        <p:txBody>
          <a:bodyPr>
            <a:normAutofit/>
          </a:bodyPr>
          <a:lstStyle/>
          <a:p>
            <a:pPr eaLnBrk="1" hangingPunct="1"/>
            <a:r>
              <a:rPr lang="en-US" smtClean="0">
                <a:effectLst>
                  <a:outerShdw blurRad="38100" dist="38100" dir="2700000" algn="tl">
                    <a:srgbClr val="C0C0C0"/>
                  </a:outerShdw>
                </a:effectLst>
                <a:latin typeface="Gill Sans MT" pitchFamily="34" charset="0"/>
              </a:rPr>
              <a:t>Flipping a coin example</a:t>
            </a:r>
          </a:p>
        </p:txBody>
      </p:sp>
      <p:sp>
        <p:nvSpPr>
          <p:cNvPr id="401411" name="Text Box 3"/>
          <p:cNvSpPr txBox="1">
            <a:spLocks noChangeArrowheads="1"/>
          </p:cNvSpPr>
          <p:nvPr/>
        </p:nvSpPr>
        <p:spPr bwMode="auto">
          <a:xfrm>
            <a:off x="457200" y="1676400"/>
            <a:ext cx="503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What are the odds of getting a </a:t>
            </a:r>
            <a:r>
              <a:rPr lang="ja-JP" altLang="en-US"/>
              <a:t>“</a:t>
            </a:r>
            <a:r>
              <a:rPr lang="en-US" altLang="ja-JP"/>
              <a:t>heads</a:t>
            </a:r>
            <a:r>
              <a:rPr lang="ja-JP" altLang="en-US"/>
              <a:t>”</a:t>
            </a:r>
            <a:r>
              <a:rPr lang="en-US" altLang="ja-JP"/>
              <a:t>?</a:t>
            </a:r>
            <a:endParaRPr lang="en-US"/>
          </a:p>
        </p:txBody>
      </p:sp>
      <p:grpSp>
        <p:nvGrpSpPr>
          <p:cNvPr id="2" name="Group 4"/>
          <p:cNvGrpSpPr>
            <a:grpSpLocks/>
          </p:cNvGrpSpPr>
          <p:nvPr/>
        </p:nvGrpSpPr>
        <p:grpSpPr bwMode="auto">
          <a:xfrm>
            <a:off x="1438275" y="3175000"/>
            <a:ext cx="5510213" cy="939800"/>
            <a:chOff x="906" y="2000"/>
            <a:chExt cx="3471" cy="592"/>
          </a:xfrm>
        </p:grpSpPr>
        <p:sp>
          <p:nvSpPr>
            <p:cNvPr id="50201" name="Text Box 5"/>
            <p:cNvSpPr txBox="1">
              <a:spLocks noChangeArrowheads="1"/>
            </p:cNvSpPr>
            <p:nvPr/>
          </p:nvSpPr>
          <p:spPr bwMode="auto">
            <a:xfrm>
              <a:off x="1776" y="2304"/>
              <a:ext cx="26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One outcome classified as heads</a:t>
              </a:r>
            </a:p>
          </p:txBody>
        </p:sp>
        <p:sp>
          <p:nvSpPr>
            <p:cNvPr id="50202" name="AutoShape 6"/>
            <p:cNvSpPr>
              <a:spLocks noChangeArrowheads="1"/>
            </p:cNvSpPr>
            <p:nvPr/>
          </p:nvSpPr>
          <p:spPr bwMode="auto">
            <a:xfrm rot="1174366">
              <a:off x="906" y="2000"/>
              <a:ext cx="1104" cy="240"/>
            </a:xfrm>
            <a:prstGeom prst="leftArrow">
              <a:avLst>
                <a:gd name="adj1" fmla="val 50000"/>
                <a:gd name="adj2" fmla="val 115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 name="Group 7"/>
          <p:cNvGrpSpPr>
            <a:grpSpLocks/>
          </p:cNvGrpSpPr>
          <p:nvPr/>
        </p:nvGrpSpPr>
        <p:grpSpPr bwMode="auto">
          <a:xfrm>
            <a:off x="2667000" y="3657600"/>
            <a:ext cx="5181600" cy="1066800"/>
            <a:chOff x="1680" y="2304"/>
            <a:chExt cx="3264" cy="672"/>
          </a:xfrm>
        </p:grpSpPr>
        <p:sp>
          <p:nvSpPr>
            <p:cNvPr id="50195" name="Line 8"/>
            <p:cNvSpPr>
              <a:spLocks noChangeShapeType="1"/>
            </p:cNvSpPr>
            <p:nvPr/>
          </p:nvSpPr>
          <p:spPr bwMode="auto">
            <a:xfrm>
              <a:off x="1680" y="2640"/>
              <a:ext cx="27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0196" name="Group 9"/>
            <p:cNvGrpSpPr>
              <a:grpSpLocks/>
            </p:cNvGrpSpPr>
            <p:nvPr/>
          </p:nvGrpSpPr>
          <p:grpSpPr bwMode="auto">
            <a:xfrm>
              <a:off x="4464" y="2304"/>
              <a:ext cx="480" cy="672"/>
              <a:chOff x="4464" y="2304"/>
              <a:chExt cx="480" cy="672"/>
            </a:xfrm>
          </p:grpSpPr>
          <p:sp>
            <p:nvSpPr>
              <p:cNvPr id="50197" name="Line 10"/>
              <p:cNvSpPr>
                <a:spLocks noChangeShapeType="1"/>
              </p:cNvSpPr>
              <p:nvPr/>
            </p:nvSpPr>
            <p:spPr bwMode="auto">
              <a:xfrm>
                <a:off x="4656" y="2640"/>
                <a:ext cx="2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198" name="Text Box 11"/>
              <p:cNvSpPr txBox="1">
                <a:spLocks noChangeArrowheads="1"/>
              </p:cNvSpPr>
              <p:nvPr/>
            </p:nvSpPr>
            <p:spPr bwMode="auto">
              <a:xfrm>
                <a:off x="4464" y="2496"/>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a:t>
                </a:r>
              </a:p>
            </p:txBody>
          </p:sp>
          <p:sp>
            <p:nvSpPr>
              <p:cNvPr id="50199" name="Text Box 12"/>
              <p:cNvSpPr txBox="1">
                <a:spLocks noChangeArrowheads="1"/>
              </p:cNvSpPr>
              <p:nvPr/>
            </p:nvSpPr>
            <p:spPr bwMode="auto">
              <a:xfrm>
                <a:off x="4704" y="230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50200" name="Text Box 13"/>
              <p:cNvSpPr txBox="1">
                <a:spLocks noChangeArrowheads="1"/>
              </p:cNvSpPr>
              <p:nvPr/>
            </p:nvSpPr>
            <p:spPr bwMode="auto">
              <a:xfrm>
                <a:off x="4704" y="2688"/>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grpSp>
      </p:grpSp>
      <p:grpSp>
        <p:nvGrpSpPr>
          <p:cNvPr id="5" name="Group 14"/>
          <p:cNvGrpSpPr>
            <a:grpSpLocks/>
          </p:cNvGrpSpPr>
          <p:nvPr/>
        </p:nvGrpSpPr>
        <p:grpSpPr bwMode="auto">
          <a:xfrm>
            <a:off x="7848600" y="3962400"/>
            <a:ext cx="869950" cy="457200"/>
            <a:chOff x="4944" y="2496"/>
            <a:chExt cx="548" cy="288"/>
          </a:xfrm>
        </p:grpSpPr>
        <p:sp>
          <p:nvSpPr>
            <p:cNvPr id="50193" name="Text Box 15"/>
            <p:cNvSpPr txBox="1">
              <a:spLocks noChangeArrowheads="1"/>
            </p:cNvSpPr>
            <p:nvPr/>
          </p:nvSpPr>
          <p:spPr bwMode="auto">
            <a:xfrm>
              <a:off x="4944" y="2496"/>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a:t>
              </a:r>
            </a:p>
          </p:txBody>
        </p:sp>
        <p:sp>
          <p:nvSpPr>
            <p:cNvPr id="50194" name="Text Box 16"/>
            <p:cNvSpPr txBox="1">
              <a:spLocks noChangeArrowheads="1"/>
            </p:cNvSpPr>
            <p:nvPr/>
          </p:nvSpPr>
          <p:spPr bwMode="auto">
            <a:xfrm>
              <a:off x="5136" y="2496"/>
              <a:ext cx="3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0.5</a:t>
              </a:r>
            </a:p>
          </p:txBody>
        </p:sp>
      </p:grpSp>
      <p:grpSp>
        <p:nvGrpSpPr>
          <p:cNvPr id="6" name="Group 23"/>
          <p:cNvGrpSpPr>
            <a:grpSpLocks/>
          </p:cNvGrpSpPr>
          <p:nvPr/>
        </p:nvGrpSpPr>
        <p:grpSpPr bwMode="auto">
          <a:xfrm>
            <a:off x="533400" y="2514600"/>
            <a:ext cx="977900" cy="3187700"/>
            <a:chOff x="336" y="1584"/>
            <a:chExt cx="616" cy="2008"/>
          </a:xfrm>
        </p:grpSpPr>
        <p:pic>
          <p:nvPicPr>
            <p:cNvPr id="50191"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 y="1584"/>
              <a:ext cx="568"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2"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 y="3024"/>
              <a:ext cx="568"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0183" name="Picture 29" descr="Flipping_coi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0184" name="Object 2"/>
          <p:cNvGraphicFramePr>
            <a:graphicFrameLocks noChangeAspect="1"/>
          </p:cNvGraphicFramePr>
          <p:nvPr/>
        </p:nvGraphicFramePr>
        <p:xfrm>
          <a:off x="3711575" y="2133600"/>
          <a:ext cx="5380038" cy="814388"/>
        </p:xfrm>
        <a:graphic>
          <a:graphicData uri="http://schemas.openxmlformats.org/presentationml/2006/ole">
            <mc:AlternateContent xmlns:mc="http://schemas.openxmlformats.org/markup-compatibility/2006">
              <mc:Choice xmlns:v="urn:schemas-microsoft-com:vml" Requires="v">
                <p:oleObj spid="_x0000_s50215" name="Equation" r:id="rId7" imgW="2768600" imgH="419100" progId="Equation.DSMT4">
                  <p:embed/>
                </p:oleObj>
              </mc:Choice>
              <mc:Fallback>
                <p:oleObj name="Equation" r:id="rId7" imgW="2768600" imgH="419100"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1575" y="2133600"/>
                        <a:ext cx="5380038" cy="8143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74997"/>
                                </a:srgbClr>
                              </a:outerShdw>
                            </a:effectLst>
                          </a14:hiddenEffects>
                        </a:ext>
                      </a:extLst>
                    </p:spPr>
                  </p:pic>
                </p:oleObj>
              </mc:Fallback>
            </mc:AlternateContent>
          </a:graphicData>
        </a:graphic>
      </p:graphicFrame>
      <p:grpSp>
        <p:nvGrpSpPr>
          <p:cNvPr id="7" name="Group 37"/>
          <p:cNvGrpSpPr>
            <a:grpSpLocks/>
          </p:cNvGrpSpPr>
          <p:nvPr/>
        </p:nvGrpSpPr>
        <p:grpSpPr bwMode="auto">
          <a:xfrm>
            <a:off x="1409700" y="3962400"/>
            <a:ext cx="4878388" cy="946150"/>
            <a:chOff x="888" y="2496"/>
            <a:chExt cx="3073" cy="596"/>
          </a:xfrm>
        </p:grpSpPr>
        <p:sp>
          <p:nvSpPr>
            <p:cNvPr id="50187" name="Text Box 18"/>
            <p:cNvSpPr txBox="1">
              <a:spLocks noChangeArrowheads="1"/>
            </p:cNvSpPr>
            <p:nvPr/>
          </p:nvSpPr>
          <p:spPr bwMode="auto">
            <a:xfrm>
              <a:off x="2112" y="2716"/>
              <a:ext cx="18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Total of two outcomes</a:t>
              </a:r>
            </a:p>
          </p:txBody>
        </p:sp>
        <p:grpSp>
          <p:nvGrpSpPr>
            <p:cNvPr id="50188" name="Group 36"/>
            <p:cNvGrpSpPr>
              <a:grpSpLocks/>
            </p:cNvGrpSpPr>
            <p:nvPr/>
          </p:nvGrpSpPr>
          <p:grpSpPr bwMode="auto">
            <a:xfrm>
              <a:off x="888" y="2496"/>
              <a:ext cx="1272" cy="596"/>
              <a:chOff x="888" y="2496"/>
              <a:chExt cx="1272" cy="596"/>
            </a:xfrm>
          </p:grpSpPr>
          <p:sp>
            <p:nvSpPr>
              <p:cNvPr id="50189" name="AutoShape 20"/>
              <p:cNvSpPr>
                <a:spLocks noChangeArrowheads="1"/>
              </p:cNvSpPr>
              <p:nvPr/>
            </p:nvSpPr>
            <p:spPr bwMode="auto">
              <a:xfrm rot="-1068721">
                <a:off x="888" y="2992"/>
                <a:ext cx="1200" cy="100"/>
              </a:xfrm>
              <a:prstGeom prst="leftArrow">
                <a:avLst>
                  <a:gd name="adj1" fmla="val 50000"/>
                  <a:gd name="adj2" fmla="val 30000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0190" name="AutoShape 35"/>
              <p:cNvSpPr>
                <a:spLocks noChangeArrowheads="1"/>
              </p:cNvSpPr>
              <p:nvPr/>
            </p:nvSpPr>
            <p:spPr bwMode="auto">
              <a:xfrm rot="2022013" flipV="1">
                <a:off x="960" y="2496"/>
                <a:ext cx="1200" cy="100"/>
              </a:xfrm>
              <a:prstGeom prst="leftArrow">
                <a:avLst>
                  <a:gd name="adj1" fmla="val 50000"/>
                  <a:gd name="adj2" fmla="val 30000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sp>
        <p:nvSpPr>
          <p:cNvPr id="401447" name="Text Box 39"/>
          <p:cNvSpPr txBox="1">
            <a:spLocks noChangeArrowheads="1"/>
          </p:cNvSpPr>
          <p:nvPr/>
        </p:nvSpPr>
        <p:spPr bwMode="auto">
          <a:xfrm>
            <a:off x="533400" y="20574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i="1"/>
              <a:t>n</a:t>
            </a:r>
            <a:r>
              <a:rPr lang="en-US"/>
              <a:t> = 1 flip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14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141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1" grpId="0" build="p" autoUpdateAnimBg="0"/>
      <p:bldP spid="40144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0" y="228600"/>
            <a:ext cx="7499350" cy="1143000"/>
          </a:xfrm>
        </p:spPr>
        <p:txBody>
          <a:bodyPr>
            <a:normAutofit/>
          </a:bodyPr>
          <a:lstStyle/>
          <a:p>
            <a:pPr eaLnBrk="1" hangingPunct="1"/>
            <a:r>
              <a:rPr lang="en-US" smtClean="0">
                <a:effectLst>
                  <a:outerShdw blurRad="38100" dist="38100" dir="2700000" algn="tl">
                    <a:srgbClr val="C0C0C0"/>
                  </a:outerShdw>
                </a:effectLst>
                <a:latin typeface="Gill Sans MT" pitchFamily="34" charset="0"/>
              </a:rPr>
              <a:t>Flipping a coin example</a:t>
            </a:r>
          </a:p>
        </p:txBody>
      </p:sp>
      <p:sp>
        <p:nvSpPr>
          <p:cNvPr id="403459" name="Text Box 3"/>
          <p:cNvSpPr txBox="1">
            <a:spLocks noChangeArrowheads="1"/>
          </p:cNvSpPr>
          <p:nvPr/>
        </p:nvSpPr>
        <p:spPr bwMode="auto">
          <a:xfrm>
            <a:off x="5943600" y="1524000"/>
            <a:ext cx="2743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What are the odds of getting two </a:t>
            </a:r>
            <a:r>
              <a:rPr lang="ja-JP" altLang="en-US"/>
              <a:t>“</a:t>
            </a:r>
            <a:r>
              <a:rPr lang="en-US" altLang="ja-JP"/>
              <a:t>heads</a:t>
            </a:r>
            <a:r>
              <a:rPr lang="ja-JP" altLang="en-US"/>
              <a:t>”</a:t>
            </a:r>
            <a:r>
              <a:rPr lang="en-US" altLang="ja-JP"/>
              <a:t>?</a:t>
            </a:r>
            <a:endParaRPr lang="en-US"/>
          </a:p>
        </p:txBody>
      </p:sp>
      <p:sp>
        <p:nvSpPr>
          <p:cNvPr id="403460" name="Text Box 4"/>
          <p:cNvSpPr txBox="1">
            <a:spLocks noChangeArrowheads="1"/>
          </p:cNvSpPr>
          <p:nvPr/>
        </p:nvSpPr>
        <p:spPr bwMode="auto">
          <a:xfrm>
            <a:off x="2971800" y="16002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Number of heads</a:t>
            </a:r>
            <a:endParaRPr lang="en-US"/>
          </a:p>
        </p:txBody>
      </p:sp>
      <p:sp>
        <p:nvSpPr>
          <p:cNvPr id="403461" name="Text Box 5"/>
          <p:cNvSpPr txBox="1">
            <a:spLocks noChangeArrowheads="1"/>
          </p:cNvSpPr>
          <p:nvPr/>
        </p:nvSpPr>
        <p:spPr bwMode="auto">
          <a:xfrm>
            <a:off x="3914775" y="21939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403462" name="Text Box 6"/>
          <p:cNvSpPr txBox="1">
            <a:spLocks noChangeArrowheads="1"/>
          </p:cNvSpPr>
          <p:nvPr/>
        </p:nvSpPr>
        <p:spPr bwMode="auto">
          <a:xfrm>
            <a:off x="3930650" y="3276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spcBef>
                <a:spcPct val="50000"/>
              </a:spcBef>
            </a:pPr>
            <a:r>
              <a:rPr lang="en-US"/>
              <a:t>1</a:t>
            </a:r>
          </a:p>
        </p:txBody>
      </p:sp>
      <p:sp>
        <p:nvSpPr>
          <p:cNvPr id="403463" name="Text Box 7"/>
          <p:cNvSpPr txBox="1">
            <a:spLocks noChangeArrowheads="1"/>
          </p:cNvSpPr>
          <p:nvPr/>
        </p:nvSpPr>
        <p:spPr bwMode="auto">
          <a:xfrm>
            <a:off x="3930650" y="44799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403464" name="Text Box 8"/>
          <p:cNvSpPr txBox="1">
            <a:spLocks noChangeArrowheads="1"/>
          </p:cNvSpPr>
          <p:nvPr/>
        </p:nvSpPr>
        <p:spPr bwMode="auto">
          <a:xfrm>
            <a:off x="3930650" y="56229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grpSp>
        <p:nvGrpSpPr>
          <p:cNvPr id="2" name="Group 9"/>
          <p:cNvGrpSpPr>
            <a:grpSpLocks/>
          </p:cNvGrpSpPr>
          <p:nvPr/>
        </p:nvGrpSpPr>
        <p:grpSpPr bwMode="auto">
          <a:xfrm>
            <a:off x="4038600" y="2819400"/>
            <a:ext cx="3657600" cy="1158875"/>
            <a:chOff x="2544" y="1776"/>
            <a:chExt cx="2304" cy="730"/>
          </a:xfrm>
        </p:grpSpPr>
        <p:sp>
          <p:nvSpPr>
            <p:cNvPr id="52254" name="Text Box 10"/>
            <p:cNvSpPr txBox="1">
              <a:spLocks noChangeArrowheads="1"/>
            </p:cNvSpPr>
            <p:nvPr/>
          </p:nvSpPr>
          <p:spPr bwMode="auto">
            <a:xfrm>
              <a:off x="3600" y="2064"/>
              <a:ext cx="124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One 2 </a:t>
              </a:r>
              <a:r>
                <a:rPr lang="ja-JP" altLang="en-US" sz="2000"/>
                <a:t>“</a:t>
              </a:r>
              <a:r>
                <a:rPr lang="en-US" altLang="ja-JP" sz="2000"/>
                <a:t>heads</a:t>
              </a:r>
              <a:r>
                <a:rPr lang="ja-JP" altLang="en-US" sz="2000"/>
                <a:t>”</a:t>
              </a:r>
              <a:r>
                <a:rPr lang="en-US" altLang="ja-JP" sz="2000"/>
                <a:t> outcome</a:t>
              </a:r>
              <a:endParaRPr lang="en-US"/>
            </a:p>
          </p:txBody>
        </p:sp>
        <p:sp>
          <p:nvSpPr>
            <p:cNvPr id="52255" name="AutoShape 11"/>
            <p:cNvSpPr>
              <a:spLocks noChangeArrowheads="1"/>
            </p:cNvSpPr>
            <p:nvPr/>
          </p:nvSpPr>
          <p:spPr bwMode="auto">
            <a:xfrm rot="1769920">
              <a:off x="2544" y="1776"/>
              <a:ext cx="1152" cy="96"/>
            </a:xfrm>
            <a:prstGeom prst="leftArrow">
              <a:avLst>
                <a:gd name="adj1" fmla="val 50000"/>
                <a:gd name="adj2" fmla="val 30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 name="Group 12"/>
          <p:cNvGrpSpPr>
            <a:grpSpLocks/>
          </p:cNvGrpSpPr>
          <p:nvPr/>
        </p:nvGrpSpPr>
        <p:grpSpPr bwMode="auto">
          <a:xfrm>
            <a:off x="3973513" y="2209800"/>
            <a:ext cx="3570287" cy="3001963"/>
            <a:chOff x="2503" y="1392"/>
            <a:chExt cx="2249" cy="1891"/>
          </a:xfrm>
        </p:grpSpPr>
        <p:sp>
          <p:nvSpPr>
            <p:cNvPr id="52247" name="Text Box 13"/>
            <p:cNvSpPr txBox="1">
              <a:spLocks noChangeArrowheads="1"/>
            </p:cNvSpPr>
            <p:nvPr/>
          </p:nvSpPr>
          <p:spPr bwMode="auto">
            <a:xfrm>
              <a:off x="3600" y="2592"/>
              <a:ext cx="91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Four total outcomes</a:t>
              </a:r>
              <a:endParaRPr lang="en-US"/>
            </a:p>
          </p:txBody>
        </p:sp>
        <p:grpSp>
          <p:nvGrpSpPr>
            <p:cNvPr id="52248" name="Group 14"/>
            <p:cNvGrpSpPr>
              <a:grpSpLocks/>
            </p:cNvGrpSpPr>
            <p:nvPr/>
          </p:nvGrpSpPr>
          <p:grpSpPr bwMode="auto">
            <a:xfrm>
              <a:off x="2503" y="1392"/>
              <a:ext cx="1264" cy="1891"/>
              <a:chOff x="2503" y="1405"/>
              <a:chExt cx="1264" cy="1891"/>
            </a:xfrm>
          </p:grpSpPr>
          <p:sp>
            <p:nvSpPr>
              <p:cNvPr id="52250" name="AutoShape 15"/>
              <p:cNvSpPr>
                <a:spLocks noChangeArrowheads="1"/>
              </p:cNvSpPr>
              <p:nvPr/>
            </p:nvSpPr>
            <p:spPr bwMode="auto">
              <a:xfrm rot="-2563720">
                <a:off x="2503" y="3187"/>
                <a:ext cx="1264" cy="109"/>
              </a:xfrm>
              <a:prstGeom prst="leftArrow">
                <a:avLst>
                  <a:gd name="adj1" fmla="val 50000"/>
                  <a:gd name="adj2" fmla="val 289908"/>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2251" name="AutoShape 16"/>
              <p:cNvSpPr>
                <a:spLocks noChangeArrowheads="1"/>
              </p:cNvSpPr>
              <p:nvPr/>
            </p:nvSpPr>
            <p:spPr bwMode="auto">
              <a:xfrm rot="3056608">
                <a:off x="2288" y="2141"/>
                <a:ext cx="1571" cy="100"/>
              </a:xfrm>
              <a:prstGeom prst="leftArrow">
                <a:avLst>
                  <a:gd name="adj1" fmla="val 50000"/>
                  <a:gd name="adj2" fmla="val 39275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2252" name="AutoShape 17"/>
              <p:cNvSpPr>
                <a:spLocks noChangeArrowheads="1"/>
              </p:cNvSpPr>
              <p:nvPr/>
            </p:nvSpPr>
            <p:spPr bwMode="auto">
              <a:xfrm rot="1677232">
                <a:off x="2544" y="2505"/>
                <a:ext cx="1112" cy="87"/>
              </a:xfrm>
              <a:prstGeom prst="leftArrow">
                <a:avLst>
                  <a:gd name="adj1" fmla="val 50000"/>
                  <a:gd name="adj2" fmla="val 31954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2253" name="AutoShape 18"/>
              <p:cNvSpPr>
                <a:spLocks noChangeArrowheads="1"/>
              </p:cNvSpPr>
              <p:nvPr/>
            </p:nvSpPr>
            <p:spPr bwMode="auto">
              <a:xfrm rot="-504456">
                <a:off x="2643" y="2831"/>
                <a:ext cx="960" cy="96"/>
              </a:xfrm>
              <a:prstGeom prst="leftArrow">
                <a:avLst>
                  <a:gd name="adj1" fmla="val 50000"/>
                  <a:gd name="adj2" fmla="val 25000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52249" name="Line 19"/>
            <p:cNvSpPr>
              <a:spLocks noChangeShapeType="1"/>
            </p:cNvSpPr>
            <p:nvPr/>
          </p:nvSpPr>
          <p:spPr bwMode="auto">
            <a:xfrm>
              <a:off x="3600" y="2592"/>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 name="Group 20"/>
          <p:cNvGrpSpPr>
            <a:grpSpLocks/>
          </p:cNvGrpSpPr>
          <p:nvPr/>
        </p:nvGrpSpPr>
        <p:grpSpPr bwMode="auto">
          <a:xfrm>
            <a:off x="7620000" y="3886200"/>
            <a:ext cx="1022350" cy="457200"/>
            <a:chOff x="4800" y="2448"/>
            <a:chExt cx="644" cy="288"/>
          </a:xfrm>
        </p:grpSpPr>
        <p:sp>
          <p:nvSpPr>
            <p:cNvPr id="52245" name="Text Box 21"/>
            <p:cNvSpPr txBox="1">
              <a:spLocks noChangeArrowheads="1"/>
            </p:cNvSpPr>
            <p:nvPr/>
          </p:nvSpPr>
          <p:spPr bwMode="auto">
            <a:xfrm>
              <a:off x="4800" y="2448"/>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a:t>
              </a:r>
            </a:p>
          </p:txBody>
        </p:sp>
        <p:sp>
          <p:nvSpPr>
            <p:cNvPr id="52246" name="Text Box 22"/>
            <p:cNvSpPr txBox="1">
              <a:spLocks noChangeArrowheads="1"/>
            </p:cNvSpPr>
            <p:nvPr/>
          </p:nvSpPr>
          <p:spPr bwMode="auto">
            <a:xfrm>
              <a:off x="4992" y="2448"/>
              <a:ext cx="4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0.25</a:t>
              </a:r>
            </a:p>
          </p:txBody>
        </p:sp>
      </p:grpSp>
      <p:pic>
        <p:nvPicPr>
          <p:cNvPr id="52235"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14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6"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800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3481"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1336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3482"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048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3483"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3434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3484"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2578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41" name="Picture 31" descr="Flipping_co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42" name="Text Box 33"/>
          <p:cNvSpPr txBox="1">
            <a:spLocks noChangeArrowheads="1"/>
          </p:cNvSpPr>
          <p:nvPr/>
        </p:nvSpPr>
        <p:spPr bwMode="auto">
          <a:xfrm>
            <a:off x="381000" y="6096000"/>
            <a:ext cx="4976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This situation is known as the </a:t>
            </a:r>
            <a:r>
              <a:rPr lang="en-US" i="1"/>
              <a:t>binomial</a:t>
            </a:r>
            <a:endParaRPr lang="en-US"/>
          </a:p>
        </p:txBody>
      </p:sp>
      <p:sp>
        <p:nvSpPr>
          <p:cNvPr id="52243" name="Text Box 34"/>
          <p:cNvSpPr txBox="1">
            <a:spLocks noChangeArrowheads="1"/>
          </p:cNvSpPr>
          <p:nvPr/>
        </p:nvSpPr>
        <p:spPr bwMode="auto">
          <a:xfrm>
            <a:off x="5486400" y="6049963"/>
            <a:ext cx="2887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800"/>
              <a:t># of outcomes = 2</a:t>
            </a:r>
            <a:r>
              <a:rPr lang="en-US" sz="3200" baseline="30000"/>
              <a:t>n</a:t>
            </a:r>
            <a:endParaRPr lang="en-US"/>
          </a:p>
        </p:txBody>
      </p:sp>
      <p:sp>
        <p:nvSpPr>
          <p:cNvPr id="52244" name="Text Box 36"/>
          <p:cNvSpPr txBox="1">
            <a:spLocks noChangeArrowheads="1"/>
          </p:cNvSpPr>
          <p:nvPr/>
        </p:nvSpPr>
        <p:spPr bwMode="auto">
          <a:xfrm>
            <a:off x="1244600" y="1600200"/>
            <a:ext cx="81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i="1"/>
              <a:t>n</a:t>
            </a:r>
            <a:r>
              <a:rPr lang="en-US"/>
              <a:t> =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034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034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0348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0348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3460">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3461">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03462">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03463">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03464">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03459">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499"/>
                                          </p:stCondLst>
                                        </p:cTn>
                                        <p:tgtEl>
                                          <p:spTgt spid="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build="p" autoUpdateAnimBg="0"/>
      <p:bldP spid="403460" grpId="0" build="p" autoUpdateAnimBg="0"/>
      <p:bldP spid="403461" grpId="0" build="p" autoUpdateAnimBg="0"/>
      <p:bldP spid="403462" grpId="0" build="p" autoUpdateAnimBg="0"/>
      <p:bldP spid="403463" grpId="0" build="p" autoUpdateAnimBg="0"/>
      <p:bldP spid="40346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a:xfrm>
            <a:off x="0" y="228600"/>
            <a:ext cx="7499350" cy="1143000"/>
          </a:xfrm>
        </p:spPr>
        <p:txBody>
          <a:bodyPr>
            <a:normAutofit/>
          </a:bodyPr>
          <a:lstStyle/>
          <a:p>
            <a:pPr eaLnBrk="1" hangingPunct="1"/>
            <a:r>
              <a:rPr lang="en-US" smtClean="0">
                <a:effectLst>
                  <a:outerShdw blurRad="38100" dist="38100" dir="2700000" algn="tl">
                    <a:srgbClr val="C0C0C0"/>
                  </a:outerShdw>
                </a:effectLst>
                <a:latin typeface="Gill Sans MT" pitchFamily="34" charset="0"/>
              </a:rPr>
              <a:t>Flipping a coin example</a:t>
            </a:r>
          </a:p>
        </p:txBody>
      </p:sp>
      <p:sp>
        <p:nvSpPr>
          <p:cNvPr id="405507" name="Text Box 3"/>
          <p:cNvSpPr txBox="1">
            <a:spLocks noChangeArrowheads="1"/>
          </p:cNvSpPr>
          <p:nvPr/>
        </p:nvSpPr>
        <p:spPr bwMode="auto">
          <a:xfrm>
            <a:off x="5943600" y="1524000"/>
            <a:ext cx="2743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What are the odds of getting </a:t>
            </a:r>
            <a:r>
              <a:rPr lang="ja-JP" altLang="en-US"/>
              <a:t>“</a:t>
            </a:r>
            <a:r>
              <a:rPr lang="en-US" altLang="ja-JP"/>
              <a:t>at least one heads</a:t>
            </a:r>
            <a:r>
              <a:rPr lang="ja-JP" altLang="en-US"/>
              <a:t>”</a:t>
            </a:r>
            <a:r>
              <a:rPr lang="en-US" altLang="ja-JP"/>
              <a:t>?</a:t>
            </a:r>
            <a:endParaRPr lang="en-US"/>
          </a:p>
        </p:txBody>
      </p:sp>
      <p:sp>
        <p:nvSpPr>
          <p:cNvPr id="54275" name="Text Box 4"/>
          <p:cNvSpPr txBox="1">
            <a:spLocks noChangeArrowheads="1"/>
          </p:cNvSpPr>
          <p:nvPr/>
        </p:nvSpPr>
        <p:spPr bwMode="auto">
          <a:xfrm>
            <a:off x="2971800" y="16002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Number of heads</a:t>
            </a:r>
            <a:endParaRPr lang="en-US"/>
          </a:p>
        </p:txBody>
      </p:sp>
      <p:sp>
        <p:nvSpPr>
          <p:cNvPr id="54276" name="Text Box 5"/>
          <p:cNvSpPr txBox="1">
            <a:spLocks noChangeArrowheads="1"/>
          </p:cNvSpPr>
          <p:nvPr/>
        </p:nvSpPr>
        <p:spPr bwMode="auto">
          <a:xfrm>
            <a:off x="3914775" y="21939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54277" name="Text Box 6"/>
          <p:cNvSpPr txBox="1">
            <a:spLocks noChangeArrowheads="1"/>
          </p:cNvSpPr>
          <p:nvPr/>
        </p:nvSpPr>
        <p:spPr bwMode="auto">
          <a:xfrm>
            <a:off x="3930650" y="32766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spcBef>
                <a:spcPct val="50000"/>
              </a:spcBef>
            </a:pPr>
            <a:r>
              <a:rPr lang="en-US"/>
              <a:t>1</a:t>
            </a:r>
          </a:p>
        </p:txBody>
      </p:sp>
      <p:sp>
        <p:nvSpPr>
          <p:cNvPr id="54278" name="Text Box 7"/>
          <p:cNvSpPr txBox="1">
            <a:spLocks noChangeArrowheads="1"/>
          </p:cNvSpPr>
          <p:nvPr/>
        </p:nvSpPr>
        <p:spPr bwMode="auto">
          <a:xfrm>
            <a:off x="3930650" y="44799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54279" name="Text Box 8"/>
          <p:cNvSpPr txBox="1">
            <a:spLocks noChangeArrowheads="1"/>
          </p:cNvSpPr>
          <p:nvPr/>
        </p:nvSpPr>
        <p:spPr bwMode="auto">
          <a:xfrm>
            <a:off x="3930650" y="56229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grpSp>
        <p:nvGrpSpPr>
          <p:cNvPr id="2" name="Group 9"/>
          <p:cNvGrpSpPr>
            <a:grpSpLocks/>
          </p:cNvGrpSpPr>
          <p:nvPr/>
        </p:nvGrpSpPr>
        <p:grpSpPr bwMode="auto">
          <a:xfrm>
            <a:off x="3973513" y="2230438"/>
            <a:ext cx="3570287" cy="3001962"/>
            <a:chOff x="2503" y="1405"/>
            <a:chExt cx="2249" cy="1891"/>
          </a:xfrm>
        </p:grpSpPr>
        <p:sp>
          <p:nvSpPr>
            <p:cNvPr id="54297" name="Text Box 10"/>
            <p:cNvSpPr txBox="1">
              <a:spLocks noChangeArrowheads="1"/>
            </p:cNvSpPr>
            <p:nvPr/>
          </p:nvSpPr>
          <p:spPr bwMode="auto">
            <a:xfrm>
              <a:off x="3600" y="2592"/>
              <a:ext cx="91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Four total outcomes</a:t>
              </a:r>
              <a:endParaRPr lang="en-US"/>
            </a:p>
          </p:txBody>
        </p:sp>
        <p:grpSp>
          <p:nvGrpSpPr>
            <p:cNvPr id="54298" name="Group 11"/>
            <p:cNvGrpSpPr>
              <a:grpSpLocks/>
            </p:cNvGrpSpPr>
            <p:nvPr/>
          </p:nvGrpSpPr>
          <p:grpSpPr bwMode="auto">
            <a:xfrm>
              <a:off x="2503" y="1405"/>
              <a:ext cx="1264" cy="1891"/>
              <a:chOff x="2503" y="1405"/>
              <a:chExt cx="1264" cy="1891"/>
            </a:xfrm>
          </p:grpSpPr>
          <p:sp>
            <p:nvSpPr>
              <p:cNvPr id="54300" name="AutoShape 12"/>
              <p:cNvSpPr>
                <a:spLocks noChangeArrowheads="1"/>
              </p:cNvSpPr>
              <p:nvPr/>
            </p:nvSpPr>
            <p:spPr bwMode="auto">
              <a:xfrm rot="-2563720">
                <a:off x="2503" y="3187"/>
                <a:ext cx="1264" cy="109"/>
              </a:xfrm>
              <a:prstGeom prst="leftArrow">
                <a:avLst>
                  <a:gd name="adj1" fmla="val 50000"/>
                  <a:gd name="adj2" fmla="val 289908"/>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4301" name="AutoShape 13"/>
              <p:cNvSpPr>
                <a:spLocks noChangeArrowheads="1"/>
              </p:cNvSpPr>
              <p:nvPr/>
            </p:nvSpPr>
            <p:spPr bwMode="auto">
              <a:xfrm rot="3056608">
                <a:off x="2288" y="2141"/>
                <a:ext cx="1571" cy="100"/>
              </a:xfrm>
              <a:prstGeom prst="leftArrow">
                <a:avLst>
                  <a:gd name="adj1" fmla="val 50000"/>
                  <a:gd name="adj2" fmla="val 39275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4302" name="AutoShape 14"/>
              <p:cNvSpPr>
                <a:spLocks noChangeArrowheads="1"/>
              </p:cNvSpPr>
              <p:nvPr/>
            </p:nvSpPr>
            <p:spPr bwMode="auto">
              <a:xfrm rot="1677232">
                <a:off x="2544" y="2505"/>
                <a:ext cx="1112" cy="87"/>
              </a:xfrm>
              <a:prstGeom prst="leftArrow">
                <a:avLst>
                  <a:gd name="adj1" fmla="val 50000"/>
                  <a:gd name="adj2" fmla="val 31954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4303" name="AutoShape 15"/>
              <p:cNvSpPr>
                <a:spLocks noChangeArrowheads="1"/>
              </p:cNvSpPr>
              <p:nvPr/>
            </p:nvSpPr>
            <p:spPr bwMode="auto">
              <a:xfrm rot="-504456">
                <a:off x="2643" y="2831"/>
                <a:ext cx="960" cy="96"/>
              </a:xfrm>
              <a:prstGeom prst="leftArrow">
                <a:avLst>
                  <a:gd name="adj1" fmla="val 50000"/>
                  <a:gd name="adj2" fmla="val 25000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54299" name="Line 16"/>
            <p:cNvSpPr>
              <a:spLocks noChangeShapeType="1"/>
            </p:cNvSpPr>
            <p:nvPr/>
          </p:nvSpPr>
          <p:spPr bwMode="auto">
            <a:xfrm>
              <a:off x="3600" y="2592"/>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17"/>
          <p:cNvGrpSpPr>
            <a:grpSpLocks/>
          </p:cNvGrpSpPr>
          <p:nvPr/>
        </p:nvGrpSpPr>
        <p:grpSpPr bwMode="auto">
          <a:xfrm>
            <a:off x="7620000" y="3886200"/>
            <a:ext cx="1022350" cy="457200"/>
            <a:chOff x="4800" y="2448"/>
            <a:chExt cx="644" cy="288"/>
          </a:xfrm>
        </p:grpSpPr>
        <p:sp>
          <p:nvSpPr>
            <p:cNvPr id="54295" name="Text Box 18"/>
            <p:cNvSpPr txBox="1">
              <a:spLocks noChangeArrowheads="1"/>
            </p:cNvSpPr>
            <p:nvPr/>
          </p:nvSpPr>
          <p:spPr bwMode="auto">
            <a:xfrm>
              <a:off x="4800" y="2448"/>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a:t>
              </a:r>
            </a:p>
          </p:txBody>
        </p:sp>
        <p:sp>
          <p:nvSpPr>
            <p:cNvPr id="54296" name="Text Box 19"/>
            <p:cNvSpPr txBox="1">
              <a:spLocks noChangeArrowheads="1"/>
            </p:cNvSpPr>
            <p:nvPr/>
          </p:nvSpPr>
          <p:spPr bwMode="auto">
            <a:xfrm>
              <a:off x="4992" y="2448"/>
              <a:ext cx="4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0.75</a:t>
              </a:r>
            </a:p>
          </p:txBody>
        </p:sp>
      </p:grpSp>
      <p:grpSp>
        <p:nvGrpSpPr>
          <p:cNvPr id="5" name="Group 20"/>
          <p:cNvGrpSpPr>
            <a:grpSpLocks/>
          </p:cNvGrpSpPr>
          <p:nvPr/>
        </p:nvGrpSpPr>
        <p:grpSpPr bwMode="auto">
          <a:xfrm>
            <a:off x="3962400" y="2895600"/>
            <a:ext cx="4343400" cy="1295400"/>
            <a:chOff x="2496" y="1824"/>
            <a:chExt cx="2736" cy="816"/>
          </a:xfrm>
        </p:grpSpPr>
        <p:sp>
          <p:nvSpPr>
            <p:cNvPr id="54291" name="Text Box 21"/>
            <p:cNvSpPr txBox="1">
              <a:spLocks noChangeArrowheads="1"/>
            </p:cNvSpPr>
            <p:nvPr/>
          </p:nvSpPr>
          <p:spPr bwMode="auto">
            <a:xfrm>
              <a:off x="3600" y="2064"/>
              <a:ext cx="163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Three </a:t>
              </a:r>
              <a:r>
                <a:rPr lang="ja-JP" altLang="en-US" sz="2000"/>
                <a:t>“</a:t>
              </a:r>
              <a:r>
                <a:rPr lang="en-US" altLang="ja-JP" sz="2000"/>
                <a:t>at least one heads</a:t>
              </a:r>
              <a:r>
                <a:rPr lang="ja-JP" altLang="en-US" sz="2000"/>
                <a:t>”</a:t>
              </a:r>
              <a:r>
                <a:rPr lang="en-US" altLang="ja-JP" sz="2000"/>
                <a:t> outcome</a:t>
              </a:r>
              <a:endParaRPr lang="en-US" sz="2000"/>
            </a:p>
          </p:txBody>
        </p:sp>
        <p:sp>
          <p:nvSpPr>
            <p:cNvPr id="54292" name="AutoShape 22"/>
            <p:cNvSpPr>
              <a:spLocks noChangeArrowheads="1"/>
            </p:cNvSpPr>
            <p:nvPr/>
          </p:nvSpPr>
          <p:spPr bwMode="auto">
            <a:xfrm rot="2273252">
              <a:off x="2496" y="1824"/>
              <a:ext cx="1152" cy="96"/>
            </a:xfrm>
            <a:prstGeom prst="leftArrow">
              <a:avLst>
                <a:gd name="adj1" fmla="val 50000"/>
                <a:gd name="adj2" fmla="val 30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4293" name="AutoShape 23"/>
            <p:cNvSpPr>
              <a:spLocks noChangeArrowheads="1"/>
            </p:cNvSpPr>
            <p:nvPr/>
          </p:nvSpPr>
          <p:spPr bwMode="auto">
            <a:xfrm rot="53962">
              <a:off x="2640" y="2180"/>
              <a:ext cx="912" cy="96"/>
            </a:xfrm>
            <a:prstGeom prst="leftArrow">
              <a:avLst>
                <a:gd name="adj1" fmla="val 50000"/>
                <a:gd name="adj2" fmla="val 2375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4294" name="AutoShape 24"/>
            <p:cNvSpPr>
              <a:spLocks noChangeArrowheads="1"/>
            </p:cNvSpPr>
            <p:nvPr/>
          </p:nvSpPr>
          <p:spPr bwMode="auto">
            <a:xfrm rot="-2324653">
              <a:off x="2544" y="2544"/>
              <a:ext cx="1152" cy="96"/>
            </a:xfrm>
            <a:prstGeom prst="leftArrow">
              <a:avLst>
                <a:gd name="adj1" fmla="val 50000"/>
                <a:gd name="adj2" fmla="val 30000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pic>
        <p:nvPicPr>
          <p:cNvPr id="54283"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14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4"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800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5" name="Picture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1336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6"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048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7"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3434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8"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2578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9" name="Picture 31" descr="Flipping_co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90" name="Text Box 32"/>
          <p:cNvSpPr txBox="1">
            <a:spLocks noChangeArrowheads="1"/>
          </p:cNvSpPr>
          <p:nvPr/>
        </p:nvSpPr>
        <p:spPr bwMode="auto">
          <a:xfrm>
            <a:off x="1244600" y="1600200"/>
            <a:ext cx="81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i="1"/>
              <a:t>n</a:t>
            </a:r>
            <a:r>
              <a:rPr lang="en-US"/>
              <a:t> =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5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a:xfrm>
            <a:off x="0" y="304800"/>
            <a:ext cx="7499350" cy="1143000"/>
          </a:xfrm>
        </p:spPr>
        <p:txBody>
          <a:bodyPr>
            <a:normAutofit/>
          </a:bodyPr>
          <a:lstStyle/>
          <a:p>
            <a:pPr eaLnBrk="1" hangingPunct="1"/>
            <a:r>
              <a:rPr lang="en-US" smtClean="0">
                <a:effectLst>
                  <a:outerShdw blurRad="38100" dist="38100" dir="2700000" algn="tl">
                    <a:srgbClr val="C0C0C0"/>
                  </a:outerShdw>
                </a:effectLst>
                <a:latin typeface="Gill Sans MT" pitchFamily="34" charset="0"/>
              </a:rPr>
              <a:t>Flipping a coin example</a:t>
            </a:r>
          </a:p>
        </p:txBody>
      </p:sp>
      <p:sp>
        <p:nvSpPr>
          <p:cNvPr id="407555" name="Text Box 3"/>
          <p:cNvSpPr txBox="1">
            <a:spLocks noChangeArrowheads="1"/>
          </p:cNvSpPr>
          <p:nvPr/>
        </p:nvSpPr>
        <p:spPr bwMode="auto">
          <a:xfrm>
            <a:off x="4564063" y="17526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HHH</a:t>
            </a:r>
          </a:p>
        </p:txBody>
      </p:sp>
      <p:sp>
        <p:nvSpPr>
          <p:cNvPr id="407556" name="Text Box 4"/>
          <p:cNvSpPr txBox="1">
            <a:spLocks noChangeArrowheads="1"/>
          </p:cNvSpPr>
          <p:nvPr/>
        </p:nvSpPr>
        <p:spPr bwMode="auto">
          <a:xfrm>
            <a:off x="4564063" y="2286000"/>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HHT</a:t>
            </a:r>
          </a:p>
        </p:txBody>
      </p:sp>
      <p:sp>
        <p:nvSpPr>
          <p:cNvPr id="407557" name="Text Box 5"/>
          <p:cNvSpPr txBox="1">
            <a:spLocks noChangeArrowheads="1"/>
          </p:cNvSpPr>
          <p:nvPr/>
        </p:nvSpPr>
        <p:spPr bwMode="auto">
          <a:xfrm>
            <a:off x="4564063" y="3048000"/>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HTH</a:t>
            </a:r>
          </a:p>
        </p:txBody>
      </p:sp>
      <p:sp>
        <p:nvSpPr>
          <p:cNvPr id="407558" name="Text Box 6"/>
          <p:cNvSpPr txBox="1">
            <a:spLocks noChangeArrowheads="1"/>
          </p:cNvSpPr>
          <p:nvPr/>
        </p:nvSpPr>
        <p:spPr bwMode="auto">
          <a:xfrm>
            <a:off x="4556125" y="3581400"/>
            <a:ext cx="77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HTT</a:t>
            </a:r>
          </a:p>
        </p:txBody>
      </p:sp>
      <p:sp>
        <p:nvSpPr>
          <p:cNvPr id="407559" name="Text Box 7"/>
          <p:cNvSpPr txBox="1">
            <a:spLocks noChangeArrowheads="1"/>
          </p:cNvSpPr>
          <p:nvPr/>
        </p:nvSpPr>
        <p:spPr bwMode="auto">
          <a:xfrm>
            <a:off x="4564063" y="4191000"/>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THH</a:t>
            </a:r>
          </a:p>
        </p:txBody>
      </p:sp>
      <p:sp>
        <p:nvSpPr>
          <p:cNvPr id="407560" name="Text Box 8"/>
          <p:cNvSpPr txBox="1">
            <a:spLocks noChangeArrowheads="1"/>
          </p:cNvSpPr>
          <p:nvPr/>
        </p:nvSpPr>
        <p:spPr bwMode="auto">
          <a:xfrm>
            <a:off x="4564063" y="4724400"/>
            <a:ext cx="776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THT</a:t>
            </a:r>
          </a:p>
        </p:txBody>
      </p:sp>
      <p:sp>
        <p:nvSpPr>
          <p:cNvPr id="407561" name="Text Box 9"/>
          <p:cNvSpPr txBox="1">
            <a:spLocks noChangeArrowheads="1"/>
          </p:cNvSpPr>
          <p:nvPr/>
        </p:nvSpPr>
        <p:spPr bwMode="auto">
          <a:xfrm>
            <a:off x="4564063" y="5257800"/>
            <a:ext cx="776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TTH</a:t>
            </a:r>
          </a:p>
        </p:txBody>
      </p:sp>
      <p:sp>
        <p:nvSpPr>
          <p:cNvPr id="407562" name="Text Box 10"/>
          <p:cNvSpPr txBox="1">
            <a:spLocks noChangeArrowheads="1"/>
          </p:cNvSpPr>
          <p:nvPr/>
        </p:nvSpPr>
        <p:spPr bwMode="auto">
          <a:xfrm>
            <a:off x="4556125" y="5791200"/>
            <a:ext cx="74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TTT</a:t>
            </a:r>
          </a:p>
        </p:txBody>
      </p:sp>
      <p:sp>
        <p:nvSpPr>
          <p:cNvPr id="407563" name="Text Box 11"/>
          <p:cNvSpPr txBox="1">
            <a:spLocks noChangeArrowheads="1"/>
          </p:cNvSpPr>
          <p:nvPr/>
        </p:nvSpPr>
        <p:spPr bwMode="auto">
          <a:xfrm>
            <a:off x="5946775" y="137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Number of heads</a:t>
            </a:r>
            <a:endParaRPr lang="en-US"/>
          </a:p>
        </p:txBody>
      </p:sp>
      <p:sp>
        <p:nvSpPr>
          <p:cNvPr id="407564" name="Text Box 12"/>
          <p:cNvSpPr txBox="1">
            <a:spLocks noChangeArrowheads="1"/>
          </p:cNvSpPr>
          <p:nvPr/>
        </p:nvSpPr>
        <p:spPr bwMode="auto">
          <a:xfrm>
            <a:off x="6902450" y="1752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407565" name="Text Box 13"/>
          <p:cNvSpPr txBox="1">
            <a:spLocks noChangeArrowheads="1"/>
          </p:cNvSpPr>
          <p:nvPr/>
        </p:nvSpPr>
        <p:spPr bwMode="auto">
          <a:xfrm>
            <a:off x="6902450" y="2286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407566" name="Text Box 14"/>
          <p:cNvSpPr txBox="1">
            <a:spLocks noChangeArrowheads="1"/>
          </p:cNvSpPr>
          <p:nvPr/>
        </p:nvSpPr>
        <p:spPr bwMode="auto">
          <a:xfrm>
            <a:off x="690245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407567" name="Text Box 15"/>
          <p:cNvSpPr txBox="1">
            <a:spLocks noChangeArrowheads="1"/>
          </p:cNvSpPr>
          <p:nvPr/>
        </p:nvSpPr>
        <p:spPr bwMode="auto">
          <a:xfrm>
            <a:off x="6902450" y="5943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407568" name="Text Box 16"/>
          <p:cNvSpPr txBox="1">
            <a:spLocks noChangeArrowheads="1"/>
          </p:cNvSpPr>
          <p:nvPr/>
        </p:nvSpPr>
        <p:spPr bwMode="auto">
          <a:xfrm>
            <a:off x="6902450" y="3048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407569" name="Text Box 17"/>
          <p:cNvSpPr txBox="1">
            <a:spLocks noChangeArrowheads="1"/>
          </p:cNvSpPr>
          <p:nvPr/>
        </p:nvSpPr>
        <p:spPr bwMode="auto">
          <a:xfrm>
            <a:off x="690245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407570" name="Text Box 18"/>
          <p:cNvSpPr txBox="1">
            <a:spLocks noChangeArrowheads="1"/>
          </p:cNvSpPr>
          <p:nvPr/>
        </p:nvSpPr>
        <p:spPr bwMode="auto">
          <a:xfrm>
            <a:off x="6902450" y="4724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407571" name="Text Box 19"/>
          <p:cNvSpPr txBox="1">
            <a:spLocks noChangeArrowheads="1"/>
          </p:cNvSpPr>
          <p:nvPr/>
        </p:nvSpPr>
        <p:spPr bwMode="auto">
          <a:xfrm>
            <a:off x="6902450" y="541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pic>
        <p:nvPicPr>
          <p:cNvPr id="56339"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14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0"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800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1"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1336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2"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048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3"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3434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44"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2578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578"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676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579"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3837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580"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94322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581"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505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582"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08622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583"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648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584"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522922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7585"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5791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53" name="Text Box 34"/>
          <p:cNvSpPr txBox="1">
            <a:spLocks noChangeArrowheads="1"/>
          </p:cNvSpPr>
          <p:nvPr/>
        </p:nvSpPr>
        <p:spPr bwMode="auto">
          <a:xfrm>
            <a:off x="76200" y="6323013"/>
            <a:ext cx="4953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800"/>
              <a:t>2</a:t>
            </a:r>
            <a:r>
              <a:rPr lang="en-US" sz="3200" baseline="30000"/>
              <a:t>n</a:t>
            </a:r>
            <a:endParaRPr lang="en-US"/>
          </a:p>
        </p:txBody>
      </p:sp>
      <p:sp>
        <p:nvSpPr>
          <p:cNvPr id="56354" name="Text Box 35"/>
          <p:cNvSpPr txBox="1">
            <a:spLocks noChangeArrowheads="1"/>
          </p:cNvSpPr>
          <p:nvPr/>
        </p:nvSpPr>
        <p:spPr bwMode="auto">
          <a:xfrm>
            <a:off x="457200" y="6278563"/>
            <a:ext cx="3016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800"/>
              <a:t>= 2</a:t>
            </a:r>
            <a:r>
              <a:rPr lang="en-US" sz="3200" baseline="30000"/>
              <a:t>3 </a:t>
            </a:r>
            <a:r>
              <a:rPr lang="en-US" sz="3200"/>
              <a:t>= </a:t>
            </a:r>
            <a:r>
              <a:rPr lang="en-US" sz="2800"/>
              <a:t>8</a:t>
            </a:r>
            <a:r>
              <a:rPr lang="en-US" sz="3200"/>
              <a:t> </a:t>
            </a:r>
            <a:r>
              <a:rPr lang="en-US" sz="2000"/>
              <a:t>total outcomes</a:t>
            </a:r>
          </a:p>
        </p:txBody>
      </p:sp>
      <p:pic>
        <p:nvPicPr>
          <p:cNvPr id="56355" name="Picture 36" descr="Flipping_co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56" name="Text Box 37"/>
          <p:cNvSpPr txBox="1">
            <a:spLocks noChangeArrowheads="1"/>
          </p:cNvSpPr>
          <p:nvPr/>
        </p:nvSpPr>
        <p:spPr bwMode="auto">
          <a:xfrm>
            <a:off x="1244600" y="1600200"/>
            <a:ext cx="81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i="1"/>
              <a:t>n</a:t>
            </a:r>
            <a:r>
              <a:rPr lang="en-US"/>
              <a:t> =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075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755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0757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755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0758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7557">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40758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07558">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40758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07559">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40758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407560">
                                            <p:txEl>
                                              <p:pRg st="0" end="0"/>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40758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407561">
                                            <p:txEl>
                                              <p:pRg st="0" end="0"/>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499"/>
                                          </p:stCondLst>
                                        </p:cTn>
                                        <p:tgtEl>
                                          <p:spTgt spid="407585"/>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407562">
                                            <p:txEl>
                                              <p:pRg st="0" end="0"/>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407563">
                                            <p:txEl>
                                              <p:pRg st="0" end="0"/>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407564">
                                            <p:txEl>
                                              <p:pRg st="0" end="0"/>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407565">
                                            <p:txEl>
                                              <p:pRg st="0" end="0"/>
                                            </p:txEl>
                                          </p:spTgt>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407568">
                                            <p:txEl>
                                              <p:pRg st="0" end="0"/>
                                            </p:txEl>
                                          </p:spTgt>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407566">
                                            <p:txEl>
                                              <p:pRg st="0" end="0"/>
                                            </p:txEl>
                                          </p:spTgt>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499"/>
                                          </p:stCondLst>
                                        </p:cTn>
                                        <p:tgtEl>
                                          <p:spTgt spid="407569">
                                            <p:txEl>
                                              <p:pRg st="0" end="0"/>
                                            </p:txEl>
                                          </p:spTgt>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499"/>
                                          </p:stCondLst>
                                        </p:cTn>
                                        <p:tgtEl>
                                          <p:spTgt spid="407570">
                                            <p:txEl>
                                              <p:pRg st="0" end="0"/>
                                            </p:txEl>
                                          </p:spTgt>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499"/>
                                          </p:stCondLst>
                                        </p:cTn>
                                        <p:tgtEl>
                                          <p:spTgt spid="407571">
                                            <p:txEl>
                                              <p:pRg st="0" end="0"/>
                                            </p:txEl>
                                          </p:spTgt>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499"/>
                                          </p:stCondLst>
                                        </p:cTn>
                                        <p:tgtEl>
                                          <p:spTgt spid="4075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5" grpId="0" build="p" autoUpdateAnimBg="0"/>
      <p:bldP spid="407556" grpId="0" build="p" autoUpdateAnimBg="0"/>
      <p:bldP spid="407557" grpId="0" build="p" autoUpdateAnimBg="0"/>
      <p:bldP spid="407558" grpId="0" build="p" autoUpdateAnimBg="0"/>
      <p:bldP spid="407559" grpId="0" build="p" autoUpdateAnimBg="0"/>
      <p:bldP spid="407560" grpId="0" build="p" autoUpdateAnimBg="0"/>
      <p:bldP spid="407561" grpId="0" build="p" autoUpdateAnimBg="0"/>
      <p:bldP spid="407562" grpId="0" build="p" autoUpdateAnimBg="0"/>
      <p:bldP spid="407563" grpId="0" build="p" autoUpdateAnimBg="0"/>
      <p:bldP spid="407564" grpId="0" build="p" autoUpdateAnimBg="0"/>
      <p:bldP spid="407565" grpId="0" build="p" autoUpdateAnimBg="0"/>
      <p:bldP spid="407566" grpId="0" build="p" autoUpdateAnimBg="0"/>
      <p:bldP spid="407567" grpId="0" build="p" autoUpdateAnimBg="0"/>
      <p:bldP spid="407568" grpId="0" build="p" autoUpdateAnimBg="0"/>
      <p:bldP spid="407569" grpId="0" build="p" autoUpdateAnimBg="0"/>
      <p:bldP spid="407570" grpId="0" build="p" autoUpdateAnimBg="0"/>
      <p:bldP spid="40757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5400" dirty="0" smtClean="0"/>
              <a:t>First, some loose ends from last time</a:t>
            </a:r>
            <a:endParaRPr lang="en-US" sz="5400" dirty="0"/>
          </a:p>
        </p:txBody>
      </p:sp>
    </p:spTree>
    <p:extLst>
      <p:ext uri="{BB962C8B-B14F-4D97-AF65-F5344CB8AC3E}">
        <p14:creationId xmlns:p14="http://schemas.microsoft.com/office/powerpoint/2010/main" val="1638580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4572000" cy="6740307"/>
          </a:xfrm>
          <a:prstGeom prst="rect">
            <a:avLst/>
          </a:prstGeom>
        </p:spPr>
        <p:txBody>
          <a:bodyPr>
            <a:spAutoFit/>
          </a:bodyPr>
          <a:lstStyle/>
          <a:p>
            <a:r>
              <a:rPr lang="en-US" sz="1200" b="1" dirty="0" smtClean="0">
                <a:solidFill>
                  <a:srgbClr val="FF0000"/>
                </a:solidFill>
                <a:effectLst/>
              </a:rPr>
              <a:t>HHH	5	3H = 5	</a:t>
            </a:r>
          </a:p>
          <a:p>
            <a:r>
              <a:rPr lang="en-US" sz="1200" b="1" dirty="0" smtClean="0">
                <a:solidFill>
                  <a:srgbClr val="FF0000"/>
                </a:solidFill>
                <a:effectLst/>
              </a:rPr>
              <a:t>HHH</a:t>
            </a:r>
          </a:p>
          <a:p>
            <a:r>
              <a:rPr lang="en-US" sz="1200" b="1" dirty="0" smtClean="0">
                <a:solidFill>
                  <a:srgbClr val="FF0000"/>
                </a:solidFill>
                <a:effectLst/>
              </a:rPr>
              <a:t>HHH</a:t>
            </a:r>
          </a:p>
          <a:p>
            <a:r>
              <a:rPr lang="en-US" sz="1200" b="1" dirty="0" smtClean="0">
                <a:solidFill>
                  <a:srgbClr val="FF0000"/>
                </a:solidFill>
                <a:effectLst/>
              </a:rPr>
              <a:t>HHH</a:t>
            </a:r>
          </a:p>
          <a:p>
            <a:r>
              <a:rPr lang="en-US" sz="1200" b="1" dirty="0" smtClean="0">
                <a:solidFill>
                  <a:srgbClr val="FF0000"/>
                </a:solidFill>
                <a:effectLst/>
              </a:rPr>
              <a:t>HHH</a:t>
            </a:r>
          </a:p>
          <a:p>
            <a:r>
              <a:rPr lang="en-US" sz="1200" b="1" dirty="0" smtClean="0">
                <a:effectLst/>
              </a:rPr>
              <a:t> </a:t>
            </a:r>
          </a:p>
          <a:p>
            <a:r>
              <a:rPr lang="en-US" sz="1200" b="1" dirty="0" smtClean="0">
                <a:solidFill>
                  <a:srgbClr val="00B050"/>
                </a:solidFill>
                <a:effectLst/>
              </a:rPr>
              <a:t>HHT	5	2H = 11	</a:t>
            </a:r>
          </a:p>
          <a:p>
            <a:r>
              <a:rPr lang="en-US" sz="1200" b="1" dirty="0" smtClean="0">
                <a:solidFill>
                  <a:srgbClr val="00B050"/>
                </a:solidFill>
                <a:effectLst/>
              </a:rPr>
              <a:t>HHT</a:t>
            </a:r>
          </a:p>
          <a:p>
            <a:r>
              <a:rPr lang="en-US" sz="1200" b="1" dirty="0" smtClean="0">
                <a:solidFill>
                  <a:srgbClr val="00B050"/>
                </a:solidFill>
                <a:effectLst/>
              </a:rPr>
              <a:t>HHT</a:t>
            </a:r>
          </a:p>
          <a:p>
            <a:r>
              <a:rPr lang="en-US" sz="1200" b="1" dirty="0" smtClean="0">
                <a:solidFill>
                  <a:srgbClr val="00B050"/>
                </a:solidFill>
                <a:effectLst/>
              </a:rPr>
              <a:t>HHT</a:t>
            </a:r>
          </a:p>
          <a:p>
            <a:r>
              <a:rPr lang="en-US" sz="1200" b="1" dirty="0" smtClean="0">
                <a:solidFill>
                  <a:srgbClr val="00B050"/>
                </a:solidFill>
                <a:effectLst/>
              </a:rPr>
              <a:t>HHT</a:t>
            </a:r>
          </a:p>
          <a:p>
            <a:r>
              <a:rPr lang="en-US" sz="1200" b="1" dirty="0" smtClean="0">
                <a:solidFill>
                  <a:srgbClr val="00B050"/>
                </a:solidFill>
                <a:effectLst/>
              </a:rPr>
              <a:t> </a:t>
            </a:r>
          </a:p>
          <a:p>
            <a:r>
              <a:rPr lang="en-US" sz="1200" b="1" dirty="0" smtClean="0">
                <a:solidFill>
                  <a:srgbClr val="00B050"/>
                </a:solidFill>
                <a:effectLst/>
              </a:rPr>
              <a:t>HTH	3		</a:t>
            </a:r>
          </a:p>
          <a:p>
            <a:r>
              <a:rPr lang="en-US" sz="1200" b="1" dirty="0" smtClean="0">
                <a:solidFill>
                  <a:srgbClr val="00B050"/>
                </a:solidFill>
                <a:effectLst/>
              </a:rPr>
              <a:t>HTH</a:t>
            </a:r>
          </a:p>
          <a:p>
            <a:r>
              <a:rPr lang="en-US" sz="1200" b="1" dirty="0" smtClean="0">
                <a:solidFill>
                  <a:srgbClr val="00B050"/>
                </a:solidFill>
                <a:effectLst/>
              </a:rPr>
              <a:t>HTH</a:t>
            </a:r>
          </a:p>
          <a:p>
            <a:r>
              <a:rPr lang="en-US" sz="1200" b="1" dirty="0" smtClean="0">
                <a:solidFill>
                  <a:srgbClr val="00B050"/>
                </a:solidFill>
                <a:effectLst/>
              </a:rPr>
              <a:t> </a:t>
            </a:r>
          </a:p>
          <a:p>
            <a:r>
              <a:rPr lang="en-US" sz="1200" b="1" dirty="0" smtClean="0">
                <a:solidFill>
                  <a:srgbClr val="00B050"/>
                </a:solidFill>
                <a:effectLst/>
              </a:rPr>
              <a:t>THH	3		</a:t>
            </a:r>
          </a:p>
          <a:p>
            <a:r>
              <a:rPr lang="en-US" sz="1200" b="1" dirty="0" smtClean="0">
                <a:solidFill>
                  <a:srgbClr val="00B050"/>
                </a:solidFill>
                <a:effectLst/>
              </a:rPr>
              <a:t>THH</a:t>
            </a:r>
          </a:p>
          <a:p>
            <a:r>
              <a:rPr lang="en-US" sz="1200" b="1" dirty="0" smtClean="0">
                <a:solidFill>
                  <a:srgbClr val="00B050"/>
                </a:solidFill>
                <a:effectLst/>
              </a:rPr>
              <a:t>THH</a:t>
            </a:r>
          </a:p>
          <a:p>
            <a:r>
              <a:rPr lang="en-US" sz="1200" b="1" dirty="0" smtClean="0">
                <a:effectLst/>
              </a:rPr>
              <a:t> </a:t>
            </a:r>
          </a:p>
          <a:p>
            <a:r>
              <a:rPr lang="en-US" sz="1200" b="1" dirty="0" smtClean="0">
                <a:solidFill>
                  <a:srgbClr val="00B0F0"/>
                </a:solidFill>
              </a:rPr>
              <a:t>HTT	0	</a:t>
            </a:r>
            <a:r>
              <a:rPr lang="en-US" sz="1200" b="1" dirty="0" smtClean="0">
                <a:solidFill>
                  <a:srgbClr val="00B0F0"/>
                </a:solidFill>
                <a:effectLst/>
              </a:rPr>
              <a:t> 1H = 4</a:t>
            </a:r>
          </a:p>
          <a:p>
            <a:endParaRPr lang="en-US" sz="1200" b="1" dirty="0" smtClean="0">
              <a:solidFill>
                <a:srgbClr val="00B0F0"/>
              </a:solidFill>
              <a:effectLst/>
            </a:endParaRPr>
          </a:p>
          <a:p>
            <a:r>
              <a:rPr lang="en-US" sz="1200" b="1" dirty="0" smtClean="0">
                <a:solidFill>
                  <a:srgbClr val="00B0F0"/>
                </a:solidFill>
                <a:effectLst/>
              </a:rPr>
              <a:t>THT	2		</a:t>
            </a:r>
          </a:p>
          <a:p>
            <a:r>
              <a:rPr lang="en-US" sz="1200" b="1" dirty="0" smtClean="0">
                <a:solidFill>
                  <a:srgbClr val="00B0F0"/>
                </a:solidFill>
                <a:effectLst/>
              </a:rPr>
              <a:t>THT</a:t>
            </a:r>
          </a:p>
          <a:p>
            <a:r>
              <a:rPr lang="en-US" sz="1200" b="1" dirty="0" smtClean="0">
                <a:solidFill>
                  <a:srgbClr val="00B0F0"/>
                </a:solidFill>
                <a:effectLst/>
              </a:rPr>
              <a:t> </a:t>
            </a:r>
          </a:p>
          <a:p>
            <a:r>
              <a:rPr lang="en-US" sz="1200" b="1" dirty="0" smtClean="0">
                <a:solidFill>
                  <a:srgbClr val="00B0F0"/>
                </a:solidFill>
                <a:effectLst/>
              </a:rPr>
              <a:t>TTH	2		</a:t>
            </a:r>
          </a:p>
          <a:p>
            <a:r>
              <a:rPr lang="en-US" sz="1200" b="1" dirty="0" smtClean="0">
                <a:solidFill>
                  <a:srgbClr val="00B0F0"/>
                </a:solidFill>
                <a:effectLst/>
              </a:rPr>
              <a:t>TTH</a:t>
            </a:r>
          </a:p>
          <a:p>
            <a:r>
              <a:rPr lang="en-US" sz="1200" b="1" dirty="0" smtClean="0">
                <a:effectLst/>
              </a:rPr>
              <a:t> </a:t>
            </a:r>
          </a:p>
          <a:p>
            <a:r>
              <a:rPr lang="en-US" sz="1200" b="1" dirty="0">
                <a:solidFill>
                  <a:srgbClr val="ED85D7"/>
                </a:solidFill>
              </a:rPr>
              <a:t>TTT	6	0H = 6	</a:t>
            </a:r>
          </a:p>
          <a:p>
            <a:r>
              <a:rPr lang="en-US" sz="1200" b="1" dirty="0">
                <a:solidFill>
                  <a:srgbClr val="ED85D7"/>
                </a:solidFill>
              </a:rPr>
              <a:t>TTT</a:t>
            </a:r>
          </a:p>
          <a:p>
            <a:r>
              <a:rPr lang="en-US" sz="1200" b="1" dirty="0">
                <a:solidFill>
                  <a:srgbClr val="ED85D7"/>
                </a:solidFill>
              </a:rPr>
              <a:t>TTT</a:t>
            </a:r>
          </a:p>
          <a:p>
            <a:r>
              <a:rPr lang="en-US" sz="1200" b="1" dirty="0">
                <a:solidFill>
                  <a:srgbClr val="ED85D7"/>
                </a:solidFill>
              </a:rPr>
              <a:t>TTT</a:t>
            </a:r>
          </a:p>
          <a:p>
            <a:r>
              <a:rPr lang="en-US" sz="1200" b="1" dirty="0">
                <a:solidFill>
                  <a:srgbClr val="ED85D7"/>
                </a:solidFill>
              </a:rPr>
              <a:t>TTT</a:t>
            </a:r>
          </a:p>
          <a:p>
            <a:r>
              <a:rPr lang="en-US" sz="1200" b="1" dirty="0">
                <a:solidFill>
                  <a:srgbClr val="ED85D7"/>
                </a:solidFill>
              </a:rPr>
              <a:t>TTT</a:t>
            </a:r>
          </a:p>
          <a:p>
            <a:r>
              <a:rPr lang="en-US" b="1" dirty="0" smtClean="0">
                <a:effectLst/>
              </a:rPr>
              <a:t> </a:t>
            </a:r>
            <a:endParaRPr lang="en-US" b="1" dirty="0">
              <a:effectLst/>
            </a:endParaRPr>
          </a:p>
        </p:txBody>
      </p:sp>
    </p:spTree>
    <p:extLst>
      <p:ext uri="{BB962C8B-B14F-4D97-AF65-F5344CB8AC3E}">
        <p14:creationId xmlns:p14="http://schemas.microsoft.com/office/powerpoint/2010/main" val="806508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457200" y="0"/>
            <a:ext cx="8477250" cy="1417638"/>
          </a:xfrm>
        </p:spPr>
        <p:txBody>
          <a:bodyPr>
            <a:normAutofit/>
          </a:bodyPr>
          <a:lstStyle/>
          <a:p>
            <a:pPr eaLnBrk="1" hangingPunct="1"/>
            <a:r>
              <a:rPr lang="en-US" sz="3200" smtClean="0">
                <a:effectLst>
                  <a:outerShdw blurRad="38100" dist="38100" dir="2700000" algn="tl">
                    <a:srgbClr val="C0C0C0"/>
                  </a:outerShdw>
                </a:effectLst>
                <a:latin typeface="Gill Sans MT" pitchFamily="34" charset="0"/>
              </a:rPr>
              <a:t>Connection between probabilities &amp; graphs</a:t>
            </a:r>
          </a:p>
        </p:txBody>
      </p:sp>
      <p:sp>
        <p:nvSpPr>
          <p:cNvPr id="58370" name="Rectangle 4"/>
          <p:cNvSpPr>
            <a:spLocks noGrp="1"/>
          </p:cNvSpPr>
          <p:nvPr>
            <p:ph idx="1"/>
          </p:nvPr>
        </p:nvSpPr>
        <p:spPr/>
        <p:txBody>
          <a:bodyPr/>
          <a:lstStyle/>
          <a:p>
            <a:pPr eaLnBrk="1" hangingPunct="1">
              <a:lnSpc>
                <a:spcPct val="90000"/>
              </a:lnSpc>
            </a:pPr>
            <a:r>
              <a:rPr lang="en-US" dirty="0" smtClean="0">
                <a:latin typeface="Gill Sans MT" pitchFamily="34" charset="0"/>
              </a:rPr>
              <a:t>We usually have a population of scores that can be displayed in a graph (such as a histogram)</a:t>
            </a:r>
          </a:p>
          <a:p>
            <a:pPr eaLnBrk="1" hangingPunct="1">
              <a:lnSpc>
                <a:spcPct val="90000"/>
              </a:lnSpc>
            </a:pPr>
            <a:r>
              <a:rPr lang="en-US" dirty="0" smtClean="0">
                <a:latin typeface="Gill Sans MT" pitchFamily="34" charset="0"/>
              </a:rPr>
              <a:t>Each portion of the graph represents a different proportion of the population</a:t>
            </a:r>
          </a:p>
          <a:p>
            <a:pPr eaLnBrk="1" hangingPunct="1">
              <a:lnSpc>
                <a:spcPct val="90000"/>
              </a:lnSpc>
            </a:pPr>
            <a:r>
              <a:rPr lang="en-US" dirty="0" smtClean="0">
                <a:latin typeface="Gill Sans MT" pitchFamily="34" charset="0"/>
              </a:rPr>
              <a:t>The proportion is equivalent to the probability of obtaining an individual in that portion of the graph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Example</a:t>
            </a:r>
          </a:p>
        </p:txBody>
      </p:sp>
      <p:sp>
        <p:nvSpPr>
          <p:cNvPr id="60418" name="Rectangle 3"/>
          <p:cNvSpPr>
            <a:spLocks noGrp="1"/>
          </p:cNvSpPr>
          <p:nvPr>
            <p:ph idx="1"/>
          </p:nvPr>
        </p:nvSpPr>
        <p:spPr/>
        <p:txBody>
          <a:bodyPr/>
          <a:lstStyle/>
          <a:p>
            <a:pPr eaLnBrk="1" hangingPunct="1">
              <a:buFont typeface="Wingdings 2" pitchFamily="18" charset="2"/>
              <a:buNone/>
            </a:pPr>
            <a:r>
              <a:rPr lang="en-US" smtClean="0">
                <a:latin typeface="Gill Sans MT" pitchFamily="34" charset="0"/>
              </a:rPr>
              <a:t>Population with the following scores:</a:t>
            </a:r>
          </a:p>
          <a:p>
            <a:pPr eaLnBrk="1" hangingPunct="1">
              <a:buFont typeface="Wingdings 2" pitchFamily="18" charset="2"/>
              <a:buNone/>
            </a:pPr>
            <a:r>
              <a:rPr lang="en-US" smtClean="0">
                <a:latin typeface="Gill Sans MT" pitchFamily="34" charset="0"/>
              </a:rPr>
              <a:t>1,1,2,3,3,4,4,4,5,6</a:t>
            </a:r>
          </a:p>
        </p:txBody>
      </p:sp>
      <p:graphicFrame>
        <p:nvGraphicFramePr>
          <p:cNvPr id="2" name="Object 2"/>
          <p:cNvGraphicFramePr>
            <a:graphicFrameLocks noChangeAspect="1"/>
          </p:cNvGraphicFramePr>
          <p:nvPr/>
        </p:nvGraphicFramePr>
        <p:xfrm>
          <a:off x="1193800" y="2566988"/>
          <a:ext cx="6757988" cy="39592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Example</a:t>
            </a:r>
          </a:p>
        </p:txBody>
      </p:sp>
      <p:sp>
        <p:nvSpPr>
          <p:cNvPr id="176131" name="Rectangle 3"/>
          <p:cNvSpPr>
            <a:spLocks noGrp="1"/>
          </p:cNvSpPr>
          <p:nvPr>
            <p:ph idx="1"/>
          </p:nvPr>
        </p:nvSpPr>
        <p:spPr/>
        <p:txBody>
          <a:bodyPr/>
          <a:lstStyle/>
          <a:p>
            <a:pPr eaLnBrk="1" hangingPunct="1"/>
            <a:r>
              <a:rPr lang="en-US" smtClean="0">
                <a:latin typeface="Gill Sans MT" pitchFamily="34" charset="0"/>
              </a:rPr>
              <a:t>What is the probability of obtaining a score greater than 4?</a:t>
            </a:r>
          </a:p>
          <a:p>
            <a:pPr eaLnBrk="1" hangingPunct="1"/>
            <a:r>
              <a:rPr lang="en-US" i="1" smtClean="0">
                <a:latin typeface="Gill Sans MT" pitchFamily="34" charset="0"/>
              </a:rPr>
              <a:t>p</a:t>
            </a:r>
            <a:r>
              <a:rPr lang="en-US" smtClean="0">
                <a:latin typeface="Gill Sans MT" pitchFamily="34" charset="0"/>
              </a:rPr>
              <a:t>(X&gt;4) = ?</a:t>
            </a:r>
          </a:p>
          <a:p>
            <a:pPr eaLnBrk="1" hangingPunct="1"/>
            <a:endParaRPr lang="en-US" smtClean="0">
              <a:latin typeface="Gill Sans MT" pitchFamily="34" charset="0"/>
            </a:endParaRPr>
          </a:p>
        </p:txBody>
      </p:sp>
      <p:graphicFrame>
        <p:nvGraphicFramePr>
          <p:cNvPr id="176132" name="Object 2"/>
          <p:cNvGraphicFramePr>
            <a:graphicFrameLocks noChangeAspect="1"/>
          </p:cNvGraphicFramePr>
          <p:nvPr/>
        </p:nvGraphicFramePr>
        <p:xfrm>
          <a:off x="1752600" y="3352800"/>
          <a:ext cx="5380038" cy="814388"/>
        </p:xfrm>
        <a:graphic>
          <a:graphicData uri="http://schemas.openxmlformats.org/presentationml/2006/ole">
            <mc:AlternateContent xmlns:mc="http://schemas.openxmlformats.org/markup-compatibility/2006">
              <mc:Choice xmlns:v="urn:schemas-microsoft-com:vml" Requires="v">
                <p:oleObj spid="_x0000_s62495" name="Equation" r:id="rId4" imgW="2768600" imgH="419100" progId="Equation.DSMT4">
                  <p:embed/>
                </p:oleObj>
              </mc:Choice>
              <mc:Fallback>
                <p:oleObj name="Equation" r:id="rId4" imgW="2768600" imgH="4191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3352800"/>
                        <a:ext cx="5380038" cy="8143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74997"/>
                                </a:srgbClr>
                              </a:outerShdw>
                            </a:effectLst>
                          </a14:hiddenEffects>
                        </a:ext>
                      </a:extLst>
                    </p:spPr>
                  </p:pic>
                </p:oleObj>
              </mc:Fallback>
            </mc:AlternateContent>
          </a:graphicData>
        </a:graphic>
      </p:graphicFrame>
      <p:graphicFrame>
        <p:nvGraphicFramePr>
          <p:cNvPr id="176134" name="Object 3"/>
          <p:cNvGraphicFramePr>
            <a:graphicFrameLocks noChangeAspect="1"/>
          </p:cNvGraphicFramePr>
          <p:nvPr/>
        </p:nvGraphicFramePr>
        <p:xfrm>
          <a:off x="5943600" y="4876800"/>
          <a:ext cx="2946400" cy="971550"/>
        </p:xfrm>
        <a:graphic>
          <a:graphicData uri="http://schemas.openxmlformats.org/presentationml/2006/ole">
            <mc:AlternateContent xmlns:mc="http://schemas.openxmlformats.org/markup-compatibility/2006">
              <mc:Choice xmlns:v="urn:schemas-microsoft-com:vml" Requires="v">
                <p:oleObj spid="_x0000_s62496" name="Equation" r:id="rId6" imgW="1193800" imgH="393700" progId="Equation.DSMT4">
                  <p:embed/>
                </p:oleObj>
              </mc:Choice>
              <mc:Fallback>
                <p:oleObj name="Equation" r:id="rId6" imgW="1193800" imgH="3937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3600" y="4876800"/>
                        <a:ext cx="2946400"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2" name="Object 4"/>
          <p:cNvGraphicFramePr>
            <a:graphicFrameLocks noChangeAspect="1"/>
          </p:cNvGraphicFramePr>
          <p:nvPr/>
        </p:nvGraphicFramePr>
        <p:xfrm>
          <a:off x="1117600" y="4244975"/>
          <a:ext cx="4394200" cy="2560638"/>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61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6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Graphic spid="2"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Example</a:t>
            </a:r>
          </a:p>
        </p:txBody>
      </p:sp>
      <p:sp>
        <p:nvSpPr>
          <p:cNvPr id="177155" name="Rectangle 3"/>
          <p:cNvSpPr>
            <a:spLocks noGrp="1"/>
          </p:cNvSpPr>
          <p:nvPr>
            <p:ph idx="1"/>
          </p:nvPr>
        </p:nvSpPr>
        <p:spPr/>
        <p:txBody>
          <a:bodyPr/>
          <a:lstStyle/>
          <a:p>
            <a:pPr eaLnBrk="1" hangingPunct="1">
              <a:buFont typeface="Wingdings 2" pitchFamily="18" charset="2"/>
              <a:buNone/>
            </a:pPr>
            <a:r>
              <a:rPr lang="en-US" smtClean="0">
                <a:latin typeface="Gill Sans MT" pitchFamily="34" charset="0"/>
              </a:rPr>
              <a:t>Find the following probabilities:</a:t>
            </a:r>
          </a:p>
          <a:p>
            <a:pPr eaLnBrk="1" hangingPunct="1"/>
            <a:r>
              <a:rPr lang="en-US" i="1" smtClean="0">
                <a:latin typeface="Gill Sans MT" pitchFamily="34" charset="0"/>
              </a:rPr>
              <a:t>p</a:t>
            </a:r>
            <a:r>
              <a:rPr lang="en-US" smtClean="0">
                <a:latin typeface="Gill Sans MT" pitchFamily="34" charset="0"/>
              </a:rPr>
              <a:t>(X&gt;2) = ?</a:t>
            </a:r>
          </a:p>
          <a:p>
            <a:pPr eaLnBrk="1" hangingPunct="1"/>
            <a:r>
              <a:rPr lang="en-US" i="1" smtClean="0">
                <a:latin typeface="Gill Sans MT" pitchFamily="34" charset="0"/>
              </a:rPr>
              <a:t>p</a:t>
            </a:r>
            <a:r>
              <a:rPr lang="en-US" smtClean="0">
                <a:latin typeface="Gill Sans MT" pitchFamily="34" charset="0"/>
              </a:rPr>
              <a:t>(X&gt;5) = ?</a:t>
            </a:r>
            <a:endParaRPr lang="en-US" i="1" smtClean="0">
              <a:latin typeface="Gill Sans MT" pitchFamily="34" charset="0"/>
            </a:endParaRPr>
          </a:p>
          <a:p>
            <a:pPr eaLnBrk="1" hangingPunct="1"/>
            <a:r>
              <a:rPr lang="en-US" i="1" smtClean="0">
                <a:latin typeface="Gill Sans MT" pitchFamily="34" charset="0"/>
              </a:rPr>
              <a:t>P</a:t>
            </a:r>
            <a:r>
              <a:rPr lang="en-US" smtClean="0">
                <a:latin typeface="Gill Sans MT" pitchFamily="34" charset="0"/>
              </a:rPr>
              <a:t>(X&lt;3) = ?</a:t>
            </a:r>
          </a:p>
          <a:p>
            <a:pPr eaLnBrk="1" hangingPunct="1">
              <a:buFont typeface="Wingdings 2" pitchFamily="18" charset="2"/>
              <a:buNone/>
            </a:pPr>
            <a:endParaRPr lang="en-US" smtClean="0">
              <a:latin typeface="Gill Sans MT" pitchFamily="34" charset="0"/>
            </a:endParaRPr>
          </a:p>
        </p:txBody>
      </p:sp>
      <p:graphicFrame>
        <p:nvGraphicFramePr>
          <p:cNvPr id="177156" name="Object 2"/>
          <p:cNvGraphicFramePr>
            <a:graphicFrameLocks noChangeAspect="1"/>
          </p:cNvGraphicFramePr>
          <p:nvPr/>
        </p:nvGraphicFramePr>
        <p:xfrm>
          <a:off x="2667000" y="3581400"/>
          <a:ext cx="5380038" cy="814388"/>
        </p:xfrm>
        <a:graphic>
          <a:graphicData uri="http://schemas.openxmlformats.org/presentationml/2006/ole">
            <mc:AlternateContent xmlns:mc="http://schemas.openxmlformats.org/markup-compatibility/2006">
              <mc:Choice xmlns:v="urn:schemas-microsoft-com:vml" Requires="v">
                <p:oleObj spid="_x0000_s64531" name="Equation" r:id="rId4" imgW="2768600" imgH="419100" progId="Equation.DSMT4">
                  <p:embed/>
                </p:oleObj>
              </mc:Choice>
              <mc:Fallback>
                <p:oleObj name="Equation" r:id="rId4" imgW="2768600" imgH="4191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3581400"/>
                        <a:ext cx="5380038" cy="8143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74997"/>
                                </a:srgbClr>
                              </a:outerShdw>
                            </a:effectLst>
                          </a14:hiddenEffects>
                        </a:ext>
                      </a:extLst>
                    </p:spPr>
                  </p:pic>
                </p:oleObj>
              </mc:Fallback>
            </mc:AlternateContent>
          </a:graphicData>
        </a:graphic>
      </p:graphicFrame>
      <p:graphicFrame>
        <p:nvGraphicFramePr>
          <p:cNvPr id="2" name="Object 3"/>
          <p:cNvGraphicFramePr>
            <a:graphicFrameLocks noChangeAspect="1"/>
          </p:cNvGraphicFramePr>
          <p:nvPr/>
        </p:nvGraphicFramePr>
        <p:xfrm>
          <a:off x="1117600" y="4244975"/>
          <a:ext cx="4394200" cy="2560638"/>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7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7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715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Graphic spid="2"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Check your understanding</a:t>
            </a:r>
          </a:p>
        </p:txBody>
      </p:sp>
      <p:sp>
        <p:nvSpPr>
          <p:cNvPr id="66562" name="Rectangle 3"/>
          <p:cNvSpPr>
            <a:spLocks noGrp="1"/>
          </p:cNvSpPr>
          <p:nvPr>
            <p:ph idx="1"/>
          </p:nvPr>
        </p:nvSpPr>
        <p:spPr/>
        <p:txBody>
          <a:bodyPr/>
          <a:lstStyle/>
          <a:p>
            <a:pPr eaLnBrk="1" hangingPunct="1"/>
            <a:r>
              <a:rPr lang="en-US" smtClean="0">
                <a:latin typeface="Gill Sans MT" pitchFamily="34" charset="0"/>
              </a:rPr>
              <a:t>We are about to look at the normal distribution and see how probability concepts are related to this specific distribution.</a:t>
            </a:r>
          </a:p>
          <a:p>
            <a:pPr eaLnBrk="1" hangingPunct="1"/>
            <a:r>
              <a:rPr lang="en-US" smtClean="0">
                <a:latin typeface="Gill Sans MT" pitchFamily="34" charset="0"/>
              </a:rPr>
              <a:t>Before we move on, any questions about probability, how to compute it, how it is related to frequency graphs, etc.?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The Normal Distribution</a:t>
            </a:r>
          </a:p>
        </p:txBody>
      </p:sp>
      <p:sp>
        <p:nvSpPr>
          <p:cNvPr id="68610" name="Rectangle 4"/>
          <p:cNvSpPr>
            <a:spLocks noGrp="1" noChangeArrowheads="1"/>
          </p:cNvSpPr>
          <p:nvPr>
            <p:ph idx="1"/>
          </p:nvPr>
        </p:nvSpPr>
        <p:spPr>
          <a:xfrm>
            <a:off x="685800" y="1568450"/>
            <a:ext cx="3962400" cy="838200"/>
          </a:xfrm>
        </p:spPr>
        <p:txBody>
          <a:bodyPr/>
          <a:lstStyle/>
          <a:p>
            <a:pPr eaLnBrk="1" hangingPunct="1"/>
            <a:r>
              <a:rPr lang="en-US" sz="2400" b="1" smtClean="0">
                <a:latin typeface="Gill Sans MT" pitchFamily="34" charset="0"/>
                <a:hlinkClick r:id="rId3"/>
              </a:rPr>
              <a:t>Normal distribution</a:t>
            </a:r>
          </a:p>
        </p:txBody>
      </p:sp>
      <p:sp>
        <p:nvSpPr>
          <p:cNvPr id="68611" name="Line 3"/>
          <p:cNvSpPr>
            <a:spLocks noChangeShapeType="1"/>
          </p:cNvSpPr>
          <p:nvPr/>
        </p:nvSpPr>
        <p:spPr bwMode="auto">
          <a:xfrm>
            <a:off x="1600200" y="5546725"/>
            <a:ext cx="594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8612"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733800"/>
            <a:ext cx="4343400" cy="1844675"/>
          </a:xfrm>
          <a:prstGeom prst="rect">
            <a:avLst/>
          </a:prstGeom>
          <a:noFill/>
          <a:ln>
            <a:noFill/>
          </a:ln>
          <a:extLst>
            <a:ext uri="{909E8E84-426E-40DD-AFC4-6F175D3DCCD1}">
              <a14:hiddenFill xmlns:a14="http://schemas.microsoft.com/office/drawing/2010/main">
                <a:solidFill>
                  <a:srgbClr val="FFFFFF">
                    <a:alpha val="34901"/>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The Normal Distribution</a:t>
            </a:r>
          </a:p>
        </p:txBody>
      </p:sp>
      <p:sp>
        <p:nvSpPr>
          <p:cNvPr id="32771" name="Rectangle 3"/>
          <p:cNvSpPr>
            <a:spLocks noGrp="1" noChangeArrowheads="1"/>
          </p:cNvSpPr>
          <p:nvPr>
            <p:ph idx="1"/>
          </p:nvPr>
        </p:nvSpPr>
        <p:spPr>
          <a:xfrm>
            <a:off x="990600" y="1524000"/>
            <a:ext cx="7089775" cy="2209800"/>
          </a:xfrm>
        </p:spPr>
        <p:txBody>
          <a:bodyPr rtlCol="0">
            <a:normAutofit fontScale="92500" lnSpcReduction="10000"/>
          </a:bodyPr>
          <a:lstStyle/>
          <a:p>
            <a:pPr eaLnBrk="1" fontAlgn="auto" hangingPunct="1">
              <a:lnSpc>
                <a:spcPct val="90000"/>
              </a:lnSpc>
              <a:spcAft>
                <a:spcPts val="0"/>
              </a:spcAft>
              <a:buFont typeface="Arial"/>
              <a:buChar char="•"/>
              <a:defRPr/>
            </a:pPr>
            <a:r>
              <a:rPr lang="en-US" sz="2400" b="1" dirty="0" smtClean="0">
                <a:latin typeface="Gill Sans MT" charset="0"/>
                <a:ea typeface="MS PGothic" charset="0"/>
                <a:cs typeface="+mn-cs"/>
              </a:rPr>
              <a:t>Normal distribution</a:t>
            </a:r>
            <a:r>
              <a:rPr lang="en-US" sz="2400" dirty="0" smtClean="0">
                <a:latin typeface="Gill Sans MT" charset="0"/>
                <a:ea typeface="MS PGothic" charset="0"/>
                <a:cs typeface="+mn-cs"/>
              </a:rPr>
              <a:t> is a commonly found distribution that is </a:t>
            </a:r>
            <a:r>
              <a:rPr lang="en-US" sz="2400" u="sng" dirty="0" smtClean="0">
                <a:latin typeface="Gill Sans MT" charset="0"/>
                <a:ea typeface="MS PGothic" charset="0"/>
                <a:cs typeface="+mn-cs"/>
              </a:rPr>
              <a:t>symmetrical</a:t>
            </a:r>
            <a:r>
              <a:rPr lang="en-US" sz="2400" dirty="0" smtClean="0">
                <a:latin typeface="Gill Sans MT" charset="0"/>
                <a:ea typeface="MS PGothic" charset="0"/>
                <a:cs typeface="+mn-cs"/>
              </a:rPr>
              <a:t> and  </a:t>
            </a:r>
            <a:r>
              <a:rPr lang="en-US" sz="2400" u="sng" dirty="0" err="1" smtClean="0">
                <a:latin typeface="Gill Sans MT" charset="0"/>
                <a:ea typeface="MS PGothic" charset="0"/>
                <a:cs typeface="+mn-cs"/>
              </a:rPr>
              <a:t>unimodal</a:t>
            </a:r>
            <a:r>
              <a:rPr lang="en-US" sz="2400" dirty="0" smtClean="0">
                <a:latin typeface="Gill Sans MT" charset="0"/>
                <a:ea typeface="MS PGothic" charset="0"/>
                <a:cs typeface="+mn-cs"/>
              </a:rPr>
              <a:t>. </a:t>
            </a:r>
          </a:p>
          <a:p>
            <a:pPr lvl="1" eaLnBrk="1" fontAlgn="auto" hangingPunct="1">
              <a:lnSpc>
                <a:spcPct val="90000"/>
              </a:lnSpc>
              <a:spcAft>
                <a:spcPts val="0"/>
              </a:spcAft>
              <a:buFont typeface="Arial"/>
              <a:buChar char="–"/>
              <a:defRPr/>
            </a:pPr>
            <a:r>
              <a:rPr lang="en-US" sz="2400" dirty="0" smtClean="0">
                <a:latin typeface="Gill Sans MT" charset="0"/>
                <a:ea typeface="MS PGothic" charset="0"/>
              </a:rPr>
              <a:t>Not all </a:t>
            </a:r>
            <a:r>
              <a:rPr lang="en-US" sz="2400" dirty="0" err="1" smtClean="0">
                <a:latin typeface="Gill Sans MT" charset="0"/>
                <a:ea typeface="MS PGothic" charset="0"/>
              </a:rPr>
              <a:t>unimodal</a:t>
            </a:r>
            <a:r>
              <a:rPr lang="en-US" sz="2400" dirty="0" smtClean="0">
                <a:latin typeface="Gill Sans MT" charset="0"/>
                <a:ea typeface="MS PGothic" charset="0"/>
              </a:rPr>
              <a:t>, symmetrical curves are Normal, so be careful with your descriptions</a:t>
            </a:r>
          </a:p>
          <a:p>
            <a:pPr eaLnBrk="1" fontAlgn="auto" hangingPunct="1">
              <a:lnSpc>
                <a:spcPct val="90000"/>
              </a:lnSpc>
              <a:spcAft>
                <a:spcPts val="0"/>
              </a:spcAft>
              <a:buFont typeface="Arial"/>
              <a:buChar char="•"/>
              <a:defRPr/>
            </a:pPr>
            <a:r>
              <a:rPr lang="en-US" sz="2400" dirty="0" smtClean="0">
                <a:latin typeface="Gill Sans MT" charset="0"/>
                <a:ea typeface="MS PGothic" charset="0"/>
                <a:cs typeface="+mn-cs"/>
              </a:rPr>
              <a:t>It is defined by the following equation:</a:t>
            </a:r>
          </a:p>
          <a:p>
            <a:pPr eaLnBrk="1" fontAlgn="auto" hangingPunct="1">
              <a:lnSpc>
                <a:spcPct val="90000"/>
              </a:lnSpc>
              <a:spcAft>
                <a:spcPts val="0"/>
              </a:spcAft>
              <a:buFont typeface="Arial"/>
              <a:buChar char="•"/>
              <a:defRPr/>
            </a:pPr>
            <a:r>
              <a:rPr lang="en-US" sz="2400" dirty="0" smtClean="0">
                <a:latin typeface="Gill Sans MT" charset="0"/>
                <a:ea typeface="MS PGothic" charset="0"/>
                <a:cs typeface="+mn-cs"/>
              </a:rPr>
              <a:t>The mean, median, and mode are all equal for this distribution.</a:t>
            </a:r>
          </a:p>
        </p:txBody>
      </p:sp>
      <p:graphicFrame>
        <p:nvGraphicFramePr>
          <p:cNvPr id="70659" name="Object 2"/>
          <p:cNvGraphicFramePr>
            <a:graphicFrameLocks noChangeAspect="1"/>
          </p:cNvGraphicFramePr>
          <p:nvPr>
            <p:extLst>
              <p:ext uri="{D42A27DB-BD31-4B8C-83A1-F6EECF244321}">
                <p14:modId xmlns:p14="http://schemas.microsoft.com/office/powerpoint/2010/main" val="817945173"/>
              </p:ext>
            </p:extLst>
          </p:nvPr>
        </p:nvGraphicFramePr>
        <p:xfrm>
          <a:off x="6019800" y="2438400"/>
          <a:ext cx="1828800" cy="622300"/>
        </p:xfrm>
        <a:graphic>
          <a:graphicData uri="http://schemas.openxmlformats.org/presentationml/2006/ole">
            <mc:AlternateContent xmlns:mc="http://schemas.openxmlformats.org/markup-compatibility/2006">
              <mc:Choice xmlns:v="urn:schemas-microsoft-com:vml" Requires="v">
                <p:oleObj spid="_x0000_s70689" name="Equation" r:id="rId4" imgW="1193800" imgH="406400" progId="Equation.3">
                  <p:embed/>
                </p:oleObj>
              </mc:Choice>
              <mc:Fallback>
                <p:oleObj name="Equation" r:id="rId4" imgW="1193800" imgH="406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2438400"/>
                        <a:ext cx="1828800" cy="622300"/>
                      </a:xfrm>
                      <a:prstGeom prst="rect">
                        <a:avLst/>
                      </a:prstGeom>
                      <a:noFill/>
                      <a:ln>
                        <a:noFill/>
                      </a:ln>
                      <a:extLst/>
                    </p:spPr>
                  </p:pic>
                </p:oleObj>
              </mc:Fallback>
            </mc:AlternateContent>
          </a:graphicData>
        </a:graphic>
      </p:graphicFrame>
      <p:grpSp>
        <p:nvGrpSpPr>
          <p:cNvPr id="70660" name="Group 5"/>
          <p:cNvGrpSpPr>
            <a:grpSpLocks/>
          </p:cNvGrpSpPr>
          <p:nvPr/>
        </p:nvGrpSpPr>
        <p:grpSpPr bwMode="auto">
          <a:xfrm>
            <a:off x="2362200" y="4114800"/>
            <a:ext cx="4419600" cy="2209800"/>
            <a:chOff x="1488" y="2352"/>
            <a:chExt cx="2784" cy="1392"/>
          </a:xfrm>
        </p:grpSpPr>
        <p:grpSp>
          <p:nvGrpSpPr>
            <p:cNvPr id="70661" name="Group 6"/>
            <p:cNvGrpSpPr>
              <a:grpSpLocks/>
            </p:cNvGrpSpPr>
            <p:nvPr/>
          </p:nvGrpSpPr>
          <p:grpSpPr bwMode="auto">
            <a:xfrm>
              <a:off x="1488" y="2352"/>
              <a:ext cx="2784" cy="1200"/>
              <a:chOff x="2448" y="1728"/>
              <a:chExt cx="2784" cy="1200"/>
            </a:xfrm>
          </p:grpSpPr>
          <p:pic>
            <p:nvPicPr>
              <p:cNvPr id="7066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8" name="Line 8"/>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669" name="Line 9"/>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670" name="Line 10"/>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671" name="Line 11"/>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672" name="Line 12"/>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673" name="Text Box 13"/>
              <p:cNvSpPr txBox="1">
                <a:spLocks noChangeArrowheads="1"/>
              </p:cNvSpPr>
              <p:nvPr/>
            </p:nvSpPr>
            <p:spPr bwMode="auto">
              <a:xfrm>
                <a:off x="4152" y="2716"/>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0674" name="Text Box 14"/>
              <p:cNvSpPr txBox="1">
                <a:spLocks noChangeArrowheads="1"/>
              </p:cNvSpPr>
              <p:nvPr/>
            </p:nvSpPr>
            <p:spPr bwMode="auto">
              <a:xfrm>
                <a:off x="4656" y="262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0675" name="Text Box 15"/>
              <p:cNvSpPr txBox="1">
                <a:spLocks noChangeArrowheads="1"/>
              </p:cNvSpPr>
              <p:nvPr/>
            </p:nvSpPr>
            <p:spPr bwMode="auto">
              <a:xfrm>
                <a:off x="3760" y="2304"/>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0676" name="Line 16"/>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0662" name="Text Box 17"/>
            <p:cNvSpPr txBox="1">
              <a:spLocks noChangeArrowheads="1"/>
            </p:cNvSpPr>
            <p:nvPr/>
          </p:nvSpPr>
          <p:spPr bwMode="auto">
            <a:xfrm>
              <a:off x="3168"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0663" name="Text Box 18"/>
            <p:cNvSpPr txBox="1">
              <a:spLocks noChangeArrowheads="1"/>
            </p:cNvSpPr>
            <p:nvPr/>
          </p:nvSpPr>
          <p:spPr bwMode="auto">
            <a:xfrm>
              <a:off x="3552"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0664" name="Text Box 19"/>
            <p:cNvSpPr txBox="1">
              <a:spLocks noChangeArrowheads="1"/>
            </p:cNvSpPr>
            <p:nvPr/>
          </p:nvSpPr>
          <p:spPr bwMode="auto">
            <a:xfrm>
              <a:off x="2369" y="3532"/>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0665" name="Text Box 20"/>
            <p:cNvSpPr txBox="1">
              <a:spLocks noChangeArrowheads="1"/>
            </p:cNvSpPr>
            <p:nvPr/>
          </p:nvSpPr>
          <p:spPr bwMode="auto">
            <a:xfrm>
              <a:off x="1980" y="3532"/>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0666" name="Text Box 21"/>
            <p:cNvSpPr txBox="1">
              <a:spLocks noChangeArrowheads="1"/>
            </p:cNvSpPr>
            <p:nvPr/>
          </p:nvSpPr>
          <p:spPr bwMode="auto">
            <a:xfrm>
              <a:off x="2761"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The Normal Distribution</a:t>
            </a:r>
          </a:p>
        </p:txBody>
      </p:sp>
      <p:sp>
        <p:nvSpPr>
          <p:cNvPr id="72706" name="Rectangle 3"/>
          <p:cNvSpPr>
            <a:spLocks noGrp="1" noChangeArrowheads="1"/>
          </p:cNvSpPr>
          <p:nvPr>
            <p:ph idx="1"/>
          </p:nvPr>
        </p:nvSpPr>
        <p:spPr>
          <a:xfrm>
            <a:off x="1066800" y="1676400"/>
            <a:ext cx="8077200" cy="2743200"/>
          </a:xfrm>
        </p:spPr>
        <p:txBody>
          <a:bodyPr/>
          <a:lstStyle/>
          <a:p>
            <a:pPr eaLnBrk="1" hangingPunct="1">
              <a:buFontTx/>
              <a:buNone/>
            </a:pPr>
            <a:r>
              <a:rPr lang="en-US" sz="2400" smtClean="0">
                <a:latin typeface="Arial" pitchFamily="34" charset="0"/>
              </a:rPr>
              <a:t>	This equation provides x and y coordinates on the graph of the frequency distribution. You can plug a given value of x into the formula to find the corresponding y coordinate. Since the function describes a symmetrical curve, note that the same y (height) is given by two values of x (representing two scores an equal distance above and below the mean)</a:t>
            </a:r>
            <a:endParaRPr lang="en-US" smtClean="0">
              <a:latin typeface="Gill Sans MT" pitchFamily="34" charset="0"/>
            </a:endParaRPr>
          </a:p>
        </p:txBody>
      </p:sp>
      <p:graphicFrame>
        <p:nvGraphicFramePr>
          <p:cNvPr id="72707" name="Object 2"/>
          <p:cNvGraphicFramePr>
            <a:graphicFrameLocks noChangeAspect="1"/>
          </p:cNvGraphicFramePr>
          <p:nvPr/>
        </p:nvGraphicFramePr>
        <p:xfrm>
          <a:off x="5486400" y="4876800"/>
          <a:ext cx="3276600" cy="1114425"/>
        </p:xfrm>
        <a:graphic>
          <a:graphicData uri="http://schemas.openxmlformats.org/presentationml/2006/ole">
            <mc:AlternateContent xmlns:mc="http://schemas.openxmlformats.org/markup-compatibility/2006">
              <mc:Choice xmlns:v="urn:schemas-microsoft-com:vml" Requires="v">
                <p:oleObj spid="_x0000_s72738" name="Equation" r:id="rId4" imgW="1193800" imgH="406400" progId="Equation.DSMT4">
                  <p:embed/>
                </p:oleObj>
              </mc:Choice>
              <mc:Fallback>
                <p:oleObj name="Equation" r:id="rId4" imgW="1193800" imgH="4064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4876800"/>
                        <a:ext cx="3276600"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72708" name="Group 5"/>
          <p:cNvGrpSpPr>
            <a:grpSpLocks/>
          </p:cNvGrpSpPr>
          <p:nvPr/>
        </p:nvGrpSpPr>
        <p:grpSpPr bwMode="auto">
          <a:xfrm>
            <a:off x="0" y="4419600"/>
            <a:ext cx="4419600" cy="2209800"/>
            <a:chOff x="1488" y="2352"/>
            <a:chExt cx="2784" cy="1392"/>
          </a:xfrm>
        </p:grpSpPr>
        <p:grpSp>
          <p:nvGrpSpPr>
            <p:cNvPr id="72710" name="Group 6"/>
            <p:cNvGrpSpPr>
              <a:grpSpLocks/>
            </p:cNvGrpSpPr>
            <p:nvPr/>
          </p:nvGrpSpPr>
          <p:grpSpPr bwMode="auto">
            <a:xfrm>
              <a:off x="1488" y="2352"/>
              <a:ext cx="2784" cy="1200"/>
              <a:chOff x="2448" y="1728"/>
              <a:chExt cx="2784" cy="1200"/>
            </a:xfrm>
          </p:grpSpPr>
          <p:pic>
            <p:nvPicPr>
              <p:cNvPr id="72716"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7" name="Line 8"/>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718" name="Line 9"/>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719" name="Line 10"/>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720" name="Line 11"/>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721" name="Line 12"/>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722" name="Text Box 13"/>
              <p:cNvSpPr txBox="1">
                <a:spLocks noChangeArrowheads="1"/>
              </p:cNvSpPr>
              <p:nvPr/>
            </p:nvSpPr>
            <p:spPr bwMode="auto">
              <a:xfrm>
                <a:off x="4152" y="2716"/>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2723" name="Text Box 14"/>
              <p:cNvSpPr txBox="1">
                <a:spLocks noChangeArrowheads="1"/>
              </p:cNvSpPr>
              <p:nvPr/>
            </p:nvSpPr>
            <p:spPr bwMode="auto">
              <a:xfrm>
                <a:off x="4656" y="262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2724" name="Text Box 15"/>
              <p:cNvSpPr txBox="1">
                <a:spLocks noChangeArrowheads="1"/>
              </p:cNvSpPr>
              <p:nvPr/>
            </p:nvSpPr>
            <p:spPr bwMode="auto">
              <a:xfrm>
                <a:off x="3760" y="2304"/>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2725" name="Line 16"/>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2711" name="Text Box 17"/>
            <p:cNvSpPr txBox="1">
              <a:spLocks noChangeArrowheads="1"/>
            </p:cNvSpPr>
            <p:nvPr/>
          </p:nvSpPr>
          <p:spPr bwMode="auto">
            <a:xfrm>
              <a:off x="3168"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2712" name="Text Box 18"/>
            <p:cNvSpPr txBox="1">
              <a:spLocks noChangeArrowheads="1"/>
            </p:cNvSpPr>
            <p:nvPr/>
          </p:nvSpPr>
          <p:spPr bwMode="auto">
            <a:xfrm>
              <a:off x="3552"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2713" name="Text Box 19"/>
            <p:cNvSpPr txBox="1">
              <a:spLocks noChangeArrowheads="1"/>
            </p:cNvSpPr>
            <p:nvPr/>
          </p:nvSpPr>
          <p:spPr bwMode="auto">
            <a:xfrm>
              <a:off x="2369" y="3532"/>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2714" name="Text Box 20"/>
            <p:cNvSpPr txBox="1">
              <a:spLocks noChangeArrowheads="1"/>
            </p:cNvSpPr>
            <p:nvPr/>
          </p:nvSpPr>
          <p:spPr bwMode="auto">
            <a:xfrm>
              <a:off x="1980" y="3532"/>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2715" name="Text Box 21"/>
            <p:cNvSpPr txBox="1">
              <a:spLocks noChangeArrowheads="1"/>
            </p:cNvSpPr>
            <p:nvPr/>
          </p:nvSpPr>
          <p:spPr bwMode="auto">
            <a:xfrm>
              <a:off x="2761"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grpSp>
      <p:sp>
        <p:nvSpPr>
          <p:cNvPr id="72709" name="Text Box 22"/>
          <p:cNvSpPr txBox="1">
            <a:spLocks noChangeArrowheads="1"/>
          </p:cNvSpPr>
          <p:nvPr/>
        </p:nvSpPr>
        <p:spPr bwMode="auto">
          <a:xfrm>
            <a:off x="4572000" y="5105400"/>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 </a:t>
            </a:r>
            <a:r>
              <a:rPr lang="en-US" sz="2800"/>
              <a:t>Y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The Normal Distribution</a:t>
            </a:r>
          </a:p>
        </p:txBody>
      </p:sp>
      <p:sp>
        <p:nvSpPr>
          <p:cNvPr id="74754" name="Rectangle 3"/>
          <p:cNvSpPr>
            <a:spLocks noGrp="1" noChangeArrowheads="1"/>
          </p:cNvSpPr>
          <p:nvPr>
            <p:ph idx="1"/>
          </p:nvPr>
        </p:nvSpPr>
        <p:spPr>
          <a:xfrm>
            <a:off x="990600" y="1676400"/>
            <a:ext cx="8153400" cy="2743200"/>
          </a:xfrm>
        </p:spPr>
        <p:txBody>
          <a:bodyPr/>
          <a:lstStyle/>
          <a:p>
            <a:pPr eaLnBrk="1" hangingPunct="1">
              <a:lnSpc>
                <a:spcPct val="80000"/>
              </a:lnSpc>
              <a:buFontTx/>
              <a:buNone/>
            </a:pPr>
            <a:r>
              <a:rPr lang="en-US" sz="2800" smtClean="0">
                <a:latin typeface="Gill Sans MT" pitchFamily="34" charset="0"/>
              </a:rPr>
              <a:t>	As the distance between the observed score (x) and the mean increases, the value of the expression (i.e., the y coordinate) decreases. Thus the frequency of observed scores that are very high or very low relative to the mean, is low, and as the difference between the observed score and the mean gets very large, the frequency approaches 0. </a:t>
            </a:r>
          </a:p>
        </p:txBody>
      </p:sp>
      <p:graphicFrame>
        <p:nvGraphicFramePr>
          <p:cNvPr id="74755" name="Object 2"/>
          <p:cNvGraphicFramePr>
            <a:graphicFrameLocks noChangeAspect="1"/>
          </p:cNvGraphicFramePr>
          <p:nvPr/>
        </p:nvGraphicFramePr>
        <p:xfrm>
          <a:off x="5562600" y="4876800"/>
          <a:ext cx="3276600" cy="1114425"/>
        </p:xfrm>
        <a:graphic>
          <a:graphicData uri="http://schemas.openxmlformats.org/presentationml/2006/ole">
            <mc:AlternateContent xmlns:mc="http://schemas.openxmlformats.org/markup-compatibility/2006">
              <mc:Choice xmlns:v="urn:schemas-microsoft-com:vml" Requires="v">
                <p:oleObj spid="_x0000_s74786" name="Equation" r:id="rId4" imgW="1193800" imgH="406400" progId="Equation.DSMT4">
                  <p:embed/>
                </p:oleObj>
              </mc:Choice>
              <mc:Fallback>
                <p:oleObj name="Equation" r:id="rId4" imgW="1193800" imgH="4064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76800"/>
                        <a:ext cx="3276600"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74756" name="Group 5"/>
          <p:cNvGrpSpPr>
            <a:grpSpLocks/>
          </p:cNvGrpSpPr>
          <p:nvPr/>
        </p:nvGrpSpPr>
        <p:grpSpPr bwMode="auto">
          <a:xfrm>
            <a:off x="0" y="4953000"/>
            <a:ext cx="4191000" cy="1951038"/>
            <a:chOff x="1488" y="2352"/>
            <a:chExt cx="2784" cy="1426"/>
          </a:xfrm>
        </p:grpSpPr>
        <p:grpSp>
          <p:nvGrpSpPr>
            <p:cNvPr id="74758" name="Group 6"/>
            <p:cNvGrpSpPr>
              <a:grpSpLocks/>
            </p:cNvGrpSpPr>
            <p:nvPr/>
          </p:nvGrpSpPr>
          <p:grpSpPr bwMode="auto">
            <a:xfrm>
              <a:off x="1488" y="2352"/>
              <a:ext cx="2784" cy="1233"/>
              <a:chOff x="2448" y="1728"/>
              <a:chExt cx="2784" cy="1233"/>
            </a:xfrm>
          </p:grpSpPr>
          <p:pic>
            <p:nvPicPr>
              <p:cNvPr id="74764"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65" name="Line 8"/>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766" name="Line 9"/>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767" name="Line 10"/>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768" name="Line 11"/>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769" name="Line 12"/>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770" name="Text Box 13"/>
              <p:cNvSpPr txBox="1">
                <a:spLocks noChangeArrowheads="1"/>
              </p:cNvSpPr>
              <p:nvPr/>
            </p:nvSpPr>
            <p:spPr bwMode="auto">
              <a:xfrm>
                <a:off x="4152" y="2715"/>
                <a:ext cx="672"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4771" name="Text Box 14"/>
              <p:cNvSpPr txBox="1">
                <a:spLocks noChangeArrowheads="1"/>
              </p:cNvSpPr>
              <p:nvPr/>
            </p:nvSpPr>
            <p:spPr bwMode="auto">
              <a:xfrm>
                <a:off x="4656" y="2620"/>
                <a:ext cx="576"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4772" name="Text Box 15"/>
              <p:cNvSpPr txBox="1">
                <a:spLocks noChangeArrowheads="1"/>
              </p:cNvSpPr>
              <p:nvPr/>
            </p:nvSpPr>
            <p:spPr bwMode="auto">
              <a:xfrm>
                <a:off x="3760" y="2305"/>
                <a:ext cx="672"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4773" name="Line 16"/>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4759" name="Text Box 17"/>
            <p:cNvSpPr txBox="1">
              <a:spLocks noChangeArrowheads="1"/>
            </p:cNvSpPr>
            <p:nvPr/>
          </p:nvSpPr>
          <p:spPr bwMode="auto">
            <a:xfrm>
              <a:off x="3168" y="3532"/>
              <a:ext cx="190"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4760" name="Text Box 18"/>
            <p:cNvSpPr txBox="1">
              <a:spLocks noChangeArrowheads="1"/>
            </p:cNvSpPr>
            <p:nvPr/>
          </p:nvSpPr>
          <p:spPr bwMode="auto">
            <a:xfrm>
              <a:off x="3552" y="3532"/>
              <a:ext cx="190"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4761" name="Text Box 19"/>
            <p:cNvSpPr txBox="1">
              <a:spLocks noChangeArrowheads="1"/>
            </p:cNvSpPr>
            <p:nvPr/>
          </p:nvSpPr>
          <p:spPr bwMode="auto">
            <a:xfrm>
              <a:off x="2369" y="3532"/>
              <a:ext cx="235"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4762" name="Text Box 20"/>
            <p:cNvSpPr txBox="1">
              <a:spLocks noChangeArrowheads="1"/>
            </p:cNvSpPr>
            <p:nvPr/>
          </p:nvSpPr>
          <p:spPr bwMode="auto">
            <a:xfrm>
              <a:off x="1980" y="3532"/>
              <a:ext cx="236"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4763" name="Text Box 21"/>
            <p:cNvSpPr txBox="1">
              <a:spLocks noChangeArrowheads="1"/>
            </p:cNvSpPr>
            <p:nvPr/>
          </p:nvSpPr>
          <p:spPr bwMode="auto">
            <a:xfrm>
              <a:off x="2761" y="3532"/>
              <a:ext cx="190"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grpSp>
      <p:sp>
        <p:nvSpPr>
          <p:cNvPr id="74757" name="Text Box 22"/>
          <p:cNvSpPr txBox="1">
            <a:spLocks noChangeArrowheads="1"/>
          </p:cNvSpPr>
          <p:nvPr/>
        </p:nvSpPr>
        <p:spPr bwMode="auto">
          <a:xfrm>
            <a:off x="4648200" y="5181600"/>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 </a:t>
            </a:r>
            <a:r>
              <a:rPr lang="en-US" sz="2800"/>
              <a:t>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standardized distributions</a:t>
            </a:r>
            <a:endParaRPr lang="en-US" dirty="0"/>
          </a:p>
        </p:txBody>
      </p:sp>
      <p:grpSp>
        <p:nvGrpSpPr>
          <p:cNvPr id="4" name="Group 10"/>
          <p:cNvGrpSpPr>
            <a:grpSpLocks/>
          </p:cNvGrpSpPr>
          <p:nvPr/>
        </p:nvGrpSpPr>
        <p:grpSpPr bwMode="auto">
          <a:xfrm>
            <a:off x="700088" y="2057400"/>
            <a:ext cx="6157912" cy="2735445"/>
            <a:chOff x="2880" y="1296"/>
            <a:chExt cx="2064" cy="1281"/>
          </a:xfrm>
        </p:grpSpPr>
        <p:grpSp>
          <p:nvGrpSpPr>
            <p:cNvPr id="5" name="Group 11"/>
            <p:cNvGrpSpPr>
              <a:grpSpLocks/>
            </p:cNvGrpSpPr>
            <p:nvPr/>
          </p:nvGrpSpPr>
          <p:grpSpPr bwMode="auto">
            <a:xfrm>
              <a:off x="2880" y="1296"/>
              <a:ext cx="2064" cy="1056"/>
              <a:chOff x="1440" y="2496"/>
              <a:chExt cx="3072" cy="1008"/>
            </a:xfrm>
          </p:grpSpPr>
          <p:pic>
            <p:nvPicPr>
              <p:cNvPr id="8"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3"/>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 name="Line 14"/>
            <p:cNvSpPr>
              <a:spLocks noChangeShapeType="1"/>
            </p:cNvSpPr>
            <p:nvPr/>
          </p:nvSpPr>
          <p:spPr bwMode="auto">
            <a:xfrm flipV="1">
              <a:off x="3909" y="1344"/>
              <a:ext cx="0" cy="1056"/>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5"/>
            <p:cNvSpPr txBox="1">
              <a:spLocks noChangeArrowheads="1"/>
            </p:cNvSpPr>
            <p:nvPr/>
          </p:nvSpPr>
          <p:spPr bwMode="auto">
            <a:xfrm>
              <a:off x="3820" y="2361"/>
              <a:ext cx="20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dirty="0" smtClean="0">
                  <a:sym typeface="Symbol" pitchFamily="18" charset="2"/>
                </a:rPr>
                <a:t>57</a:t>
              </a:r>
              <a:endParaRPr lang="en-US" dirty="0">
                <a:sym typeface="Symbol" pitchFamily="18" charset="2"/>
              </a:endParaRPr>
            </a:p>
          </p:txBody>
        </p:sp>
      </p:grpSp>
      <p:sp>
        <p:nvSpPr>
          <p:cNvPr id="10" name="Line 14"/>
          <p:cNvSpPr>
            <a:spLocks noChangeShapeType="1"/>
          </p:cNvSpPr>
          <p:nvPr/>
        </p:nvSpPr>
        <p:spPr bwMode="auto">
          <a:xfrm flipV="1">
            <a:off x="4419600" y="2307242"/>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14"/>
          <p:cNvSpPr>
            <a:spLocks noChangeShapeType="1"/>
          </p:cNvSpPr>
          <p:nvPr/>
        </p:nvSpPr>
        <p:spPr bwMode="auto">
          <a:xfrm flipV="1">
            <a:off x="3124200" y="2304293"/>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4"/>
          <p:cNvSpPr>
            <a:spLocks noChangeShapeType="1"/>
          </p:cNvSpPr>
          <p:nvPr/>
        </p:nvSpPr>
        <p:spPr bwMode="auto">
          <a:xfrm flipV="1">
            <a:off x="2438400" y="2339485"/>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4"/>
          <p:cNvSpPr>
            <a:spLocks noChangeShapeType="1"/>
          </p:cNvSpPr>
          <p:nvPr/>
        </p:nvSpPr>
        <p:spPr bwMode="auto">
          <a:xfrm flipV="1">
            <a:off x="5105400" y="2339485"/>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Text Box 15"/>
          <p:cNvSpPr txBox="1">
            <a:spLocks noGrp="1" noChangeArrowheads="1"/>
          </p:cNvSpPr>
          <p:nvPr>
            <p:ph idx="1"/>
          </p:nvPr>
        </p:nvSpPr>
        <p:spPr bwMode="auto">
          <a:xfrm flipH="1">
            <a:off x="4876800" y="4312380"/>
            <a:ext cx="644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marL="0" indent="0">
              <a:buNone/>
            </a:pPr>
            <a:r>
              <a:rPr lang="en-US" dirty="0" smtClean="0">
                <a:sym typeface="Symbol" pitchFamily="18" charset="2"/>
              </a:rPr>
              <a:t>85</a:t>
            </a:r>
            <a:endParaRPr lang="en-US" dirty="0">
              <a:sym typeface="Symbol" pitchFamily="18" charset="2"/>
            </a:endParaRPr>
          </a:p>
        </p:txBody>
      </p:sp>
      <p:pic>
        <p:nvPicPr>
          <p:cNvPr id="1167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1462" y="4271408"/>
            <a:ext cx="676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 Box 15"/>
          <p:cNvSpPr txBox="1">
            <a:spLocks noChangeArrowheads="1"/>
          </p:cNvSpPr>
          <p:nvPr/>
        </p:nvSpPr>
        <p:spPr bwMode="auto">
          <a:xfrm>
            <a:off x="2857500" y="4337778"/>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43</a:t>
            </a:r>
            <a:endParaRPr lang="en-US" dirty="0">
              <a:sym typeface="Symbol" pitchFamily="18" charset="2"/>
            </a:endParaRPr>
          </a:p>
        </p:txBody>
      </p:sp>
      <p:sp>
        <p:nvSpPr>
          <p:cNvPr id="17" name="Text Box 15"/>
          <p:cNvSpPr txBox="1">
            <a:spLocks noChangeArrowheads="1"/>
          </p:cNvSpPr>
          <p:nvPr/>
        </p:nvSpPr>
        <p:spPr bwMode="auto">
          <a:xfrm>
            <a:off x="2171700" y="4337777"/>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29</a:t>
            </a:r>
            <a:endParaRPr lang="en-US" dirty="0">
              <a:sym typeface="Symbol" pitchFamily="18" charset="2"/>
            </a:endParaRPr>
          </a:p>
        </p:txBody>
      </p:sp>
      <p:sp>
        <p:nvSpPr>
          <p:cNvPr id="15" name="TextBox 14"/>
          <p:cNvSpPr txBox="1"/>
          <p:nvPr/>
        </p:nvSpPr>
        <p:spPr>
          <a:xfrm>
            <a:off x="990600" y="5181600"/>
            <a:ext cx="5867400" cy="461665"/>
          </a:xfrm>
          <a:prstGeom prst="rect">
            <a:avLst/>
          </a:prstGeom>
          <a:noFill/>
        </p:spPr>
        <p:txBody>
          <a:bodyPr wrap="square" rtlCol="0">
            <a:spAutoFit/>
          </a:bodyPr>
          <a:lstStyle/>
          <a:p>
            <a:r>
              <a:rPr lang="en-US" dirty="0" smtClean="0">
                <a:sym typeface="Symbol"/>
              </a:rPr>
              <a:t>=57     =14</a:t>
            </a:r>
            <a:endParaRPr lang="en-US" dirty="0"/>
          </a:p>
        </p:txBody>
      </p:sp>
    </p:spTree>
    <p:extLst>
      <p:ext uri="{BB962C8B-B14F-4D97-AF65-F5344CB8AC3E}">
        <p14:creationId xmlns:p14="http://schemas.microsoft.com/office/powerpoint/2010/main" val="98336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The Normal Distribution</a:t>
            </a:r>
          </a:p>
        </p:txBody>
      </p:sp>
      <p:sp>
        <p:nvSpPr>
          <p:cNvPr id="76802" name="Rectangle 3"/>
          <p:cNvSpPr>
            <a:spLocks noGrp="1" noChangeArrowheads="1"/>
          </p:cNvSpPr>
          <p:nvPr>
            <p:ph idx="1"/>
          </p:nvPr>
        </p:nvSpPr>
        <p:spPr>
          <a:xfrm>
            <a:off x="1066800" y="1676400"/>
            <a:ext cx="8077200" cy="2743200"/>
          </a:xfrm>
        </p:spPr>
        <p:txBody>
          <a:bodyPr/>
          <a:lstStyle/>
          <a:p>
            <a:pPr eaLnBrk="1" hangingPunct="1">
              <a:lnSpc>
                <a:spcPct val="90000"/>
              </a:lnSpc>
              <a:buFont typeface="Times" pitchFamily="1" charset="0"/>
              <a:buChar char="•"/>
            </a:pPr>
            <a:r>
              <a:rPr lang="en-US" sz="2500" smtClean="0">
                <a:latin typeface="Arial" pitchFamily="34" charset="0"/>
              </a:rPr>
              <a:t>As the distance between the observed score (x) and the mean decreases (i.e., as the observed value approaches the mean), the value of the expression (i.e., the y coordinate) increases. </a:t>
            </a:r>
          </a:p>
          <a:p>
            <a:pPr eaLnBrk="1" hangingPunct="1">
              <a:lnSpc>
                <a:spcPct val="90000"/>
              </a:lnSpc>
              <a:buFont typeface="Times" pitchFamily="1" charset="0"/>
              <a:buChar char="•"/>
            </a:pPr>
            <a:r>
              <a:rPr lang="en-US" sz="2500" smtClean="0">
                <a:latin typeface="Arial" pitchFamily="34" charset="0"/>
              </a:rPr>
              <a:t>The maximum value of y (i.e., the mode, or the peak in the curve) is reached when the observed score equals the mean – hence mean equals mode.</a:t>
            </a:r>
            <a:r>
              <a:rPr lang="en-US" sz="2800" smtClean="0">
                <a:latin typeface="Gill Sans MT" pitchFamily="34" charset="0"/>
              </a:rPr>
              <a:t> </a:t>
            </a:r>
          </a:p>
        </p:txBody>
      </p:sp>
      <p:graphicFrame>
        <p:nvGraphicFramePr>
          <p:cNvPr id="76803" name="Object 2"/>
          <p:cNvGraphicFramePr>
            <a:graphicFrameLocks noChangeAspect="1"/>
          </p:cNvGraphicFramePr>
          <p:nvPr/>
        </p:nvGraphicFramePr>
        <p:xfrm>
          <a:off x="5867400" y="4495800"/>
          <a:ext cx="3276600" cy="1114425"/>
        </p:xfrm>
        <a:graphic>
          <a:graphicData uri="http://schemas.openxmlformats.org/presentationml/2006/ole">
            <mc:AlternateContent xmlns:mc="http://schemas.openxmlformats.org/markup-compatibility/2006">
              <mc:Choice xmlns:v="urn:schemas-microsoft-com:vml" Requires="v">
                <p:oleObj spid="_x0000_s76834" name="Equation" r:id="rId4" imgW="1193800" imgH="406400" progId="Equation.DSMT4">
                  <p:embed/>
                </p:oleObj>
              </mc:Choice>
              <mc:Fallback>
                <p:oleObj name="Equation" r:id="rId4" imgW="1193800" imgH="4064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4495800"/>
                        <a:ext cx="3276600"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76804" name="Group 5"/>
          <p:cNvGrpSpPr>
            <a:grpSpLocks/>
          </p:cNvGrpSpPr>
          <p:nvPr/>
        </p:nvGrpSpPr>
        <p:grpSpPr bwMode="auto">
          <a:xfrm>
            <a:off x="0" y="4419600"/>
            <a:ext cx="4419600" cy="2209800"/>
            <a:chOff x="1488" y="2352"/>
            <a:chExt cx="2784" cy="1392"/>
          </a:xfrm>
        </p:grpSpPr>
        <p:grpSp>
          <p:nvGrpSpPr>
            <p:cNvPr id="76806" name="Group 6"/>
            <p:cNvGrpSpPr>
              <a:grpSpLocks/>
            </p:cNvGrpSpPr>
            <p:nvPr/>
          </p:nvGrpSpPr>
          <p:grpSpPr bwMode="auto">
            <a:xfrm>
              <a:off x="1488" y="2352"/>
              <a:ext cx="2784" cy="1200"/>
              <a:chOff x="2448" y="1728"/>
              <a:chExt cx="2784" cy="1200"/>
            </a:xfrm>
          </p:grpSpPr>
          <p:pic>
            <p:nvPicPr>
              <p:cNvPr id="76812"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13" name="Line 8"/>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814" name="Line 9"/>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815" name="Line 10"/>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816" name="Line 11"/>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817" name="Line 12"/>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818" name="Text Box 13"/>
              <p:cNvSpPr txBox="1">
                <a:spLocks noChangeArrowheads="1"/>
              </p:cNvSpPr>
              <p:nvPr/>
            </p:nvSpPr>
            <p:spPr bwMode="auto">
              <a:xfrm>
                <a:off x="4152" y="2716"/>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6819" name="Text Box 14"/>
              <p:cNvSpPr txBox="1">
                <a:spLocks noChangeArrowheads="1"/>
              </p:cNvSpPr>
              <p:nvPr/>
            </p:nvSpPr>
            <p:spPr bwMode="auto">
              <a:xfrm>
                <a:off x="4656" y="262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6820" name="Text Box 15"/>
              <p:cNvSpPr txBox="1">
                <a:spLocks noChangeArrowheads="1"/>
              </p:cNvSpPr>
              <p:nvPr/>
            </p:nvSpPr>
            <p:spPr bwMode="auto">
              <a:xfrm>
                <a:off x="3760" y="2304"/>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6821" name="Line 16"/>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6807" name="Text Box 17"/>
            <p:cNvSpPr txBox="1">
              <a:spLocks noChangeArrowheads="1"/>
            </p:cNvSpPr>
            <p:nvPr/>
          </p:nvSpPr>
          <p:spPr bwMode="auto">
            <a:xfrm>
              <a:off x="3168"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6808" name="Text Box 18"/>
            <p:cNvSpPr txBox="1">
              <a:spLocks noChangeArrowheads="1"/>
            </p:cNvSpPr>
            <p:nvPr/>
          </p:nvSpPr>
          <p:spPr bwMode="auto">
            <a:xfrm>
              <a:off x="3552"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6809" name="Text Box 19"/>
            <p:cNvSpPr txBox="1">
              <a:spLocks noChangeArrowheads="1"/>
            </p:cNvSpPr>
            <p:nvPr/>
          </p:nvSpPr>
          <p:spPr bwMode="auto">
            <a:xfrm>
              <a:off x="2369" y="3532"/>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6810" name="Text Box 20"/>
            <p:cNvSpPr txBox="1">
              <a:spLocks noChangeArrowheads="1"/>
            </p:cNvSpPr>
            <p:nvPr/>
          </p:nvSpPr>
          <p:spPr bwMode="auto">
            <a:xfrm>
              <a:off x="1980" y="3532"/>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6811" name="Text Box 21"/>
            <p:cNvSpPr txBox="1">
              <a:spLocks noChangeArrowheads="1"/>
            </p:cNvSpPr>
            <p:nvPr/>
          </p:nvSpPr>
          <p:spPr bwMode="auto">
            <a:xfrm>
              <a:off x="2761"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grpSp>
      <p:sp>
        <p:nvSpPr>
          <p:cNvPr id="76805" name="Text Box 22"/>
          <p:cNvSpPr txBox="1">
            <a:spLocks noChangeArrowheads="1"/>
          </p:cNvSpPr>
          <p:nvPr/>
        </p:nvSpPr>
        <p:spPr bwMode="auto">
          <a:xfrm>
            <a:off x="4648200" y="4876800"/>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 </a:t>
            </a:r>
            <a:r>
              <a:rPr lang="en-US" sz="2800"/>
              <a:t>Y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The Normal Distribution</a:t>
            </a:r>
          </a:p>
        </p:txBody>
      </p:sp>
      <p:sp>
        <p:nvSpPr>
          <p:cNvPr id="78850" name="Rectangle 3"/>
          <p:cNvSpPr>
            <a:spLocks noGrp="1" noChangeArrowheads="1"/>
          </p:cNvSpPr>
          <p:nvPr>
            <p:ph idx="1"/>
          </p:nvPr>
        </p:nvSpPr>
        <p:spPr>
          <a:xfrm>
            <a:off x="1066800" y="1524000"/>
            <a:ext cx="8077200" cy="2895600"/>
          </a:xfrm>
        </p:spPr>
        <p:txBody>
          <a:bodyPr/>
          <a:lstStyle/>
          <a:p>
            <a:pPr eaLnBrk="1" hangingPunct="1">
              <a:lnSpc>
                <a:spcPct val="90000"/>
              </a:lnSpc>
              <a:buFont typeface="Times" pitchFamily="1" charset="0"/>
              <a:buChar char="•"/>
            </a:pPr>
            <a:r>
              <a:rPr lang="en-US" sz="2600" smtClean="0">
                <a:latin typeface="Arial" pitchFamily="34" charset="0"/>
              </a:rPr>
              <a:t>The integral of the function gives the area under the curve (remember this if you took calculus?)</a:t>
            </a:r>
          </a:p>
          <a:p>
            <a:pPr eaLnBrk="1" hangingPunct="1">
              <a:lnSpc>
                <a:spcPct val="90000"/>
              </a:lnSpc>
              <a:buFont typeface="Times" pitchFamily="1" charset="0"/>
              <a:buChar char="•"/>
            </a:pPr>
            <a:r>
              <a:rPr lang="en-US" sz="2600" smtClean="0">
                <a:latin typeface="Arial" pitchFamily="34" charset="0"/>
              </a:rPr>
              <a:t>The distribution is asymptotic, meaning that there is no closed solution for the integral. </a:t>
            </a:r>
          </a:p>
          <a:p>
            <a:pPr eaLnBrk="1" hangingPunct="1">
              <a:lnSpc>
                <a:spcPct val="90000"/>
              </a:lnSpc>
              <a:buFont typeface="Times" pitchFamily="1" charset="0"/>
              <a:buChar char="•"/>
            </a:pPr>
            <a:r>
              <a:rPr lang="en-US" sz="2600" smtClean="0">
                <a:latin typeface="Arial" pitchFamily="34" charset="0"/>
              </a:rPr>
              <a:t>It is possible to calculate the proportion of the area under the curve represented by a range of x values (e.g., for x values between -1 and 1).</a:t>
            </a:r>
          </a:p>
        </p:txBody>
      </p:sp>
      <p:graphicFrame>
        <p:nvGraphicFramePr>
          <p:cNvPr id="78851" name="Object 2"/>
          <p:cNvGraphicFramePr>
            <a:graphicFrameLocks noChangeAspect="1"/>
          </p:cNvGraphicFramePr>
          <p:nvPr/>
        </p:nvGraphicFramePr>
        <p:xfrm>
          <a:off x="5867400" y="4267200"/>
          <a:ext cx="3276600" cy="1114425"/>
        </p:xfrm>
        <a:graphic>
          <a:graphicData uri="http://schemas.openxmlformats.org/presentationml/2006/ole">
            <mc:AlternateContent xmlns:mc="http://schemas.openxmlformats.org/markup-compatibility/2006">
              <mc:Choice xmlns:v="urn:schemas-microsoft-com:vml" Requires="v">
                <p:oleObj spid="_x0000_s78882" name="Equation" r:id="rId4" imgW="1193800" imgH="406400" progId="Equation.DSMT4">
                  <p:embed/>
                </p:oleObj>
              </mc:Choice>
              <mc:Fallback>
                <p:oleObj name="Equation" r:id="rId4" imgW="1193800" imgH="4064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4267200"/>
                        <a:ext cx="3276600"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78852" name="Group 5"/>
          <p:cNvGrpSpPr>
            <a:grpSpLocks/>
          </p:cNvGrpSpPr>
          <p:nvPr/>
        </p:nvGrpSpPr>
        <p:grpSpPr bwMode="auto">
          <a:xfrm>
            <a:off x="0" y="4419600"/>
            <a:ext cx="4419600" cy="2209800"/>
            <a:chOff x="1488" y="2352"/>
            <a:chExt cx="2784" cy="1392"/>
          </a:xfrm>
        </p:grpSpPr>
        <p:grpSp>
          <p:nvGrpSpPr>
            <p:cNvPr id="78854" name="Group 6"/>
            <p:cNvGrpSpPr>
              <a:grpSpLocks/>
            </p:cNvGrpSpPr>
            <p:nvPr/>
          </p:nvGrpSpPr>
          <p:grpSpPr bwMode="auto">
            <a:xfrm>
              <a:off x="1488" y="2352"/>
              <a:ext cx="2784" cy="1200"/>
              <a:chOff x="2448" y="1728"/>
              <a:chExt cx="2784" cy="1200"/>
            </a:xfrm>
          </p:grpSpPr>
          <p:pic>
            <p:nvPicPr>
              <p:cNvPr id="7886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61" name="Line 8"/>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862" name="Line 9"/>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863" name="Line 10"/>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864" name="Line 11"/>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865" name="Line 12"/>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866" name="Text Box 13"/>
              <p:cNvSpPr txBox="1">
                <a:spLocks noChangeArrowheads="1"/>
              </p:cNvSpPr>
              <p:nvPr/>
            </p:nvSpPr>
            <p:spPr bwMode="auto">
              <a:xfrm>
                <a:off x="4152" y="2716"/>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8867" name="Text Box 14"/>
              <p:cNvSpPr txBox="1">
                <a:spLocks noChangeArrowheads="1"/>
              </p:cNvSpPr>
              <p:nvPr/>
            </p:nvSpPr>
            <p:spPr bwMode="auto">
              <a:xfrm>
                <a:off x="4656" y="262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8868" name="Text Box 15"/>
              <p:cNvSpPr txBox="1">
                <a:spLocks noChangeArrowheads="1"/>
              </p:cNvSpPr>
              <p:nvPr/>
            </p:nvSpPr>
            <p:spPr bwMode="auto">
              <a:xfrm>
                <a:off x="3760" y="2304"/>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78869" name="Line 16"/>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8855" name="Text Box 17"/>
            <p:cNvSpPr txBox="1">
              <a:spLocks noChangeArrowheads="1"/>
            </p:cNvSpPr>
            <p:nvPr/>
          </p:nvSpPr>
          <p:spPr bwMode="auto">
            <a:xfrm>
              <a:off x="3168"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8856" name="Text Box 18"/>
            <p:cNvSpPr txBox="1">
              <a:spLocks noChangeArrowheads="1"/>
            </p:cNvSpPr>
            <p:nvPr/>
          </p:nvSpPr>
          <p:spPr bwMode="auto">
            <a:xfrm>
              <a:off x="3552"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8857" name="Text Box 19"/>
            <p:cNvSpPr txBox="1">
              <a:spLocks noChangeArrowheads="1"/>
            </p:cNvSpPr>
            <p:nvPr/>
          </p:nvSpPr>
          <p:spPr bwMode="auto">
            <a:xfrm>
              <a:off x="2369" y="3532"/>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78858" name="Text Box 20"/>
            <p:cNvSpPr txBox="1">
              <a:spLocks noChangeArrowheads="1"/>
            </p:cNvSpPr>
            <p:nvPr/>
          </p:nvSpPr>
          <p:spPr bwMode="auto">
            <a:xfrm>
              <a:off x="1980" y="3532"/>
              <a:ext cx="22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78859" name="Text Box 21"/>
            <p:cNvSpPr txBox="1">
              <a:spLocks noChangeArrowheads="1"/>
            </p:cNvSpPr>
            <p:nvPr/>
          </p:nvSpPr>
          <p:spPr bwMode="auto">
            <a:xfrm>
              <a:off x="2761" y="3532"/>
              <a:ext cx="1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grpSp>
      <p:sp>
        <p:nvSpPr>
          <p:cNvPr id="78853" name="Text Box 22"/>
          <p:cNvSpPr txBox="1">
            <a:spLocks noChangeArrowheads="1"/>
          </p:cNvSpPr>
          <p:nvPr/>
        </p:nvSpPr>
        <p:spPr bwMode="auto">
          <a:xfrm>
            <a:off x="4648200" y="4648200"/>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 </a:t>
            </a:r>
            <a:r>
              <a:rPr lang="en-US" sz="2800"/>
              <a:t>Y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Check your understanding</a:t>
            </a:r>
          </a:p>
        </p:txBody>
      </p:sp>
      <p:sp>
        <p:nvSpPr>
          <p:cNvPr id="80898" name="Rectangle 3"/>
          <p:cNvSpPr>
            <a:spLocks noGrp="1"/>
          </p:cNvSpPr>
          <p:nvPr>
            <p:ph idx="1"/>
          </p:nvPr>
        </p:nvSpPr>
        <p:spPr/>
        <p:txBody>
          <a:bodyPr/>
          <a:lstStyle/>
          <a:p>
            <a:pPr eaLnBrk="1" hangingPunct="1"/>
            <a:r>
              <a:rPr lang="en-US" smtClean="0">
                <a:latin typeface="Gill Sans MT" pitchFamily="34" charset="0"/>
              </a:rPr>
              <a:t>Next we will see how probability concepts are related to the normal distribution, by learning about the Unit Normal Table.</a:t>
            </a:r>
          </a:p>
          <a:p>
            <a:pPr eaLnBrk="1" hangingPunct="1"/>
            <a:r>
              <a:rPr lang="en-US" smtClean="0">
                <a:latin typeface="Gill Sans MT" pitchFamily="34" charset="0"/>
              </a:rPr>
              <a:t>Before we move on, any questions about the properties of the normal distribution?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rtlCol="0">
            <a:normAutofit/>
          </a:bodyPr>
          <a:lstStyle/>
          <a:p>
            <a:pPr eaLnBrk="1" fontAlgn="auto" hangingPunct="1">
              <a:spcAft>
                <a:spcPts val="0"/>
              </a:spcAft>
              <a:defRPr/>
            </a:pPr>
            <a:r>
              <a:rPr lang="en-US" sz="3200">
                <a:effectLst>
                  <a:outerShdw blurRad="38100" dist="38100" dir="2700000" algn="tl">
                    <a:srgbClr val="DDDDDD"/>
                  </a:outerShdw>
                </a:effectLst>
                <a:ea typeface="ＭＳ Ｐゴシック" charset="0"/>
              </a:rPr>
              <a:t>The Unit Normal Table (Appendix B)</a:t>
            </a:r>
            <a:endParaRPr lang="en-US">
              <a:effectLst>
                <a:outerShdw blurRad="38100" dist="38100" dir="2700000" algn="tl">
                  <a:srgbClr val="DDDDDD"/>
                </a:outerShdw>
              </a:effectLst>
              <a:ea typeface="ＭＳ Ｐゴシック" charset="0"/>
            </a:endParaRPr>
          </a:p>
        </p:txBody>
      </p:sp>
      <p:sp>
        <p:nvSpPr>
          <p:cNvPr id="82946" name="Rectangle 17"/>
          <p:cNvSpPr>
            <a:spLocks noChangeArrowheads="1"/>
          </p:cNvSpPr>
          <p:nvPr/>
        </p:nvSpPr>
        <p:spPr bwMode="auto">
          <a:xfrm>
            <a:off x="2971800" y="2133600"/>
            <a:ext cx="5943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buFontTx/>
              <a:buChar char="•"/>
            </a:pPr>
            <a:r>
              <a:rPr kumimoji="1" lang="en-US"/>
              <a:t>Unit Normal Table gives the precise proportion of scores (in z-scores) between the mean (Z score of 0) and any other </a:t>
            </a:r>
            <a:r>
              <a:rPr kumimoji="1" lang="en-US" i="1"/>
              <a:t>Z</a:t>
            </a:r>
            <a:r>
              <a:rPr kumimoji="1" lang="en-US"/>
              <a:t> score in a Normal distribution</a:t>
            </a:r>
          </a:p>
          <a:p>
            <a:pPr marL="742950" lvl="1" indent="-285750">
              <a:buFont typeface="Arial" pitchFamily="34" charset="0"/>
              <a:buChar char="•"/>
            </a:pPr>
            <a:r>
              <a:rPr kumimoji="1" lang="en-US"/>
              <a:t>Contains the proportions in the tail to the left of corresponding z-scores of a Normal distribution</a:t>
            </a:r>
          </a:p>
          <a:p>
            <a:pPr marL="1600200" lvl="3" indent="-228600">
              <a:buFontTx/>
              <a:buChar char="•"/>
            </a:pPr>
            <a:r>
              <a:rPr kumimoji="1" lang="en-US"/>
              <a:t>This means that the table lists only positive </a:t>
            </a:r>
            <a:r>
              <a:rPr kumimoji="1" lang="en-US" i="1"/>
              <a:t>Z</a:t>
            </a:r>
            <a:r>
              <a:rPr kumimoji="1" lang="en-US"/>
              <a:t> scores</a:t>
            </a:r>
          </a:p>
          <a:p>
            <a:pPr marL="742950" lvl="1" indent="-285750">
              <a:buFontTx/>
              <a:buChar char="•"/>
            </a:pPr>
            <a:r>
              <a:rPr kumimoji="1" lang="en-US"/>
              <a:t>Note that for z=0 (i.e., at the mean), the proportion of scores to the left is .5 Hence, mean=median.</a:t>
            </a:r>
          </a:p>
          <a:p>
            <a:pPr marL="1600200" lvl="3" indent="-228600"/>
            <a:endParaRPr kumimoji="1" lang="en-US"/>
          </a:p>
        </p:txBody>
      </p:sp>
      <p:sp>
        <p:nvSpPr>
          <p:cNvPr id="82947" name="Rectangle 18"/>
          <p:cNvSpPr>
            <a:spLocks noChangeArrowheads="1"/>
          </p:cNvSpPr>
          <p:nvPr/>
        </p:nvSpPr>
        <p:spPr bwMode="auto">
          <a:xfrm>
            <a:off x="990600" y="1524000"/>
            <a:ext cx="7924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hlink"/>
              </a:buClr>
            </a:pPr>
            <a:r>
              <a:rPr kumimoji="1" lang="en-US"/>
              <a:t>The normal distribution is often transformed into z-scores. </a:t>
            </a:r>
            <a:endParaRPr kumimoji="1" lang="en-US" sz="2800"/>
          </a:p>
        </p:txBody>
      </p:sp>
      <p:graphicFrame>
        <p:nvGraphicFramePr>
          <p:cNvPr id="48192" name="Group 64"/>
          <p:cNvGraphicFramePr>
            <a:graphicFrameLocks noGrp="1"/>
          </p:cNvGraphicFramePr>
          <p:nvPr/>
        </p:nvGraphicFramePr>
        <p:xfrm>
          <a:off x="0" y="2057400"/>
          <a:ext cx="2743200" cy="5249956"/>
        </p:xfrm>
        <a:graphic>
          <a:graphicData uri="http://schemas.openxmlformats.org/drawingml/2006/table">
            <a:tbl>
              <a:tblPr/>
              <a:tblGrid>
                <a:gridCol w="914400"/>
                <a:gridCol w="914400"/>
                <a:gridCol w="914400"/>
              </a:tblGrid>
              <a:tr h="396213">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z</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Body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Tail</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53733">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2.8</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2.9</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0.5000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0.6915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.8413</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.9974</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.9981</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0.5000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.3085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.1587</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.0026</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.0019</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9916">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09600" y="4191000"/>
            <a:ext cx="6324600" cy="2057400"/>
            <a:chOff x="318" y="2910"/>
            <a:chExt cx="4041" cy="1017"/>
          </a:xfrm>
        </p:grpSpPr>
        <p:sp>
          <p:nvSpPr>
            <p:cNvPr id="85035" name="AutoShape 3"/>
            <p:cNvSpPr>
              <a:spLocks noChangeArrowheads="1"/>
            </p:cNvSpPr>
            <p:nvPr/>
          </p:nvSpPr>
          <p:spPr bwMode="auto">
            <a:xfrm>
              <a:off x="3783" y="3696"/>
              <a:ext cx="576" cy="192"/>
            </a:xfrm>
            <a:prstGeom prst="roundRect">
              <a:avLst>
                <a:gd name="adj" fmla="val 16667"/>
              </a:avLst>
            </a:prstGeom>
            <a:solidFill>
              <a:schemeClr val="accent1">
                <a:alpha val="74901"/>
              </a:schemeClr>
            </a:solidFill>
            <a:ln w="9525">
              <a:solidFill>
                <a:schemeClr val="accent1"/>
              </a:solidFill>
              <a:round/>
              <a:headEnd/>
              <a:tailEnd/>
            </a:ln>
          </p:spPr>
          <p:txBody>
            <a:bodyPr wrap="none" anchor="ctr"/>
            <a:lstStyle/>
            <a:p>
              <a:pPr algn="ctr"/>
              <a:endParaRPr lang="en-US"/>
            </a:p>
          </p:txBody>
        </p:sp>
        <p:cxnSp>
          <p:nvCxnSpPr>
            <p:cNvPr id="85036" name="AutoShape 4"/>
            <p:cNvCxnSpPr>
              <a:cxnSpLocks noChangeShapeType="1"/>
              <a:stCxn id="85037" idx="3"/>
              <a:endCxn id="227349" idx="2"/>
            </p:cNvCxnSpPr>
            <p:nvPr/>
          </p:nvCxnSpPr>
          <p:spPr bwMode="auto">
            <a:xfrm>
              <a:off x="1488" y="3030"/>
              <a:ext cx="2544" cy="897"/>
            </a:xfrm>
            <a:prstGeom prst="curvedConnector4">
              <a:avLst>
                <a:gd name="adj1" fmla="val 35380"/>
                <a:gd name="adj2" fmla="val 116056"/>
              </a:avLst>
            </a:prstGeom>
            <a:noFill/>
            <a:ln w="19050">
              <a:solidFill>
                <a:schemeClr val="accent1"/>
              </a:solidFill>
              <a:round/>
              <a:headEnd/>
              <a:tailEnd/>
            </a:ln>
            <a:extLst>
              <a:ext uri="{909E8E84-426E-40DD-AFC4-6F175D3DCCD1}">
                <a14:hiddenFill xmlns:a14="http://schemas.microsoft.com/office/drawing/2010/main">
                  <a:noFill/>
                </a14:hiddenFill>
              </a:ext>
            </a:extLst>
          </p:spPr>
        </p:cxnSp>
        <p:sp>
          <p:nvSpPr>
            <p:cNvPr id="85037" name="AutoShape 5"/>
            <p:cNvSpPr>
              <a:spLocks noChangeArrowheads="1"/>
            </p:cNvSpPr>
            <p:nvPr/>
          </p:nvSpPr>
          <p:spPr bwMode="auto">
            <a:xfrm>
              <a:off x="318" y="2910"/>
              <a:ext cx="1170" cy="240"/>
            </a:xfrm>
            <a:prstGeom prst="roundRect">
              <a:avLst>
                <a:gd name="adj" fmla="val 16667"/>
              </a:avLst>
            </a:prstGeom>
            <a:solidFill>
              <a:schemeClr val="accent1">
                <a:alpha val="74901"/>
              </a:schemeClr>
            </a:solidFill>
            <a:ln w="9525">
              <a:solidFill>
                <a:schemeClr val="accent1"/>
              </a:solidFill>
              <a:round/>
              <a:headEnd/>
              <a:tailEnd/>
            </a:ln>
          </p:spPr>
          <p:txBody>
            <a:bodyPr wrap="none" anchor="ctr"/>
            <a:lstStyle/>
            <a:p>
              <a:pPr algn="ctr"/>
              <a:endParaRPr lang="en-US"/>
            </a:p>
          </p:txBody>
        </p:sp>
      </p:grpSp>
      <p:sp>
        <p:nvSpPr>
          <p:cNvPr id="112643" name="Rectangle 6"/>
          <p:cNvSpPr>
            <a:spLocks noGrp="1" noChangeArrowheads="1"/>
          </p:cNvSpPr>
          <p:nvPr>
            <p:ph type="title"/>
          </p:nvPr>
        </p:nvSpPr>
        <p:spPr/>
        <p:txBody>
          <a:bodyPr rtlCol="0">
            <a:normAutofit/>
          </a:bodyPr>
          <a:lstStyle/>
          <a:p>
            <a:pPr eaLnBrk="1" fontAlgn="auto" hangingPunct="1">
              <a:spcAft>
                <a:spcPts val="0"/>
              </a:spcAft>
              <a:defRPr/>
            </a:pPr>
            <a:r>
              <a:rPr lang="en-US" sz="3600">
                <a:effectLst>
                  <a:outerShdw blurRad="38100" dist="38100" dir="2700000" algn="tl">
                    <a:srgbClr val="DDDDDD"/>
                  </a:outerShdw>
                </a:effectLst>
                <a:ea typeface="ＭＳ Ｐゴシック" charset="0"/>
              </a:rPr>
              <a:t>Using the Unit Normal Table</a:t>
            </a:r>
            <a:endParaRPr lang="en-US">
              <a:effectLst>
                <a:outerShdw blurRad="38100" dist="38100" dir="2700000" algn="tl">
                  <a:srgbClr val="DDDDDD"/>
                </a:outerShdw>
              </a:effectLst>
              <a:ea typeface="ＭＳ Ｐゴシック" charset="0"/>
            </a:endParaRPr>
          </a:p>
        </p:txBody>
      </p:sp>
      <p:graphicFrame>
        <p:nvGraphicFramePr>
          <p:cNvPr id="50240" name="Group 64"/>
          <p:cNvGraphicFramePr>
            <a:graphicFrameLocks noGrp="1"/>
          </p:cNvGraphicFramePr>
          <p:nvPr/>
        </p:nvGraphicFramePr>
        <p:xfrm>
          <a:off x="609600" y="1616075"/>
          <a:ext cx="2743200" cy="5249956"/>
        </p:xfrm>
        <a:graphic>
          <a:graphicData uri="http://schemas.openxmlformats.org/drawingml/2006/table">
            <a:tbl>
              <a:tblPr/>
              <a:tblGrid>
                <a:gridCol w="914400"/>
                <a:gridCol w="914400"/>
                <a:gridCol w="914400"/>
              </a:tblGrid>
              <a:tr h="396213">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z</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Body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Tail</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53733">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2.8</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2.9</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0.5000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0.6915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.8413</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.9974</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.9981</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0.5000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.3085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.1587</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.0026</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.0019</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9916">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7349" name="Text Box 21"/>
          <p:cNvSpPr txBox="1">
            <a:spLocks noChangeArrowheads="1"/>
          </p:cNvSpPr>
          <p:nvPr/>
        </p:nvSpPr>
        <p:spPr bwMode="auto">
          <a:xfrm>
            <a:off x="4267200" y="5227638"/>
            <a:ext cx="4419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                 15.87% (13.59% and 2.28%) of the scores are to the right of the score</a:t>
            </a:r>
          </a:p>
          <a:p>
            <a:r>
              <a:rPr lang="en-US" sz="2000"/>
              <a:t>100%-15.87% = 84.13% to the left</a:t>
            </a:r>
          </a:p>
        </p:txBody>
      </p:sp>
      <p:grpSp>
        <p:nvGrpSpPr>
          <p:cNvPr id="3" name="Group 22"/>
          <p:cNvGrpSpPr>
            <a:grpSpLocks/>
          </p:cNvGrpSpPr>
          <p:nvPr/>
        </p:nvGrpSpPr>
        <p:grpSpPr bwMode="auto">
          <a:xfrm>
            <a:off x="4267200" y="4648200"/>
            <a:ext cx="4267200" cy="973138"/>
            <a:chOff x="2688" y="2928"/>
            <a:chExt cx="2688" cy="613"/>
          </a:xfrm>
        </p:grpSpPr>
        <p:sp>
          <p:nvSpPr>
            <p:cNvPr id="85033" name="Line 23"/>
            <p:cNvSpPr>
              <a:spLocks noChangeShapeType="1"/>
            </p:cNvSpPr>
            <p:nvPr/>
          </p:nvSpPr>
          <p:spPr bwMode="auto">
            <a:xfrm flipV="1">
              <a:off x="3360" y="2928"/>
              <a:ext cx="816" cy="384"/>
            </a:xfrm>
            <a:prstGeom prst="line">
              <a:avLst/>
            </a:prstGeom>
            <a:noFill/>
            <a:ln w="38100">
              <a:solidFill>
                <a:srgbClr val="08C216">
                  <a:alpha val="50195"/>
                </a:srgb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5034" name="Text Box 24"/>
            <p:cNvSpPr txBox="1">
              <a:spLocks noChangeArrowheads="1"/>
            </p:cNvSpPr>
            <p:nvPr/>
          </p:nvSpPr>
          <p:spPr bwMode="auto">
            <a:xfrm>
              <a:off x="2688" y="3291"/>
              <a:ext cx="26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At z = +1:</a:t>
              </a:r>
            </a:p>
          </p:txBody>
        </p:sp>
      </p:grpSp>
      <p:grpSp>
        <p:nvGrpSpPr>
          <p:cNvPr id="85015" name="Group 25"/>
          <p:cNvGrpSpPr>
            <a:grpSpLocks/>
          </p:cNvGrpSpPr>
          <p:nvPr/>
        </p:nvGrpSpPr>
        <p:grpSpPr bwMode="auto">
          <a:xfrm>
            <a:off x="3886200" y="2743200"/>
            <a:ext cx="4419600" cy="1905000"/>
            <a:chOff x="2448" y="1728"/>
            <a:chExt cx="2784" cy="1200"/>
          </a:xfrm>
        </p:grpSpPr>
        <p:pic>
          <p:nvPicPr>
            <p:cNvPr id="85023"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24" name="Line 27"/>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25" name="Line 28"/>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26" name="Line 29"/>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27" name="Line 30"/>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28" name="Line 31"/>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29" name="Text Box 32"/>
            <p:cNvSpPr txBox="1">
              <a:spLocks noChangeArrowheads="1"/>
            </p:cNvSpPr>
            <p:nvPr/>
          </p:nvSpPr>
          <p:spPr bwMode="auto">
            <a:xfrm>
              <a:off x="4152" y="2716"/>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13.59%</a:t>
              </a:r>
            </a:p>
          </p:txBody>
        </p:sp>
        <p:sp>
          <p:nvSpPr>
            <p:cNvPr id="85030" name="Text Box 33"/>
            <p:cNvSpPr txBox="1">
              <a:spLocks noChangeArrowheads="1"/>
            </p:cNvSpPr>
            <p:nvPr/>
          </p:nvSpPr>
          <p:spPr bwMode="auto">
            <a:xfrm>
              <a:off x="4656" y="262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2.28%</a:t>
              </a:r>
            </a:p>
          </p:txBody>
        </p:sp>
        <p:sp>
          <p:nvSpPr>
            <p:cNvPr id="85031" name="Text Box 34"/>
            <p:cNvSpPr txBox="1">
              <a:spLocks noChangeArrowheads="1"/>
            </p:cNvSpPr>
            <p:nvPr/>
          </p:nvSpPr>
          <p:spPr bwMode="auto">
            <a:xfrm>
              <a:off x="3760" y="2304"/>
              <a:ext cx="6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34.13%</a:t>
              </a:r>
            </a:p>
          </p:txBody>
        </p:sp>
        <p:sp>
          <p:nvSpPr>
            <p:cNvPr id="85032" name="Line 35"/>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5016" name="Rectangle 36"/>
          <p:cNvSpPr>
            <a:spLocks noChangeArrowheads="1"/>
          </p:cNvSpPr>
          <p:nvPr/>
        </p:nvSpPr>
        <p:spPr bwMode="auto">
          <a:xfrm>
            <a:off x="4754563" y="1676400"/>
            <a:ext cx="30178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t>50%-34%-14% rule</a:t>
            </a:r>
          </a:p>
        </p:txBody>
      </p:sp>
      <p:sp>
        <p:nvSpPr>
          <p:cNvPr id="85017" name="Text Box 37"/>
          <p:cNvSpPr txBox="1">
            <a:spLocks noChangeArrowheads="1"/>
          </p:cNvSpPr>
          <p:nvPr/>
        </p:nvSpPr>
        <p:spPr bwMode="auto">
          <a:xfrm>
            <a:off x="6553200" y="461645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85018" name="Text Box 38"/>
          <p:cNvSpPr txBox="1">
            <a:spLocks noChangeArrowheads="1"/>
          </p:cNvSpPr>
          <p:nvPr/>
        </p:nvSpPr>
        <p:spPr bwMode="auto">
          <a:xfrm>
            <a:off x="7162800" y="461645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85019" name="Text Box 39"/>
          <p:cNvSpPr txBox="1">
            <a:spLocks noChangeArrowheads="1"/>
          </p:cNvSpPr>
          <p:nvPr/>
        </p:nvSpPr>
        <p:spPr bwMode="auto">
          <a:xfrm>
            <a:off x="5284788" y="4616450"/>
            <a:ext cx="3540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85020" name="Text Box 40"/>
          <p:cNvSpPr txBox="1">
            <a:spLocks noChangeArrowheads="1"/>
          </p:cNvSpPr>
          <p:nvPr/>
        </p:nvSpPr>
        <p:spPr bwMode="auto">
          <a:xfrm>
            <a:off x="4667250" y="4616450"/>
            <a:ext cx="354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85021" name="Text Box 41"/>
          <p:cNvSpPr txBox="1">
            <a:spLocks noChangeArrowheads="1"/>
          </p:cNvSpPr>
          <p:nvPr/>
        </p:nvSpPr>
        <p:spPr bwMode="auto">
          <a:xfrm>
            <a:off x="5907088" y="4616450"/>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sp>
        <p:nvSpPr>
          <p:cNvPr id="227370" name="Rectangle 42"/>
          <p:cNvSpPr>
            <a:spLocks noChangeArrowheads="1"/>
          </p:cNvSpPr>
          <p:nvPr/>
        </p:nvSpPr>
        <p:spPr bwMode="auto">
          <a:xfrm>
            <a:off x="4267200" y="2149475"/>
            <a:ext cx="3654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a:solidFill>
                  <a:srgbClr val="85309D"/>
                </a:solidFill>
              </a:rPr>
              <a:t>Similar to the 68%-95%-99% rule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734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734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37"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outVertical)">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273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49" grpId="0" build="p" bldLvl="5" autoUpdateAnimBg="0"/>
      <p:bldP spid="227370"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rtlCol="0">
            <a:normAutofit/>
          </a:bodyPr>
          <a:lstStyle/>
          <a:p>
            <a:pPr eaLnBrk="1" fontAlgn="auto" hangingPunct="1">
              <a:spcAft>
                <a:spcPts val="0"/>
              </a:spcAft>
              <a:defRPr/>
            </a:pPr>
            <a:r>
              <a:rPr lang="en-US" sz="4000">
                <a:effectLst>
                  <a:outerShdw blurRad="38100" dist="38100" dir="2700000" algn="tl">
                    <a:srgbClr val="DDDDDD"/>
                  </a:outerShdw>
                </a:effectLst>
                <a:ea typeface="ＭＳ Ｐゴシック" charset="0"/>
              </a:rPr>
              <a:t>Using the Unit Normal Table</a:t>
            </a:r>
            <a:endParaRPr lang="en-US">
              <a:effectLst>
                <a:outerShdw blurRad="38100" dist="38100" dir="2700000" algn="tl">
                  <a:srgbClr val="DDDDDD"/>
                </a:outerShdw>
              </a:effectLst>
              <a:ea typeface="ＭＳ Ｐゴシック" charset="0"/>
            </a:endParaRPr>
          </a:p>
        </p:txBody>
      </p:sp>
      <p:sp>
        <p:nvSpPr>
          <p:cNvPr id="229393" name="Rectangle 17"/>
          <p:cNvSpPr>
            <a:spLocks noGrp="1" noChangeArrowheads="1"/>
          </p:cNvSpPr>
          <p:nvPr>
            <p:ph idx="1"/>
          </p:nvPr>
        </p:nvSpPr>
        <p:spPr>
          <a:xfrm>
            <a:off x="3733800" y="2971800"/>
            <a:ext cx="4724400" cy="3505200"/>
          </a:xfrm>
        </p:spPr>
        <p:txBody>
          <a:bodyPr/>
          <a:lstStyle/>
          <a:p>
            <a:pPr lvl="1" eaLnBrk="1" hangingPunct="1">
              <a:lnSpc>
                <a:spcPct val="90000"/>
              </a:lnSpc>
              <a:buFontTx/>
              <a:buNone/>
            </a:pPr>
            <a:r>
              <a:rPr lang="en-US" sz="2400" dirty="0" smtClean="0">
                <a:solidFill>
                  <a:schemeClr val="accent2"/>
                </a:solidFill>
                <a:latin typeface="Gill Sans MT" pitchFamily="34" charset="0"/>
              </a:rPr>
              <a:t>1.</a:t>
            </a:r>
            <a:r>
              <a:rPr lang="en-US" sz="2400" dirty="0" smtClean="0">
                <a:latin typeface="Gill Sans MT" pitchFamily="34" charset="0"/>
              </a:rPr>
              <a:t> Convert raw score to </a:t>
            </a:r>
            <a:r>
              <a:rPr lang="en-US" sz="2400" i="1" dirty="0" smtClean="0">
                <a:latin typeface="Gill Sans MT" pitchFamily="34" charset="0"/>
              </a:rPr>
              <a:t>Z </a:t>
            </a:r>
            <a:r>
              <a:rPr lang="en-US" sz="2400" dirty="0" smtClean="0">
                <a:latin typeface="Gill Sans MT" pitchFamily="34" charset="0"/>
              </a:rPr>
              <a:t>score (if necessary)</a:t>
            </a:r>
          </a:p>
          <a:p>
            <a:pPr lvl="1" eaLnBrk="1" hangingPunct="1">
              <a:lnSpc>
                <a:spcPct val="90000"/>
              </a:lnSpc>
              <a:buFontTx/>
              <a:buNone/>
            </a:pPr>
            <a:r>
              <a:rPr lang="en-US" sz="2400" dirty="0" smtClean="0">
                <a:solidFill>
                  <a:schemeClr val="accent2"/>
                </a:solidFill>
                <a:latin typeface="Gill Sans MT" pitchFamily="34" charset="0"/>
              </a:rPr>
              <a:t>2.</a:t>
            </a:r>
            <a:r>
              <a:rPr lang="en-US" sz="2400" dirty="0" smtClean="0">
                <a:latin typeface="Gill Sans MT" pitchFamily="34" charset="0"/>
              </a:rPr>
              <a:t> Draw normal curve, where the </a:t>
            </a:r>
            <a:r>
              <a:rPr lang="en-US" sz="2400" i="1" dirty="0" smtClean="0">
                <a:latin typeface="Gill Sans MT" pitchFamily="34" charset="0"/>
              </a:rPr>
              <a:t>Z</a:t>
            </a:r>
            <a:r>
              <a:rPr lang="en-US" sz="2400" dirty="0" smtClean="0">
                <a:latin typeface="Gill Sans MT" pitchFamily="34" charset="0"/>
              </a:rPr>
              <a:t> score falls on it, shade in the area for which you are finding the percentage</a:t>
            </a:r>
          </a:p>
          <a:p>
            <a:pPr lvl="1" eaLnBrk="1" hangingPunct="1">
              <a:lnSpc>
                <a:spcPct val="90000"/>
              </a:lnSpc>
              <a:buFontTx/>
              <a:buNone/>
            </a:pPr>
            <a:r>
              <a:rPr lang="en-US" sz="2400" dirty="0" smtClean="0">
                <a:solidFill>
                  <a:schemeClr val="accent2"/>
                </a:solidFill>
                <a:latin typeface="Gill Sans MT" pitchFamily="34" charset="0"/>
              </a:rPr>
              <a:t>3.</a:t>
            </a:r>
            <a:r>
              <a:rPr lang="en-US" sz="2400" dirty="0" smtClean="0">
                <a:latin typeface="Gill Sans MT" pitchFamily="34" charset="0"/>
              </a:rPr>
              <a:t> Make rough estimate of shaded area’</a:t>
            </a:r>
            <a:r>
              <a:rPr lang="en-US" altLang="ja-JP" sz="2400" dirty="0" smtClean="0">
                <a:latin typeface="Gill Sans MT" pitchFamily="34" charset="0"/>
              </a:rPr>
              <a:t>s percentage (using 50%-34%-14% rule)</a:t>
            </a:r>
          </a:p>
          <a:p>
            <a:pPr lvl="1" eaLnBrk="1" hangingPunct="1">
              <a:lnSpc>
                <a:spcPct val="90000"/>
              </a:lnSpc>
              <a:buFontTx/>
              <a:buNone/>
            </a:pPr>
            <a:endParaRPr lang="en-US" sz="1600" dirty="0" smtClean="0">
              <a:latin typeface="Gill Sans MT" pitchFamily="34" charset="0"/>
            </a:endParaRPr>
          </a:p>
        </p:txBody>
      </p:sp>
      <p:sp>
        <p:nvSpPr>
          <p:cNvPr id="229394" name="Rectangle 18"/>
          <p:cNvSpPr>
            <a:spLocks noChangeArrowheads="1"/>
          </p:cNvSpPr>
          <p:nvPr/>
        </p:nvSpPr>
        <p:spPr bwMode="auto">
          <a:xfrm>
            <a:off x="3733800" y="1524000"/>
            <a:ext cx="4724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hlink"/>
              </a:buClr>
              <a:buFontTx/>
              <a:buChar char="•"/>
            </a:pPr>
            <a:r>
              <a:rPr kumimoji="1" lang="en-US" sz="2800"/>
              <a:t>Steps for figuring the percentage above or below a particular raw or </a:t>
            </a:r>
            <a:r>
              <a:rPr kumimoji="1" lang="en-US" sz="2800" i="1"/>
              <a:t>Z </a:t>
            </a:r>
            <a:r>
              <a:rPr kumimoji="1" lang="en-US" sz="2800"/>
              <a:t>score:</a:t>
            </a:r>
          </a:p>
        </p:txBody>
      </p:sp>
      <p:graphicFrame>
        <p:nvGraphicFramePr>
          <p:cNvPr id="52261" name="Group 37"/>
          <p:cNvGraphicFramePr>
            <a:graphicFrameLocks noGrp="1"/>
          </p:cNvGraphicFramePr>
          <p:nvPr/>
        </p:nvGraphicFramePr>
        <p:xfrm>
          <a:off x="609600" y="1600200"/>
          <a:ext cx="2743200" cy="5249956"/>
        </p:xfrm>
        <a:graphic>
          <a:graphicData uri="http://schemas.openxmlformats.org/drawingml/2006/table">
            <a:tbl>
              <a:tblPr/>
              <a:tblGrid>
                <a:gridCol w="914400"/>
                <a:gridCol w="914400"/>
                <a:gridCol w="914400"/>
              </a:tblGrid>
              <a:tr h="396213">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z</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Body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Tail</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53733">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2.8</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2.9</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0.5000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0.6915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.8413</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.9974</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.9981</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0.5000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.3085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.1587</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.0026</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.0019</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9916">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93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939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939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939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93" grpId="0" build="p" bldLvl="2" autoUpdateAnimBg="0"/>
      <p:bldP spid="229394"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Using the Unit Normal Table</a:t>
            </a:r>
          </a:p>
        </p:txBody>
      </p:sp>
      <p:sp>
        <p:nvSpPr>
          <p:cNvPr id="231441" name="Rectangle 17"/>
          <p:cNvSpPr>
            <a:spLocks noGrp="1" noChangeArrowheads="1"/>
          </p:cNvSpPr>
          <p:nvPr>
            <p:ph idx="1"/>
          </p:nvPr>
        </p:nvSpPr>
        <p:spPr>
          <a:xfrm>
            <a:off x="3886200" y="2895600"/>
            <a:ext cx="4724400" cy="3276600"/>
          </a:xfrm>
        </p:spPr>
        <p:txBody>
          <a:bodyPr/>
          <a:lstStyle/>
          <a:p>
            <a:pPr eaLnBrk="1" hangingPunct="1">
              <a:buFontTx/>
              <a:buNone/>
            </a:pPr>
            <a:r>
              <a:rPr lang="en-US" sz="2400" smtClean="0">
                <a:latin typeface="Gill Sans MT" pitchFamily="34" charset="0"/>
              </a:rPr>
              <a:t>	</a:t>
            </a:r>
            <a:r>
              <a:rPr lang="en-US" sz="2000" smtClean="0">
                <a:solidFill>
                  <a:schemeClr val="accent2"/>
                </a:solidFill>
                <a:latin typeface="Gill Sans MT" pitchFamily="34" charset="0"/>
              </a:rPr>
              <a:t>4</a:t>
            </a:r>
            <a:r>
              <a:rPr lang="en-US" sz="2400" smtClean="0">
                <a:solidFill>
                  <a:schemeClr val="accent2"/>
                </a:solidFill>
                <a:latin typeface="Gill Sans MT" pitchFamily="34" charset="0"/>
              </a:rPr>
              <a:t>.</a:t>
            </a:r>
            <a:r>
              <a:rPr lang="en-US" sz="2400" smtClean="0">
                <a:latin typeface="Gill Sans MT" pitchFamily="34" charset="0"/>
              </a:rPr>
              <a:t> </a:t>
            </a:r>
            <a:r>
              <a:rPr lang="en-US" sz="2000" smtClean="0">
                <a:latin typeface="Gill Sans MT" pitchFamily="34" charset="0"/>
              </a:rPr>
              <a:t>Find exact percentage using unit normal table</a:t>
            </a:r>
          </a:p>
          <a:p>
            <a:pPr eaLnBrk="1" hangingPunct="1">
              <a:buFontTx/>
              <a:buNone/>
            </a:pPr>
            <a:r>
              <a:rPr lang="en-US" sz="2000" smtClean="0">
                <a:latin typeface="Gill Sans MT" pitchFamily="34" charset="0"/>
              </a:rPr>
              <a:t>	</a:t>
            </a:r>
            <a:r>
              <a:rPr lang="en-US" sz="2000" smtClean="0">
                <a:solidFill>
                  <a:schemeClr val="accent2"/>
                </a:solidFill>
                <a:latin typeface="Gill Sans MT" pitchFamily="34" charset="0"/>
              </a:rPr>
              <a:t>5.</a:t>
            </a:r>
            <a:r>
              <a:rPr lang="en-US" sz="2000" smtClean="0">
                <a:latin typeface="Gill Sans MT" pitchFamily="34" charset="0"/>
              </a:rPr>
              <a:t> If needed, subtract percentage from 100%. </a:t>
            </a:r>
          </a:p>
          <a:p>
            <a:pPr eaLnBrk="1" hangingPunct="1">
              <a:buFontTx/>
              <a:buNone/>
            </a:pPr>
            <a:r>
              <a:rPr lang="en-US" sz="2000" smtClean="0">
                <a:latin typeface="Gill Sans MT" pitchFamily="34" charset="0"/>
              </a:rPr>
              <a:t>	</a:t>
            </a:r>
            <a:r>
              <a:rPr lang="en-US" sz="2000" smtClean="0">
                <a:solidFill>
                  <a:schemeClr val="accent2"/>
                </a:solidFill>
                <a:latin typeface="Gill Sans MT" pitchFamily="34" charset="0"/>
              </a:rPr>
              <a:t>6.</a:t>
            </a:r>
            <a:r>
              <a:rPr lang="en-US" sz="2000" smtClean="0">
                <a:latin typeface="Gill Sans MT" pitchFamily="34" charset="0"/>
              </a:rPr>
              <a:t> Check the exact percentage is within the range of the estimate from Step 3</a:t>
            </a:r>
          </a:p>
        </p:txBody>
      </p:sp>
      <p:sp>
        <p:nvSpPr>
          <p:cNvPr id="89091" name="Rectangle 18"/>
          <p:cNvSpPr>
            <a:spLocks noChangeArrowheads="1"/>
          </p:cNvSpPr>
          <p:nvPr/>
        </p:nvSpPr>
        <p:spPr bwMode="auto">
          <a:xfrm>
            <a:off x="3733800" y="1524000"/>
            <a:ext cx="4724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hlink"/>
              </a:buClr>
              <a:buFontTx/>
              <a:buChar char="•"/>
            </a:pPr>
            <a:r>
              <a:rPr kumimoji="1" lang="en-US" sz="2800"/>
              <a:t>Steps for figuring the percentage above or below a particular raw or </a:t>
            </a:r>
            <a:r>
              <a:rPr kumimoji="1" lang="en-US" sz="2800" i="1"/>
              <a:t>Z </a:t>
            </a:r>
            <a:r>
              <a:rPr kumimoji="1" lang="en-US" sz="2800"/>
              <a:t>score:</a:t>
            </a:r>
          </a:p>
        </p:txBody>
      </p:sp>
      <p:graphicFrame>
        <p:nvGraphicFramePr>
          <p:cNvPr id="54291" name="Group 19"/>
          <p:cNvGraphicFramePr>
            <a:graphicFrameLocks noGrp="1"/>
          </p:cNvGraphicFramePr>
          <p:nvPr/>
        </p:nvGraphicFramePr>
        <p:xfrm>
          <a:off x="609600" y="1600200"/>
          <a:ext cx="2743200" cy="5249956"/>
        </p:xfrm>
        <a:graphic>
          <a:graphicData uri="http://schemas.openxmlformats.org/drawingml/2006/table">
            <a:tbl>
              <a:tblPr/>
              <a:tblGrid>
                <a:gridCol w="914400"/>
                <a:gridCol w="914400"/>
                <a:gridCol w="914400"/>
              </a:tblGrid>
              <a:tr h="396213">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z</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Body</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Tail</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53733">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2.8</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2.9</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0.5000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0.6915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.8413</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.9974</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.9981</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0.5000</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.3085</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.1587</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.0026</a:t>
                      </a:r>
                    </a:p>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rPr>
                        <a:t>.0019</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9916">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a:ln>
                          <a:noFill/>
                        </a:ln>
                        <a:solidFill>
                          <a:schemeClr val="tx1"/>
                        </a:solidFill>
                        <a:effectLst/>
                        <a:latin typeface="Times New Roman" charset="0"/>
                        <a:ea typeface="ＭＳ Ｐゴシック" charset="0"/>
                        <a:cs typeface="ＭＳ Ｐゴシック"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14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144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14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4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ChangeArrowheads="1"/>
          </p:cNvSpPr>
          <p:nvPr/>
        </p:nvSpPr>
        <p:spPr bwMode="auto">
          <a:xfrm>
            <a:off x="533400" y="3124200"/>
            <a:ext cx="8153400" cy="2743200"/>
          </a:xfrm>
          <a:prstGeom prst="rect">
            <a:avLst/>
          </a:prstGeom>
          <a:solidFill>
            <a:schemeClr val="accent1"/>
          </a:solidFill>
          <a:ln w="9525">
            <a:no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Times New Roman" charset="0"/>
              <a:ea typeface="ＭＳ Ｐゴシック" charset="0"/>
              <a:cs typeface="ＭＳ Ｐゴシック" charset="0"/>
            </a:endParaRPr>
          </a:p>
        </p:txBody>
      </p:sp>
      <p:sp>
        <p:nvSpPr>
          <p:cNvPr id="91138" name="Text Box 3"/>
          <p:cNvSpPr txBox="1">
            <a:spLocks noChangeArrowheads="1"/>
          </p:cNvSpPr>
          <p:nvPr/>
        </p:nvSpPr>
        <p:spPr bwMode="auto">
          <a:xfrm>
            <a:off x="1066800" y="3095625"/>
            <a:ext cx="75199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spcBef>
                <a:spcPct val="20000"/>
              </a:spcBef>
            </a:pPr>
            <a:r>
              <a:rPr lang="en-US"/>
              <a:t>Suppose that you got a 630 on the SAT.  What percent of the people who take the SAT get your score or lower?</a:t>
            </a:r>
          </a:p>
          <a:p>
            <a:endParaRPr lang="en-US"/>
          </a:p>
        </p:txBody>
      </p:sp>
      <p:sp>
        <p:nvSpPr>
          <p:cNvPr id="118790" name="Rectangle 4"/>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SAT Example problems</a:t>
            </a:r>
          </a:p>
        </p:txBody>
      </p:sp>
      <p:sp>
        <p:nvSpPr>
          <p:cNvPr id="91140" name="Rectangle 5"/>
          <p:cNvSpPr>
            <a:spLocks noGrp="1" noChangeArrowheads="1"/>
          </p:cNvSpPr>
          <p:nvPr>
            <p:ph idx="1"/>
          </p:nvPr>
        </p:nvSpPr>
        <p:spPr>
          <a:xfrm>
            <a:off x="685800" y="1849438"/>
            <a:ext cx="7772400" cy="1206500"/>
          </a:xfrm>
        </p:spPr>
        <p:txBody>
          <a:bodyPr/>
          <a:lstStyle/>
          <a:p>
            <a:pPr eaLnBrk="1" hangingPunct="1"/>
            <a:r>
              <a:rPr lang="en-US" sz="2800" smtClean="0">
                <a:latin typeface="Gill Sans MT" pitchFamily="34" charset="0"/>
              </a:rPr>
              <a:t>The population parameters for the SAT are: </a:t>
            </a:r>
          </a:p>
          <a:p>
            <a:pPr lvl="1" eaLnBrk="1" hangingPunct="1">
              <a:buFontTx/>
              <a:buNone/>
            </a:pPr>
            <a:r>
              <a:rPr lang="en-US" sz="2400" smtClean="0">
                <a:latin typeface="Symbol" pitchFamily="18" charset="2"/>
              </a:rPr>
              <a:t>m</a:t>
            </a:r>
            <a:r>
              <a:rPr lang="en-US" sz="2400" smtClean="0">
                <a:latin typeface="Gill Sans MT" pitchFamily="34" charset="0"/>
              </a:rPr>
              <a:t> = 500, </a:t>
            </a:r>
            <a:r>
              <a:rPr lang="en-US" sz="2400" smtClean="0">
                <a:latin typeface="Symbol" pitchFamily="18" charset="2"/>
              </a:rPr>
              <a:t>s</a:t>
            </a:r>
            <a:r>
              <a:rPr lang="en-US" sz="2400" smtClean="0">
                <a:latin typeface="Gill Sans MT" pitchFamily="34" charset="0"/>
              </a:rPr>
              <a:t> = 100, and it is Normally distributed</a:t>
            </a:r>
          </a:p>
        </p:txBody>
      </p:sp>
      <p:graphicFrame>
        <p:nvGraphicFramePr>
          <p:cNvPr id="233478" name="Object 2"/>
          <p:cNvGraphicFramePr>
            <a:graphicFrameLocks noChangeAspect="1"/>
          </p:cNvGraphicFramePr>
          <p:nvPr/>
        </p:nvGraphicFramePr>
        <p:xfrm>
          <a:off x="838200" y="4233863"/>
          <a:ext cx="3167063" cy="687387"/>
        </p:xfrm>
        <a:graphic>
          <a:graphicData uri="http://schemas.openxmlformats.org/presentationml/2006/ole">
            <mc:AlternateContent xmlns:mc="http://schemas.openxmlformats.org/markup-compatibility/2006">
              <mc:Choice xmlns:v="urn:schemas-microsoft-com:vml" Requires="v">
                <p:oleObj spid="_x0000_s91175" name="Equation" r:id="rId4" imgW="1689100" imgH="368300" progId="Equation.3">
                  <p:embed/>
                </p:oleObj>
              </mc:Choice>
              <mc:Fallback>
                <p:oleObj name="Equation" r:id="rId4" imgW="1689100" imgH="3683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4233863"/>
                        <a:ext cx="3167063" cy="68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33479" name="Text Box 7"/>
          <p:cNvSpPr txBox="1">
            <a:spLocks noChangeArrowheads="1"/>
          </p:cNvSpPr>
          <p:nvPr/>
        </p:nvSpPr>
        <p:spPr bwMode="auto">
          <a:xfrm>
            <a:off x="4038600" y="4267200"/>
            <a:ext cx="24384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nSpc>
                <a:spcPct val="80000"/>
              </a:lnSpc>
              <a:spcBef>
                <a:spcPct val="50000"/>
              </a:spcBef>
            </a:pPr>
            <a:r>
              <a:rPr lang="en-US" sz="2000"/>
              <a:t>From the table: </a:t>
            </a:r>
          </a:p>
          <a:p>
            <a:pPr lvl="1">
              <a:lnSpc>
                <a:spcPct val="80000"/>
              </a:lnSpc>
              <a:spcBef>
                <a:spcPct val="50000"/>
              </a:spcBef>
            </a:pPr>
            <a:r>
              <a:rPr lang="en-US" sz="2000"/>
              <a:t>z(1.3) =</a:t>
            </a:r>
            <a:r>
              <a:rPr lang="en-US" sz="2000">
                <a:solidFill>
                  <a:srgbClr val="000000"/>
                </a:solidFill>
              </a:rPr>
              <a:t>.9032</a:t>
            </a:r>
            <a:r>
              <a:rPr lang="en-US"/>
              <a:t> </a:t>
            </a:r>
          </a:p>
        </p:txBody>
      </p:sp>
      <p:graphicFrame>
        <p:nvGraphicFramePr>
          <p:cNvPr id="233480" name="Object 3"/>
          <p:cNvGraphicFramePr>
            <a:graphicFrameLocks noChangeAspect="1"/>
          </p:cNvGraphicFramePr>
          <p:nvPr/>
        </p:nvGraphicFramePr>
        <p:xfrm>
          <a:off x="6553200" y="3962400"/>
          <a:ext cx="2057400" cy="1189038"/>
        </p:xfrm>
        <a:graphic>
          <a:graphicData uri="http://schemas.openxmlformats.org/presentationml/2006/ole">
            <mc:AlternateContent xmlns:mc="http://schemas.openxmlformats.org/markup-compatibility/2006">
              <mc:Choice xmlns:v="urn:schemas-microsoft-com:vml" Requires="v">
                <p:oleObj spid="_x0000_s91176" name="Document" r:id="rId7" imgW="4864100" imgH="2451100" progId="Word.Document.8">
                  <p:embed/>
                </p:oleObj>
              </mc:Choice>
              <mc:Fallback>
                <p:oleObj name="Document" r:id="rId7" imgW="4864100" imgH="2451100" progId="Word.Document.8">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3200" y="3962400"/>
                        <a:ext cx="2057400" cy="1189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2" name="Group 9"/>
          <p:cNvGrpSpPr>
            <a:grpSpLocks/>
          </p:cNvGrpSpPr>
          <p:nvPr/>
        </p:nvGrpSpPr>
        <p:grpSpPr bwMode="auto">
          <a:xfrm>
            <a:off x="5410200" y="4648200"/>
            <a:ext cx="3095625" cy="1219200"/>
            <a:chOff x="3408" y="2928"/>
            <a:chExt cx="1950" cy="768"/>
          </a:xfrm>
        </p:grpSpPr>
        <p:sp>
          <p:nvSpPr>
            <p:cNvPr id="91149" name="Text Box 10"/>
            <p:cNvSpPr txBox="1">
              <a:spLocks noChangeArrowheads="1"/>
            </p:cNvSpPr>
            <p:nvPr/>
          </p:nvSpPr>
          <p:spPr bwMode="auto">
            <a:xfrm>
              <a:off x="3408" y="3270"/>
              <a:ext cx="1440"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nSpc>
                  <a:spcPct val="80000"/>
                </a:lnSpc>
                <a:spcBef>
                  <a:spcPct val="50000"/>
                </a:spcBef>
              </a:pPr>
              <a:r>
                <a:rPr lang="en-US">
                  <a:solidFill>
                    <a:srgbClr val="FF0F15"/>
                  </a:solidFill>
                </a:rPr>
                <a:t>That</a:t>
              </a:r>
              <a:r>
                <a:rPr lang="ja-JP" altLang="en-US">
                  <a:solidFill>
                    <a:srgbClr val="FF0F15"/>
                  </a:solidFill>
                </a:rPr>
                <a:t>’</a:t>
              </a:r>
              <a:r>
                <a:rPr lang="en-US" altLang="ja-JP">
                  <a:solidFill>
                    <a:srgbClr val="FF0F15"/>
                  </a:solidFill>
                </a:rPr>
                <a:t>s 9.68% above this score </a:t>
              </a:r>
              <a:endParaRPr lang="en-US">
                <a:solidFill>
                  <a:srgbClr val="FF0F15"/>
                </a:solidFill>
              </a:endParaRPr>
            </a:p>
          </p:txBody>
        </p:sp>
        <p:pic>
          <p:nvPicPr>
            <p:cNvPr id="9115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62" y="2928"/>
              <a:ext cx="296"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1151" name="AutoShape 12"/>
            <p:cNvCxnSpPr>
              <a:cxnSpLocks noChangeShapeType="1"/>
              <a:stCxn id="91149" idx="3"/>
            </p:cNvCxnSpPr>
            <p:nvPr/>
          </p:nvCxnSpPr>
          <p:spPr bwMode="auto">
            <a:xfrm flipV="1">
              <a:off x="4848" y="3168"/>
              <a:ext cx="362" cy="315"/>
            </a:xfrm>
            <a:prstGeom prst="bentConnector2">
              <a:avLst/>
            </a:prstGeom>
            <a:noFill/>
            <a:ln w="9525">
              <a:solidFill>
                <a:srgbClr val="FF0F15"/>
              </a:solidFill>
              <a:miter lim="800000"/>
              <a:headEnd/>
              <a:tailEnd type="triangle" w="med" len="med"/>
            </a:ln>
            <a:extLst>
              <a:ext uri="{909E8E84-426E-40DD-AFC4-6F175D3DCCD1}">
                <a14:hiddenFill xmlns:a14="http://schemas.microsoft.com/office/drawing/2010/main">
                  <a:noFill/>
                </a14:hiddenFill>
              </a:ext>
            </a:extLst>
          </p:spPr>
        </p:cxnSp>
      </p:grpSp>
      <p:grpSp>
        <p:nvGrpSpPr>
          <p:cNvPr id="3" name="Group 13"/>
          <p:cNvGrpSpPr>
            <a:grpSpLocks/>
          </p:cNvGrpSpPr>
          <p:nvPr/>
        </p:nvGrpSpPr>
        <p:grpSpPr bwMode="auto">
          <a:xfrm>
            <a:off x="2133600" y="4024313"/>
            <a:ext cx="5878513" cy="1690687"/>
            <a:chOff x="1344" y="2535"/>
            <a:chExt cx="3703" cy="1065"/>
          </a:xfrm>
        </p:grpSpPr>
        <p:sp>
          <p:nvSpPr>
            <p:cNvPr id="91147" name="Text Box 14"/>
            <p:cNvSpPr txBox="1">
              <a:spLocks noChangeArrowheads="1"/>
            </p:cNvSpPr>
            <p:nvPr/>
          </p:nvSpPr>
          <p:spPr bwMode="auto">
            <a:xfrm>
              <a:off x="1344" y="3174"/>
              <a:ext cx="1680"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a:lnSpc>
                  <a:spcPct val="80000"/>
                </a:lnSpc>
                <a:spcBef>
                  <a:spcPct val="50000"/>
                </a:spcBef>
              </a:pPr>
              <a:r>
                <a:rPr lang="en-US">
                  <a:solidFill>
                    <a:srgbClr val="85309D"/>
                  </a:solidFill>
                </a:rPr>
                <a:t>So 90.32% got your score or lower</a:t>
              </a:r>
            </a:p>
          </p:txBody>
        </p:sp>
        <p:pic>
          <p:nvPicPr>
            <p:cNvPr id="91148" name="Picture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67" y="2535"/>
              <a:ext cx="88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33488" name="Picture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24600" y="3962400"/>
            <a:ext cx="2514600" cy="1066800"/>
          </a:xfrm>
          <a:prstGeom prst="rect">
            <a:avLst/>
          </a:prstGeom>
          <a:noFill/>
          <a:ln>
            <a:noFill/>
          </a:ln>
          <a:extLst>
            <a:ext uri="{909E8E84-426E-40DD-AFC4-6F175D3DCCD1}">
              <a14:hiddenFill xmlns:a14="http://schemas.microsoft.com/office/drawing/2010/main">
                <a:solidFill>
                  <a:srgbClr val="FFFFFF">
                    <a:alpha val="34901"/>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334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347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3348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33479">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23348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left)">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Check your understanding</a:t>
            </a:r>
          </a:p>
        </p:txBody>
      </p:sp>
      <p:sp>
        <p:nvSpPr>
          <p:cNvPr id="93186" name="Content Placeholder 2"/>
          <p:cNvSpPr>
            <a:spLocks noGrp="1"/>
          </p:cNvSpPr>
          <p:nvPr>
            <p:ph sz="half" idx="1"/>
          </p:nvPr>
        </p:nvSpPr>
        <p:spPr/>
        <p:txBody>
          <a:bodyPr/>
          <a:lstStyle/>
          <a:p>
            <a:pPr eaLnBrk="1" hangingPunct="1"/>
            <a:r>
              <a:rPr lang="en-US" smtClean="0">
                <a:latin typeface="Gill Sans MT" pitchFamily="34" charset="0"/>
              </a:rPr>
              <a:t>Next we will see how to figure out a z score if you know the percentile</a:t>
            </a:r>
          </a:p>
        </p:txBody>
      </p:sp>
      <p:sp>
        <p:nvSpPr>
          <p:cNvPr id="93187" name="Content Placeholder 3"/>
          <p:cNvSpPr>
            <a:spLocks noGrp="1"/>
          </p:cNvSpPr>
          <p:nvPr>
            <p:ph sz="half" idx="2"/>
          </p:nvPr>
        </p:nvSpPr>
        <p:spPr/>
        <p:txBody>
          <a:bodyPr/>
          <a:lstStyle/>
          <a:p>
            <a:pPr eaLnBrk="1" hangingPunct="1"/>
            <a:r>
              <a:rPr lang="en-US" smtClean="0">
                <a:latin typeface="Gill Sans MT" pitchFamily="34" charset="0"/>
              </a:rPr>
              <a:t>Before we move on, any questions about the connection between probabilities and distributions?</a:t>
            </a:r>
          </a:p>
          <a:p>
            <a:pPr eaLnBrk="1" hangingPunct="1"/>
            <a:r>
              <a:rPr lang="en-US" smtClean="0">
                <a:latin typeface="Gill Sans MT" pitchFamily="34" charset="0"/>
              </a:rPr>
              <a:t>Questions about using the unit normal table to find the % of a distribution falling above or below a z score?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The Normal Distribution</a:t>
            </a:r>
          </a:p>
        </p:txBody>
      </p:sp>
      <p:sp>
        <p:nvSpPr>
          <p:cNvPr id="94210" name="Rectangle 3"/>
          <p:cNvSpPr>
            <a:spLocks noGrp="1" noChangeArrowheads="1"/>
          </p:cNvSpPr>
          <p:nvPr>
            <p:ph idx="1"/>
          </p:nvPr>
        </p:nvSpPr>
        <p:spPr>
          <a:xfrm>
            <a:off x="304800" y="1600200"/>
            <a:ext cx="8839200" cy="4876800"/>
          </a:xfrm>
        </p:spPr>
        <p:txBody>
          <a:bodyPr/>
          <a:lstStyle/>
          <a:p>
            <a:pPr eaLnBrk="1" hangingPunct="1">
              <a:lnSpc>
                <a:spcPct val="90000"/>
              </a:lnSpc>
            </a:pPr>
            <a:r>
              <a:rPr lang="en-US" sz="2400" smtClean="0">
                <a:latin typeface="Gill Sans MT" pitchFamily="34" charset="0"/>
              </a:rPr>
              <a:t>You can go in the other direction too</a:t>
            </a:r>
          </a:p>
          <a:p>
            <a:pPr lvl="1" eaLnBrk="1" hangingPunct="1">
              <a:lnSpc>
                <a:spcPct val="90000"/>
              </a:lnSpc>
            </a:pPr>
            <a:r>
              <a:rPr lang="en-US" sz="2400" smtClean="0">
                <a:latin typeface="Gill Sans MT" pitchFamily="34" charset="0"/>
              </a:rPr>
              <a:t>Steps for figuring </a:t>
            </a:r>
            <a:r>
              <a:rPr lang="en-US" sz="2400" i="1" smtClean="0">
                <a:latin typeface="Gill Sans MT" pitchFamily="34" charset="0"/>
              </a:rPr>
              <a:t>Z</a:t>
            </a:r>
            <a:r>
              <a:rPr lang="en-US" sz="2400" smtClean="0">
                <a:latin typeface="Gill Sans MT" pitchFamily="34" charset="0"/>
              </a:rPr>
              <a:t> scores and raw scores from percentages:</a:t>
            </a:r>
          </a:p>
          <a:p>
            <a:pPr lvl="2" eaLnBrk="1" hangingPunct="1">
              <a:lnSpc>
                <a:spcPct val="90000"/>
              </a:lnSpc>
              <a:buFontTx/>
              <a:buNone/>
            </a:pPr>
            <a:r>
              <a:rPr lang="en-US" smtClean="0">
                <a:latin typeface="Gill Sans MT" pitchFamily="34" charset="0"/>
              </a:rPr>
              <a:t>	</a:t>
            </a:r>
            <a:r>
              <a:rPr lang="en-US" smtClean="0">
                <a:solidFill>
                  <a:schemeClr val="accent2"/>
                </a:solidFill>
                <a:latin typeface="Gill Sans MT" pitchFamily="34" charset="0"/>
              </a:rPr>
              <a:t>1.</a:t>
            </a:r>
            <a:r>
              <a:rPr lang="en-US" smtClean="0">
                <a:latin typeface="Gill Sans MT" pitchFamily="34" charset="0"/>
              </a:rPr>
              <a:t> Draw normal curve, shade in approximate area for the percentage (using the 50%-34%-14% rule)</a:t>
            </a:r>
          </a:p>
          <a:p>
            <a:pPr lvl="2" eaLnBrk="1" hangingPunct="1">
              <a:lnSpc>
                <a:spcPct val="90000"/>
              </a:lnSpc>
              <a:buFontTx/>
              <a:buNone/>
            </a:pPr>
            <a:r>
              <a:rPr lang="en-US" smtClean="0">
                <a:latin typeface="Gill Sans MT" pitchFamily="34" charset="0"/>
              </a:rPr>
              <a:t>	</a:t>
            </a:r>
            <a:r>
              <a:rPr lang="en-US" smtClean="0">
                <a:solidFill>
                  <a:schemeClr val="accent2"/>
                </a:solidFill>
                <a:latin typeface="Gill Sans MT" pitchFamily="34" charset="0"/>
              </a:rPr>
              <a:t>2.</a:t>
            </a:r>
            <a:r>
              <a:rPr lang="en-US" smtClean="0">
                <a:latin typeface="Gill Sans MT" pitchFamily="34" charset="0"/>
              </a:rPr>
              <a:t> Make rough estimate of the </a:t>
            </a:r>
            <a:r>
              <a:rPr lang="en-US" i="1" smtClean="0">
                <a:latin typeface="Gill Sans MT" pitchFamily="34" charset="0"/>
              </a:rPr>
              <a:t>Z</a:t>
            </a:r>
            <a:r>
              <a:rPr lang="en-US" smtClean="0">
                <a:latin typeface="Gill Sans MT" pitchFamily="34" charset="0"/>
              </a:rPr>
              <a:t> score where the shaded area starts</a:t>
            </a:r>
          </a:p>
          <a:p>
            <a:pPr lvl="2" eaLnBrk="1" hangingPunct="1">
              <a:lnSpc>
                <a:spcPct val="90000"/>
              </a:lnSpc>
              <a:buFontTx/>
              <a:buNone/>
            </a:pPr>
            <a:r>
              <a:rPr lang="en-US" smtClean="0">
                <a:latin typeface="Gill Sans MT" pitchFamily="34" charset="0"/>
              </a:rPr>
              <a:t>	</a:t>
            </a:r>
            <a:r>
              <a:rPr lang="en-US" smtClean="0">
                <a:solidFill>
                  <a:schemeClr val="accent2"/>
                </a:solidFill>
                <a:latin typeface="Gill Sans MT" pitchFamily="34" charset="0"/>
              </a:rPr>
              <a:t>3.</a:t>
            </a:r>
            <a:r>
              <a:rPr lang="en-US" smtClean="0">
                <a:latin typeface="Gill Sans MT" pitchFamily="34" charset="0"/>
              </a:rPr>
              <a:t> Find the exact </a:t>
            </a:r>
            <a:r>
              <a:rPr lang="en-US" i="1" smtClean="0">
                <a:latin typeface="Gill Sans MT" pitchFamily="34" charset="0"/>
              </a:rPr>
              <a:t>Z</a:t>
            </a:r>
            <a:r>
              <a:rPr lang="en-US" smtClean="0">
                <a:latin typeface="Gill Sans MT" pitchFamily="34" charset="0"/>
              </a:rPr>
              <a:t> score using the unit normal table</a:t>
            </a:r>
          </a:p>
          <a:p>
            <a:pPr lvl="2" eaLnBrk="1" hangingPunct="1">
              <a:lnSpc>
                <a:spcPct val="90000"/>
              </a:lnSpc>
              <a:buFontTx/>
              <a:buNone/>
            </a:pPr>
            <a:r>
              <a:rPr lang="en-US" smtClean="0">
                <a:latin typeface="Gill Sans MT" pitchFamily="34" charset="0"/>
              </a:rPr>
              <a:t>	</a:t>
            </a:r>
            <a:r>
              <a:rPr lang="en-US" smtClean="0">
                <a:solidFill>
                  <a:schemeClr val="accent2"/>
                </a:solidFill>
                <a:latin typeface="Gill Sans MT" pitchFamily="34" charset="0"/>
              </a:rPr>
              <a:t>4.</a:t>
            </a:r>
            <a:r>
              <a:rPr lang="en-US" smtClean="0">
                <a:latin typeface="Gill Sans MT" pitchFamily="34" charset="0"/>
              </a:rPr>
              <a:t> Check that your </a:t>
            </a:r>
            <a:r>
              <a:rPr lang="en-US" i="1" smtClean="0">
                <a:latin typeface="Gill Sans MT" pitchFamily="34" charset="0"/>
              </a:rPr>
              <a:t>Z</a:t>
            </a:r>
            <a:r>
              <a:rPr lang="en-US" smtClean="0">
                <a:latin typeface="Gill Sans MT" pitchFamily="34" charset="0"/>
              </a:rPr>
              <a:t> score is similar to the rough estimate from Step 2</a:t>
            </a:r>
          </a:p>
          <a:p>
            <a:pPr lvl="2" eaLnBrk="1" hangingPunct="1">
              <a:lnSpc>
                <a:spcPct val="90000"/>
              </a:lnSpc>
              <a:buFontTx/>
              <a:buNone/>
            </a:pPr>
            <a:r>
              <a:rPr lang="en-US" smtClean="0">
                <a:latin typeface="Gill Sans MT" pitchFamily="34" charset="0"/>
              </a:rPr>
              <a:t>	</a:t>
            </a:r>
            <a:r>
              <a:rPr lang="en-US" smtClean="0">
                <a:solidFill>
                  <a:schemeClr val="accent2"/>
                </a:solidFill>
                <a:latin typeface="Gill Sans MT" pitchFamily="34" charset="0"/>
              </a:rPr>
              <a:t>5.</a:t>
            </a:r>
            <a:r>
              <a:rPr lang="en-US" smtClean="0">
                <a:latin typeface="Gill Sans MT" pitchFamily="34" charset="0"/>
              </a:rPr>
              <a:t> If you want to find a raw score, change it from the </a:t>
            </a:r>
            <a:r>
              <a:rPr lang="en-US" i="1" smtClean="0">
                <a:latin typeface="Gill Sans MT" pitchFamily="34" charset="0"/>
              </a:rPr>
              <a:t>Z</a:t>
            </a:r>
            <a:r>
              <a:rPr lang="en-US" smtClean="0">
                <a:latin typeface="Gill Sans MT" pitchFamily="34" charset="0"/>
              </a:rPr>
              <a:t> score</a:t>
            </a:r>
            <a:endParaRPr lang="en-US" sz="1600" smtClean="0">
              <a:latin typeface="Gill Sans M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standardized distributions</a:t>
            </a:r>
            <a:endParaRPr lang="en-US" dirty="0"/>
          </a:p>
        </p:txBody>
      </p:sp>
      <p:grpSp>
        <p:nvGrpSpPr>
          <p:cNvPr id="4" name="Group 10"/>
          <p:cNvGrpSpPr>
            <a:grpSpLocks/>
          </p:cNvGrpSpPr>
          <p:nvPr/>
        </p:nvGrpSpPr>
        <p:grpSpPr bwMode="auto">
          <a:xfrm>
            <a:off x="700088" y="2057400"/>
            <a:ext cx="6157912" cy="2735445"/>
            <a:chOff x="2880" y="1296"/>
            <a:chExt cx="2064" cy="1281"/>
          </a:xfrm>
        </p:grpSpPr>
        <p:grpSp>
          <p:nvGrpSpPr>
            <p:cNvPr id="5" name="Group 11"/>
            <p:cNvGrpSpPr>
              <a:grpSpLocks/>
            </p:cNvGrpSpPr>
            <p:nvPr/>
          </p:nvGrpSpPr>
          <p:grpSpPr bwMode="auto">
            <a:xfrm>
              <a:off x="2880" y="1296"/>
              <a:ext cx="2064" cy="1056"/>
              <a:chOff x="1440" y="2496"/>
              <a:chExt cx="3072" cy="1008"/>
            </a:xfrm>
          </p:grpSpPr>
          <p:pic>
            <p:nvPicPr>
              <p:cNvPr id="8"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3"/>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 name="Line 14"/>
            <p:cNvSpPr>
              <a:spLocks noChangeShapeType="1"/>
            </p:cNvSpPr>
            <p:nvPr/>
          </p:nvSpPr>
          <p:spPr bwMode="auto">
            <a:xfrm flipV="1">
              <a:off x="3909" y="1344"/>
              <a:ext cx="0" cy="1056"/>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5"/>
            <p:cNvSpPr txBox="1">
              <a:spLocks noChangeArrowheads="1"/>
            </p:cNvSpPr>
            <p:nvPr/>
          </p:nvSpPr>
          <p:spPr bwMode="auto">
            <a:xfrm>
              <a:off x="3820" y="2361"/>
              <a:ext cx="20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dirty="0" smtClean="0">
                  <a:sym typeface="Symbol" pitchFamily="18" charset="2"/>
                </a:rPr>
                <a:t>57</a:t>
              </a:r>
              <a:endParaRPr lang="en-US" dirty="0">
                <a:sym typeface="Symbol" pitchFamily="18" charset="2"/>
              </a:endParaRPr>
            </a:p>
          </p:txBody>
        </p:sp>
      </p:grpSp>
      <p:sp>
        <p:nvSpPr>
          <p:cNvPr id="10" name="Line 14"/>
          <p:cNvSpPr>
            <a:spLocks noChangeShapeType="1"/>
          </p:cNvSpPr>
          <p:nvPr/>
        </p:nvSpPr>
        <p:spPr bwMode="auto">
          <a:xfrm flipV="1">
            <a:off x="4419600" y="2307242"/>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14"/>
          <p:cNvSpPr>
            <a:spLocks noChangeShapeType="1"/>
          </p:cNvSpPr>
          <p:nvPr/>
        </p:nvSpPr>
        <p:spPr bwMode="auto">
          <a:xfrm flipV="1">
            <a:off x="3124200" y="2304293"/>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4"/>
          <p:cNvSpPr>
            <a:spLocks noChangeShapeType="1"/>
          </p:cNvSpPr>
          <p:nvPr/>
        </p:nvSpPr>
        <p:spPr bwMode="auto">
          <a:xfrm flipV="1">
            <a:off x="2438400" y="2339485"/>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4"/>
          <p:cNvSpPr>
            <a:spLocks noChangeShapeType="1"/>
          </p:cNvSpPr>
          <p:nvPr/>
        </p:nvSpPr>
        <p:spPr bwMode="auto">
          <a:xfrm flipV="1">
            <a:off x="5105400" y="2339485"/>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Text Box 15"/>
          <p:cNvSpPr txBox="1">
            <a:spLocks noGrp="1" noChangeArrowheads="1"/>
          </p:cNvSpPr>
          <p:nvPr>
            <p:ph idx="1"/>
          </p:nvPr>
        </p:nvSpPr>
        <p:spPr bwMode="auto">
          <a:xfrm flipH="1">
            <a:off x="4876800" y="4312380"/>
            <a:ext cx="644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marL="0" indent="0">
              <a:buNone/>
            </a:pPr>
            <a:r>
              <a:rPr lang="en-US" dirty="0" smtClean="0">
                <a:sym typeface="Symbol" pitchFamily="18" charset="2"/>
              </a:rPr>
              <a:t>85</a:t>
            </a:r>
            <a:endParaRPr lang="en-US" dirty="0">
              <a:sym typeface="Symbol" pitchFamily="18" charset="2"/>
            </a:endParaRPr>
          </a:p>
        </p:txBody>
      </p:sp>
      <p:pic>
        <p:nvPicPr>
          <p:cNvPr id="1167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1462" y="4271408"/>
            <a:ext cx="676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 Box 15"/>
          <p:cNvSpPr txBox="1">
            <a:spLocks noChangeArrowheads="1"/>
          </p:cNvSpPr>
          <p:nvPr/>
        </p:nvSpPr>
        <p:spPr bwMode="auto">
          <a:xfrm>
            <a:off x="2844961" y="4746863"/>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-1</a:t>
            </a:r>
            <a:endParaRPr lang="en-US" dirty="0">
              <a:sym typeface="Symbol" pitchFamily="18" charset="2"/>
            </a:endParaRPr>
          </a:p>
        </p:txBody>
      </p:sp>
      <p:sp>
        <p:nvSpPr>
          <p:cNvPr id="17" name="Text Box 15"/>
          <p:cNvSpPr txBox="1">
            <a:spLocks noChangeArrowheads="1"/>
          </p:cNvSpPr>
          <p:nvPr/>
        </p:nvSpPr>
        <p:spPr bwMode="auto">
          <a:xfrm>
            <a:off x="2057400" y="4746864"/>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-2</a:t>
            </a:r>
            <a:endParaRPr lang="en-US" dirty="0">
              <a:sym typeface="Symbol" pitchFamily="18" charset="2"/>
            </a:endParaRPr>
          </a:p>
        </p:txBody>
      </p:sp>
      <p:sp>
        <p:nvSpPr>
          <p:cNvPr id="15" name="TextBox 14"/>
          <p:cNvSpPr txBox="1"/>
          <p:nvPr/>
        </p:nvSpPr>
        <p:spPr>
          <a:xfrm>
            <a:off x="990600" y="5454873"/>
            <a:ext cx="5867400" cy="461665"/>
          </a:xfrm>
          <a:prstGeom prst="rect">
            <a:avLst/>
          </a:prstGeom>
          <a:noFill/>
        </p:spPr>
        <p:txBody>
          <a:bodyPr wrap="square" rtlCol="0">
            <a:spAutoFit/>
          </a:bodyPr>
          <a:lstStyle/>
          <a:p>
            <a:r>
              <a:rPr lang="en-US" dirty="0" smtClean="0">
                <a:sym typeface="Symbol"/>
              </a:rPr>
              <a:t>Original (X): =57     =14</a:t>
            </a:r>
            <a:endParaRPr lang="en-US" dirty="0"/>
          </a:p>
        </p:txBody>
      </p:sp>
      <p:sp>
        <p:nvSpPr>
          <p:cNvPr id="18" name="Text Box 15"/>
          <p:cNvSpPr txBox="1">
            <a:spLocks noChangeArrowheads="1"/>
          </p:cNvSpPr>
          <p:nvPr/>
        </p:nvSpPr>
        <p:spPr bwMode="auto">
          <a:xfrm flipH="1">
            <a:off x="4876800" y="4736212"/>
            <a:ext cx="644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2</a:t>
            </a:r>
            <a:endParaRPr lang="en-US" dirty="0">
              <a:sym typeface="Symbol" pitchFamily="18" charset="2"/>
            </a:endParaRPr>
          </a:p>
        </p:txBody>
      </p:sp>
      <p:sp>
        <p:nvSpPr>
          <p:cNvPr id="20" name="Text Box 15"/>
          <p:cNvSpPr txBox="1">
            <a:spLocks noChangeArrowheads="1"/>
          </p:cNvSpPr>
          <p:nvPr/>
        </p:nvSpPr>
        <p:spPr bwMode="auto">
          <a:xfrm>
            <a:off x="2857500" y="4388197"/>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43</a:t>
            </a:r>
            <a:endParaRPr lang="en-US" dirty="0">
              <a:sym typeface="Symbol" pitchFamily="18" charset="2"/>
            </a:endParaRPr>
          </a:p>
        </p:txBody>
      </p:sp>
      <p:sp>
        <p:nvSpPr>
          <p:cNvPr id="21" name="Text Box 15"/>
          <p:cNvSpPr txBox="1">
            <a:spLocks noChangeArrowheads="1"/>
          </p:cNvSpPr>
          <p:nvPr/>
        </p:nvSpPr>
        <p:spPr bwMode="auto">
          <a:xfrm>
            <a:off x="2171700" y="4387397"/>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29</a:t>
            </a:r>
            <a:endParaRPr lang="en-US" dirty="0">
              <a:sym typeface="Symbol" pitchFamily="18" charset="2"/>
            </a:endParaRPr>
          </a:p>
        </p:txBody>
      </p:sp>
      <p:sp>
        <p:nvSpPr>
          <p:cNvPr id="22" name="TextBox 21"/>
          <p:cNvSpPr txBox="1"/>
          <p:nvPr/>
        </p:nvSpPr>
        <p:spPr>
          <a:xfrm>
            <a:off x="1108818" y="5944814"/>
            <a:ext cx="5867400" cy="461665"/>
          </a:xfrm>
          <a:prstGeom prst="rect">
            <a:avLst/>
          </a:prstGeom>
          <a:noFill/>
        </p:spPr>
        <p:txBody>
          <a:bodyPr wrap="square" rtlCol="0">
            <a:spAutoFit/>
          </a:bodyPr>
          <a:lstStyle/>
          <a:p>
            <a:r>
              <a:rPr lang="en-US" dirty="0" smtClean="0">
                <a:sym typeface="Symbol"/>
              </a:rPr>
              <a:t>Z-Scores: =0     =1</a:t>
            </a:r>
            <a:endParaRPr lang="en-US" dirty="0"/>
          </a:p>
        </p:txBody>
      </p:sp>
      <p:sp>
        <p:nvSpPr>
          <p:cNvPr id="23" name="Text Box 15"/>
          <p:cNvSpPr txBox="1">
            <a:spLocks noChangeArrowheads="1"/>
          </p:cNvSpPr>
          <p:nvPr/>
        </p:nvSpPr>
        <p:spPr bwMode="auto">
          <a:xfrm flipH="1">
            <a:off x="4232708" y="4736213"/>
            <a:ext cx="644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1</a:t>
            </a:r>
            <a:endParaRPr lang="en-US" dirty="0">
              <a:sym typeface="Symbol" pitchFamily="18" charset="2"/>
            </a:endParaRPr>
          </a:p>
        </p:txBody>
      </p:sp>
      <p:sp>
        <p:nvSpPr>
          <p:cNvPr id="24" name="Text Box 15"/>
          <p:cNvSpPr txBox="1">
            <a:spLocks noChangeArrowheads="1"/>
          </p:cNvSpPr>
          <p:nvPr/>
        </p:nvSpPr>
        <p:spPr bwMode="auto">
          <a:xfrm>
            <a:off x="3657600" y="4735236"/>
            <a:ext cx="408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a:sym typeface="Symbol" pitchFamily="18" charset="2"/>
              </a:rPr>
              <a:t>0</a:t>
            </a:r>
          </a:p>
        </p:txBody>
      </p:sp>
    </p:spTree>
    <p:extLst>
      <p:ext uri="{BB962C8B-B14F-4D97-AF65-F5344CB8AC3E}">
        <p14:creationId xmlns:p14="http://schemas.microsoft.com/office/powerpoint/2010/main" val="41544286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The Normal Distribution</a:t>
            </a:r>
          </a:p>
        </p:txBody>
      </p:sp>
      <p:sp>
        <p:nvSpPr>
          <p:cNvPr id="96258" name="Rectangle 3"/>
          <p:cNvSpPr>
            <a:spLocks noGrp="1" noChangeArrowheads="1"/>
          </p:cNvSpPr>
          <p:nvPr>
            <p:ph idx="1"/>
          </p:nvPr>
        </p:nvSpPr>
        <p:spPr>
          <a:xfrm>
            <a:off x="304800" y="1447800"/>
            <a:ext cx="8839200" cy="5410200"/>
          </a:xfrm>
        </p:spPr>
        <p:txBody>
          <a:bodyPr/>
          <a:lstStyle/>
          <a:p>
            <a:pPr eaLnBrk="1" hangingPunct="1">
              <a:buFontTx/>
              <a:buNone/>
            </a:pPr>
            <a:r>
              <a:rPr lang="en-US" sz="2400" smtClean="0">
                <a:latin typeface="Gill Sans MT" pitchFamily="34" charset="0"/>
              </a:rPr>
              <a:t>		Example:  What z score is at the 75</a:t>
            </a:r>
            <a:r>
              <a:rPr lang="en-US" sz="2400" baseline="30000" smtClean="0">
                <a:latin typeface="Gill Sans MT" pitchFamily="34" charset="0"/>
              </a:rPr>
              <a:t>th</a:t>
            </a:r>
            <a:r>
              <a:rPr lang="en-US" sz="2400" smtClean="0">
                <a:latin typeface="Gill Sans MT" pitchFamily="34" charset="0"/>
              </a:rPr>
              <a:t> percentile (at or above 75% of the scores)?</a:t>
            </a:r>
          </a:p>
          <a:p>
            <a:pPr lvl="2" eaLnBrk="1" hangingPunct="1">
              <a:buFontTx/>
              <a:buNone/>
            </a:pPr>
            <a:r>
              <a:rPr lang="en-US" smtClean="0">
                <a:latin typeface="Gill Sans MT" pitchFamily="34" charset="0"/>
              </a:rPr>
              <a:t>	</a:t>
            </a:r>
            <a:r>
              <a:rPr lang="en-US" sz="2000" smtClean="0">
                <a:solidFill>
                  <a:schemeClr val="accent2"/>
                </a:solidFill>
                <a:latin typeface="Gill Sans MT" pitchFamily="34" charset="0"/>
              </a:rPr>
              <a:t>1.</a:t>
            </a:r>
            <a:r>
              <a:rPr lang="en-US" sz="2000" smtClean="0">
                <a:latin typeface="Gill Sans MT" pitchFamily="34" charset="0"/>
              </a:rPr>
              <a:t> Draw normal curve, shade in approximate area for the % (use the 50%-34%-14% rule)</a:t>
            </a:r>
          </a:p>
          <a:p>
            <a:pPr lvl="2" eaLnBrk="1" hangingPunct="1">
              <a:buFontTx/>
              <a:buNone/>
            </a:pPr>
            <a:endParaRPr lang="en-US" sz="2000" smtClean="0">
              <a:latin typeface="Gill Sans MT" pitchFamily="34" charset="0"/>
            </a:endParaRPr>
          </a:p>
          <a:p>
            <a:pPr lvl="2" eaLnBrk="1" hangingPunct="1">
              <a:buFontTx/>
              <a:buNone/>
            </a:pPr>
            <a:r>
              <a:rPr lang="en-US" sz="2000" smtClean="0">
                <a:latin typeface="Gill Sans MT" pitchFamily="34" charset="0"/>
              </a:rPr>
              <a:t>	</a:t>
            </a:r>
          </a:p>
          <a:p>
            <a:pPr lvl="2" eaLnBrk="1" hangingPunct="1">
              <a:buFontTx/>
              <a:buNone/>
            </a:pPr>
            <a:endParaRPr lang="en-US" sz="2000" smtClean="0">
              <a:solidFill>
                <a:schemeClr val="accent2"/>
              </a:solidFill>
              <a:latin typeface="Gill Sans MT" pitchFamily="34" charset="0"/>
            </a:endParaRPr>
          </a:p>
          <a:p>
            <a:pPr lvl="2" eaLnBrk="1" hangingPunct="1">
              <a:buFontTx/>
              <a:buNone/>
            </a:pPr>
            <a:r>
              <a:rPr lang="en-US" sz="2000" smtClean="0">
                <a:solidFill>
                  <a:schemeClr val="accent2"/>
                </a:solidFill>
                <a:latin typeface="Gill Sans MT" pitchFamily="34" charset="0"/>
              </a:rPr>
              <a:t>	2.</a:t>
            </a:r>
            <a:r>
              <a:rPr lang="en-US" sz="2000" smtClean="0">
                <a:latin typeface="Gill Sans MT" pitchFamily="34" charset="0"/>
              </a:rPr>
              <a:t> Make rough estimate of the </a:t>
            </a:r>
            <a:r>
              <a:rPr lang="en-US" sz="2000" i="1" smtClean="0">
                <a:latin typeface="Gill Sans MT" pitchFamily="34" charset="0"/>
              </a:rPr>
              <a:t>Z</a:t>
            </a:r>
            <a:r>
              <a:rPr lang="en-US" sz="2000" smtClean="0">
                <a:latin typeface="Gill Sans MT" pitchFamily="34" charset="0"/>
              </a:rPr>
              <a:t> score where the shaded area starts (between .5 and 1)</a:t>
            </a:r>
          </a:p>
          <a:p>
            <a:pPr lvl="2" eaLnBrk="1" hangingPunct="1">
              <a:buFontTx/>
              <a:buNone/>
            </a:pPr>
            <a:r>
              <a:rPr lang="en-US" sz="2000" smtClean="0">
                <a:latin typeface="Gill Sans MT" pitchFamily="34" charset="0"/>
              </a:rPr>
              <a:t>	</a:t>
            </a:r>
            <a:r>
              <a:rPr lang="en-US" sz="2000" smtClean="0">
                <a:solidFill>
                  <a:schemeClr val="accent2"/>
                </a:solidFill>
                <a:latin typeface="Gill Sans MT" pitchFamily="34" charset="0"/>
              </a:rPr>
              <a:t>3.</a:t>
            </a:r>
            <a:r>
              <a:rPr lang="en-US" sz="2000" smtClean="0">
                <a:latin typeface="Gill Sans MT" pitchFamily="34" charset="0"/>
              </a:rPr>
              <a:t> Find the exact </a:t>
            </a:r>
            <a:r>
              <a:rPr lang="en-US" sz="2000" i="1" smtClean="0">
                <a:latin typeface="Gill Sans MT" pitchFamily="34" charset="0"/>
              </a:rPr>
              <a:t>Z</a:t>
            </a:r>
            <a:r>
              <a:rPr lang="en-US" sz="2000" smtClean="0">
                <a:latin typeface="Gill Sans MT" pitchFamily="34" charset="0"/>
              </a:rPr>
              <a:t> score using the unit normal table (a little less than .7)</a:t>
            </a:r>
          </a:p>
          <a:p>
            <a:pPr lvl="2" eaLnBrk="1" hangingPunct="1">
              <a:buFontTx/>
              <a:buNone/>
            </a:pPr>
            <a:r>
              <a:rPr lang="en-US" sz="2000" smtClean="0">
                <a:latin typeface="Gill Sans MT" pitchFamily="34" charset="0"/>
              </a:rPr>
              <a:t>	</a:t>
            </a:r>
            <a:r>
              <a:rPr lang="en-US" sz="2000" smtClean="0">
                <a:solidFill>
                  <a:schemeClr val="accent2"/>
                </a:solidFill>
                <a:latin typeface="Gill Sans MT" pitchFamily="34" charset="0"/>
              </a:rPr>
              <a:t>4.</a:t>
            </a:r>
            <a:r>
              <a:rPr lang="en-US" sz="2000" smtClean="0">
                <a:latin typeface="Gill Sans MT" pitchFamily="34" charset="0"/>
              </a:rPr>
              <a:t> Check that your </a:t>
            </a:r>
            <a:r>
              <a:rPr lang="en-US" sz="2000" i="1" smtClean="0">
                <a:latin typeface="Gill Sans MT" pitchFamily="34" charset="0"/>
              </a:rPr>
              <a:t>Z</a:t>
            </a:r>
            <a:r>
              <a:rPr lang="en-US" sz="2000" smtClean="0">
                <a:latin typeface="Gill Sans MT" pitchFamily="34" charset="0"/>
              </a:rPr>
              <a:t> score is similar to the rough estimate from Step 2</a:t>
            </a:r>
          </a:p>
          <a:p>
            <a:pPr lvl="2" eaLnBrk="1" hangingPunct="1">
              <a:buFontTx/>
              <a:buNone/>
            </a:pPr>
            <a:r>
              <a:rPr lang="en-US" sz="2000" smtClean="0">
                <a:latin typeface="Gill Sans MT" pitchFamily="34" charset="0"/>
              </a:rPr>
              <a:t>	</a:t>
            </a:r>
            <a:r>
              <a:rPr lang="en-US" sz="2000" smtClean="0">
                <a:solidFill>
                  <a:schemeClr val="accent2"/>
                </a:solidFill>
                <a:latin typeface="Gill Sans MT" pitchFamily="34" charset="0"/>
              </a:rPr>
              <a:t>5.</a:t>
            </a:r>
            <a:r>
              <a:rPr lang="en-US" sz="2000" smtClean="0">
                <a:latin typeface="Gill Sans MT" pitchFamily="34" charset="0"/>
              </a:rPr>
              <a:t> If you want to find a raw score, change it from the </a:t>
            </a:r>
            <a:r>
              <a:rPr lang="en-US" sz="2000" i="1" smtClean="0">
                <a:latin typeface="Gill Sans MT" pitchFamily="34" charset="0"/>
              </a:rPr>
              <a:t>Z</a:t>
            </a:r>
            <a:r>
              <a:rPr lang="en-US" sz="2000" smtClean="0">
                <a:latin typeface="Gill Sans MT" pitchFamily="34" charset="0"/>
              </a:rPr>
              <a:t> score using mean and standard deviation info.</a:t>
            </a:r>
          </a:p>
        </p:txBody>
      </p:sp>
      <p:pic>
        <p:nvPicPr>
          <p:cNvPr id="9625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819400"/>
            <a:ext cx="28956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The Normal Distribution</a:t>
            </a:r>
          </a:p>
        </p:txBody>
      </p:sp>
      <p:sp>
        <p:nvSpPr>
          <p:cNvPr id="63490" name="Rectangle 3"/>
          <p:cNvSpPr>
            <a:spLocks noGrp="1" noChangeArrowheads="1"/>
          </p:cNvSpPr>
          <p:nvPr>
            <p:ph idx="1"/>
          </p:nvPr>
        </p:nvSpPr>
        <p:spPr>
          <a:xfrm>
            <a:off x="304800" y="1600200"/>
            <a:ext cx="8839200" cy="4876800"/>
          </a:xfrm>
        </p:spPr>
        <p:txBody>
          <a:bodyPr rtlCol="0">
            <a:normAutofit lnSpcReduction="10000"/>
          </a:bodyPr>
          <a:lstStyle/>
          <a:p>
            <a:pPr eaLnBrk="1" fontAlgn="auto" hangingPunct="1">
              <a:lnSpc>
                <a:spcPct val="90000"/>
              </a:lnSpc>
              <a:spcAft>
                <a:spcPts val="0"/>
              </a:spcAft>
              <a:buFontTx/>
              <a:buNone/>
              <a:defRPr/>
            </a:pPr>
            <a:r>
              <a:rPr lang="en-US" sz="2400" smtClean="0">
                <a:ea typeface="ＭＳ Ｐゴシック" charset="0"/>
              </a:rPr>
              <a:t>			Finding the proportion of scores falling between two 			observed scores</a:t>
            </a:r>
          </a:p>
          <a:p>
            <a:pPr marL="1371600" lvl="2" indent="-457200" eaLnBrk="1" fontAlgn="auto" hangingPunct="1">
              <a:lnSpc>
                <a:spcPct val="90000"/>
              </a:lnSpc>
              <a:spcAft>
                <a:spcPts val="0"/>
              </a:spcAft>
              <a:buFontTx/>
              <a:buAutoNum type="arabicPeriod"/>
              <a:defRPr/>
            </a:pPr>
            <a:r>
              <a:rPr lang="en-US" sz="2000" smtClean="0">
                <a:ea typeface="ＭＳ Ｐゴシック" charset="0"/>
              </a:rPr>
              <a:t>Convert each score to a z score</a:t>
            </a:r>
          </a:p>
          <a:p>
            <a:pPr marL="1371600" lvl="2" indent="-457200" eaLnBrk="1" fontAlgn="auto" hangingPunct="1">
              <a:lnSpc>
                <a:spcPct val="90000"/>
              </a:lnSpc>
              <a:spcAft>
                <a:spcPts val="0"/>
              </a:spcAft>
              <a:buFontTx/>
              <a:buAutoNum type="arabicPeriod"/>
              <a:defRPr/>
            </a:pPr>
            <a:r>
              <a:rPr lang="en-US" sz="2000" smtClean="0">
                <a:ea typeface="ＭＳ Ｐゴシック" charset="0"/>
              </a:rPr>
              <a:t>Draw a graph of the normal distribution and shade out the area to be identified.</a:t>
            </a:r>
          </a:p>
          <a:p>
            <a:pPr marL="1371600" lvl="2" indent="-457200" eaLnBrk="1" fontAlgn="auto" hangingPunct="1">
              <a:lnSpc>
                <a:spcPct val="90000"/>
              </a:lnSpc>
              <a:spcAft>
                <a:spcPts val="0"/>
              </a:spcAft>
              <a:buFontTx/>
              <a:buAutoNum type="arabicPeriod"/>
              <a:defRPr/>
            </a:pPr>
            <a:r>
              <a:rPr lang="en-US" sz="2000" smtClean="0">
                <a:ea typeface="ＭＳ Ｐゴシック" charset="0"/>
              </a:rPr>
              <a:t>Identify the area below the highest z score using the unit normal table.</a:t>
            </a:r>
          </a:p>
          <a:p>
            <a:pPr marL="1371600" lvl="2" indent="-457200" eaLnBrk="1" fontAlgn="auto" hangingPunct="1">
              <a:lnSpc>
                <a:spcPct val="90000"/>
              </a:lnSpc>
              <a:spcAft>
                <a:spcPts val="0"/>
              </a:spcAft>
              <a:buFontTx/>
              <a:buAutoNum type="arabicPeriod"/>
              <a:defRPr/>
            </a:pPr>
            <a:r>
              <a:rPr lang="en-US" sz="2000" smtClean="0">
                <a:ea typeface="ＭＳ Ｐゴシック" charset="0"/>
              </a:rPr>
              <a:t>Identify the area below the lowest z score using the unit normal table.</a:t>
            </a:r>
          </a:p>
          <a:p>
            <a:pPr marL="1371600" lvl="2" indent="-457200" eaLnBrk="1" fontAlgn="auto" hangingPunct="1">
              <a:lnSpc>
                <a:spcPct val="90000"/>
              </a:lnSpc>
              <a:spcAft>
                <a:spcPts val="0"/>
              </a:spcAft>
              <a:buFontTx/>
              <a:buAutoNum type="arabicPeriod"/>
              <a:defRPr/>
            </a:pPr>
            <a:r>
              <a:rPr lang="en-US" sz="2000" smtClean="0">
                <a:ea typeface="ＭＳ Ｐゴシック" charset="0"/>
              </a:rPr>
              <a:t>Subtract step 4 from step 3. This is the proportion of scores that falls between the two observed scores.</a:t>
            </a:r>
          </a:p>
          <a:p>
            <a:pPr marL="1371600" lvl="2" indent="-457200" eaLnBrk="1" fontAlgn="auto" hangingPunct="1">
              <a:lnSpc>
                <a:spcPct val="90000"/>
              </a:lnSpc>
              <a:spcAft>
                <a:spcPts val="0"/>
              </a:spcAft>
              <a:buFontTx/>
              <a:buNone/>
              <a:defRPr/>
            </a:pPr>
            <a:r>
              <a:rPr lang="en-US" sz="2000" smtClean="0">
                <a:ea typeface="ＭＳ Ｐゴシック" charset="0"/>
              </a:rPr>
              <a:t>	 </a:t>
            </a:r>
          </a:p>
          <a:p>
            <a:pPr marL="1371600" lvl="2" indent="-457200" eaLnBrk="1" fontAlgn="auto" hangingPunct="1">
              <a:lnSpc>
                <a:spcPct val="90000"/>
              </a:lnSpc>
              <a:spcAft>
                <a:spcPts val="0"/>
              </a:spcAft>
              <a:buFontTx/>
              <a:buAutoNum type="arabicPeriod"/>
              <a:defRPr/>
            </a:pPr>
            <a:endParaRPr lang="en-US" sz="2000" smtClean="0">
              <a:ea typeface="ＭＳ Ｐゴシック" charset="0"/>
            </a:endParaRPr>
          </a:p>
          <a:p>
            <a:pPr marL="1371600" lvl="2" indent="-457200" eaLnBrk="1" fontAlgn="auto" hangingPunct="1">
              <a:lnSpc>
                <a:spcPct val="90000"/>
              </a:lnSpc>
              <a:spcAft>
                <a:spcPts val="0"/>
              </a:spcAft>
              <a:buFontTx/>
              <a:buNone/>
              <a:defRPr/>
            </a:pPr>
            <a:endParaRPr lang="en-US" sz="2000" smtClean="0">
              <a:ea typeface="ＭＳ Ｐゴシック" charset="0"/>
            </a:endParaRPr>
          </a:p>
          <a:p>
            <a:pPr marL="1371600" lvl="2" indent="-457200" eaLnBrk="1" fontAlgn="auto" hangingPunct="1">
              <a:lnSpc>
                <a:spcPct val="90000"/>
              </a:lnSpc>
              <a:spcAft>
                <a:spcPts val="0"/>
              </a:spcAft>
              <a:buFontTx/>
              <a:buNone/>
              <a:defRPr/>
            </a:pPr>
            <a:r>
              <a:rPr lang="en-US" sz="2000" smtClean="0">
                <a:ea typeface="ＭＳ Ｐゴシック" charset="0"/>
              </a:rPr>
              <a:t>	</a:t>
            </a:r>
          </a:p>
          <a:p>
            <a:pPr marL="1371600" lvl="2" indent="-457200" eaLnBrk="1" fontAlgn="auto" hangingPunct="1">
              <a:lnSpc>
                <a:spcPct val="90000"/>
              </a:lnSpc>
              <a:spcAft>
                <a:spcPts val="0"/>
              </a:spcAft>
              <a:buFontTx/>
              <a:buNone/>
              <a:defRPr/>
            </a:pPr>
            <a:endParaRPr lang="en-US" sz="2000" smtClean="0">
              <a:solidFill>
                <a:schemeClr val="accent2"/>
              </a:solidFill>
              <a:ea typeface="ＭＳ Ｐゴシック" charset="0"/>
            </a:endParaRPr>
          </a:p>
          <a:p>
            <a:pPr marL="1371600" lvl="2" indent="-457200" eaLnBrk="1" fontAlgn="auto" hangingPunct="1">
              <a:lnSpc>
                <a:spcPct val="90000"/>
              </a:lnSpc>
              <a:spcAft>
                <a:spcPts val="0"/>
              </a:spcAft>
              <a:buFontTx/>
              <a:buNone/>
              <a:defRPr/>
            </a:pPr>
            <a:r>
              <a:rPr lang="en-US" sz="2000" smtClean="0">
                <a:solidFill>
                  <a:schemeClr val="accent2"/>
                </a:solidFill>
                <a:ea typeface="ＭＳ Ｐゴシック" charset="0"/>
              </a:rPr>
              <a:t>	</a:t>
            </a:r>
            <a:endParaRPr lang="en-US" sz="2000" smtClean="0">
              <a:ea typeface="ＭＳ Ｐゴシック" charset="0"/>
            </a:endParaRPr>
          </a:p>
        </p:txBody>
      </p:sp>
      <p:grpSp>
        <p:nvGrpSpPr>
          <p:cNvPr id="98307" name="Group 5"/>
          <p:cNvGrpSpPr>
            <a:grpSpLocks/>
          </p:cNvGrpSpPr>
          <p:nvPr/>
        </p:nvGrpSpPr>
        <p:grpSpPr bwMode="auto">
          <a:xfrm>
            <a:off x="2362200" y="5105400"/>
            <a:ext cx="3276600" cy="1304925"/>
            <a:chOff x="1488" y="2352"/>
            <a:chExt cx="2784" cy="1589"/>
          </a:xfrm>
        </p:grpSpPr>
        <p:grpSp>
          <p:nvGrpSpPr>
            <p:cNvPr id="98308" name="Group 6"/>
            <p:cNvGrpSpPr>
              <a:grpSpLocks/>
            </p:cNvGrpSpPr>
            <p:nvPr/>
          </p:nvGrpSpPr>
          <p:grpSpPr bwMode="auto">
            <a:xfrm>
              <a:off x="1488" y="2352"/>
              <a:ext cx="2784" cy="1398"/>
              <a:chOff x="2448" y="1728"/>
              <a:chExt cx="2784" cy="1398"/>
            </a:xfrm>
          </p:grpSpPr>
          <p:pic>
            <p:nvPicPr>
              <p:cNvPr id="9831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15" name="Line 8"/>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316" name="Line 9"/>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317" name="Line 10"/>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318" name="Line 11"/>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319" name="Line 12"/>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320" name="Text Box 13"/>
              <p:cNvSpPr txBox="1">
                <a:spLocks noChangeArrowheads="1"/>
              </p:cNvSpPr>
              <p:nvPr/>
            </p:nvSpPr>
            <p:spPr bwMode="auto">
              <a:xfrm>
                <a:off x="4152" y="2716"/>
                <a:ext cx="673"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98321" name="Text Box 14"/>
              <p:cNvSpPr txBox="1">
                <a:spLocks noChangeArrowheads="1"/>
              </p:cNvSpPr>
              <p:nvPr/>
            </p:nvSpPr>
            <p:spPr bwMode="auto">
              <a:xfrm>
                <a:off x="4656" y="2619"/>
                <a:ext cx="576"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98322" name="Text Box 15"/>
              <p:cNvSpPr txBox="1">
                <a:spLocks noChangeArrowheads="1"/>
              </p:cNvSpPr>
              <p:nvPr/>
            </p:nvSpPr>
            <p:spPr bwMode="auto">
              <a:xfrm>
                <a:off x="3760" y="2304"/>
                <a:ext cx="672"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98323" name="Line 16"/>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8309" name="Text Box 17"/>
            <p:cNvSpPr txBox="1">
              <a:spLocks noChangeArrowheads="1"/>
            </p:cNvSpPr>
            <p:nvPr/>
          </p:nvSpPr>
          <p:spPr bwMode="auto">
            <a:xfrm>
              <a:off x="3169" y="3532"/>
              <a:ext cx="242" cy="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98310" name="Text Box 18"/>
            <p:cNvSpPr txBox="1">
              <a:spLocks noChangeArrowheads="1"/>
            </p:cNvSpPr>
            <p:nvPr/>
          </p:nvSpPr>
          <p:spPr bwMode="auto">
            <a:xfrm>
              <a:off x="3552" y="3531"/>
              <a:ext cx="243"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98311" name="Text Box 19"/>
            <p:cNvSpPr txBox="1">
              <a:spLocks noChangeArrowheads="1"/>
            </p:cNvSpPr>
            <p:nvPr/>
          </p:nvSpPr>
          <p:spPr bwMode="auto">
            <a:xfrm>
              <a:off x="2369" y="3531"/>
              <a:ext cx="301"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98312" name="Text Box 20"/>
            <p:cNvSpPr txBox="1">
              <a:spLocks noChangeArrowheads="1"/>
            </p:cNvSpPr>
            <p:nvPr/>
          </p:nvSpPr>
          <p:spPr bwMode="auto">
            <a:xfrm>
              <a:off x="1980" y="3531"/>
              <a:ext cx="301"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98313" name="Text Box 21"/>
            <p:cNvSpPr txBox="1">
              <a:spLocks noChangeArrowheads="1"/>
            </p:cNvSpPr>
            <p:nvPr/>
          </p:nvSpPr>
          <p:spPr bwMode="auto">
            <a:xfrm>
              <a:off x="2761" y="3531"/>
              <a:ext cx="243" cy="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normAutofit/>
          </a:bodyPr>
          <a:lstStyle/>
          <a:p>
            <a:pPr eaLnBrk="1" hangingPunct="1"/>
            <a:r>
              <a:rPr lang="en-US" sz="3600" smtClean="0">
                <a:effectLst>
                  <a:outerShdw blurRad="38100" dist="38100" dir="2700000" algn="tl">
                    <a:srgbClr val="C0C0C0"/>
                  </a:outerShdw>
                </a:effectLst>
                <a:latin typeface="Gill Sans MT" pitchFamily="34" charset="0"/>
              </a:rPr>
              <a:t>The Normal Distribution</a:t>
            </a:r>
          </a:p>
        </p:txBody>
      </p:sp>
      <p:sp>
        <p:nvSpPr>
          <p:cNvPr id="100354" name="Rectangle 3"/>
          <p:cNvSpPr>
            <a:spLocks noGrp="1" noChangeArrowheads="1"/>
          </p:cNvSpPr>
          <p:nvPr>
            <p:ph idx="1"/>
          </p:nvPr>
        </p:nvSpPr>
        <p:spPr>
          <a:xfrm>
            <a:off x="304800" y="1600200"/>
            <a:ext cx="8839200" cy="4876800"/>
          </a:xfrm>
        </p:spPr>
        <p:txBody>
          <a:bodyPr/>
          <a:lstStyle/>
          <a:p>
            <a:pPr eaLnBrk="1" hangingPunct="1">
              <a:lnSpc>
                <a:spcPct val="90000"/>
              </a:lnSpc>
              <a:buFontTx/>
              <a:buNone/>
            </a:pPr>
            <a:r>
              <a:rPr lang="en-US" sz="2400" smtClean="0">
                <a:latin typeface="Gill Sans MT" pitchFamily="34" charset="0"/>
              </a:rPr>
              <a:t>Example: What proportion of scores falls between the mean and .2 standard deviations above the mean?</a:t>
            </a:r>
          </a:p>
          <a:p>
            <a:pPr marL="1371600" lvl="2" indent="-457200" eaLnBrk="1" hangingPunct="1">
              <a:lnSpc>
                <a:spcPct val="90000"/>
              </a:lnSpc>
              <a:buFontTx/>
              <a:buAutoNum type="arabicPeriod"/>
            </a:pPr>
            <a:r>
              <a:rPr lang="en-US" sz="2000" smtClean="0">
                <a:latin typeface="Gill Sans MT" pitchFamily="34" charset="0"/>
              </a:rPr>
              <a:t>Convert each score to a z score (mean = 0, other score = .2)</a:t>
            </a:r>
          </a:p>
          <a:p>
            <a:pPr marL="1371600" lvl="2" indent="-457200" eaLnBrk="1" hangingPunct="1">
              <a:lnSpc>
                <a:spcPct val="90000"/>
              </a:lnSpc>
              <a:buFontTx/>
              <a:buAutoNum type="arabicPeriod"/>
            </a:pPr>
            <a:r>
              <a:rPr lang="en-US" sz="2000" smtClean="0">
                <a:latin typeface="Gill Sans MT" pitchFamily="34" charset="0"/>
              </a:rPr>
              <a:t>Draw a graph of the normal distribution and shade out the area to be identified.</a:t>
            </a:r>
          </a:p>
          <a:p>
            <a:pPr marL="1371600" lvl="2" indent="-457200" eaLnBrk="1" hangingPunct="1">
              <a:lnSpc>
                <a:spcPct val="90000"/>
              </a:lnSpc>
              <a:buFontTx/>
              <a:buAutoNum type="arabicPeriod"/>
            </a:pPr>
            <a:r>
              <a:rPr lang="en-US" sz="2000" smtClean="0">
                <a:latin typeface="Gill Sans MT" pitchFamily="34" charset="0"/>
              </a:rPr>
              <a:t>Identify the area below the highest z score using the unit normal table:</a:t>
            </a:r>
          </a:p>
          <a:p>
            <a:pPr marL="1828800" lvl="3" indent="-457200" eaLnBrk="1" hangingPunct="1">
              <a:lnSpc>
                <a:spcPct val="90000"/>
              </a:lnSpc>
              <a:buFontTx/>
              <a:buNone/>
            </a:pPr>
            <a:r>
              <a:rPr lang="en-US" smtClean="0">
                <a:latin typeface="Gill Sans MT" pitchFamily="34" charset="0"/>
              </a:rPr>
              <a:t>For z=.2, the proportion to the left = .5793</a:t>
            </a:r>
          </a:p>
          <a:p>
            <a:pPr marL="1371600" lvl="2" indent="-457200" eaLnBrk="1" hangingPunct="1">
              <a:lnSpc>
                <a:spcPct val="90000"/>
              </a:lnSpc>
              <a:buFontTx/>
              <a:buAutoNum type="arabicPeriod"/>
            </a:pPr>
            <a:r>
              <a:rPr lang="en-US" sz="2000" smtClean="0">
                <a:latin typeface="Gill Sans MT" pitchFamily="34" charset="0"/>
              </a:rPr>
              <a:t>Identify the area below the lowest z score using the unit normal table.</a:t>
            </a:r>
          </a:p>
          <a:p>
            <a:pPr marL="1828800" lvl="3" indent="-457200" eaLnBrk="1" hangingPunct="1">
              <a:lnSpc>
                <a:spcPct val="90000"/>
              </a:lnSpc>
              <a:buFontTx/>
              <a:buNone/>
            </a:pPr>
            <a:r>
              <a:rPr lang="en-US" smtClean="0">
                <a:latin typeface="Gill Sans MT" pitchFamily="34" charset="0"/>
              </a:rPr>
              <a:t>For z=0, the proportion to the left = .5</a:t>
            </a:r>
          </a:p>
          <a:p>
            <a:pPr marL="1371600" lvl="2" indent="-457200" eaLnBrk="1" hangingPunct="1">
              <a:lnSpc>
                <a:spcPct val="90000"/>
              </a:lnSpc>
              <a:buFontTx/>
              <a:buAutoNum type="arabicPeriod"/>
            </a:pPr>
            <a:r>
              <a:rPr lang="en-US" sz="2000" smtClean="0">
                <a:latin typeface="Gill Sans MT" pitchFamily="34" charset="0"/>
              </a:rPr>
              <a:t>Subtract step 4 from step 3: </a:t>
            </a:r>
          </a:p>
          <a:p>
            <a:pPr marL="1371600" lvl="2" indent="-457200" eaLnBrk="1" hangingPunct="1">
              <a:lnSpc>
                <a:spcPct val="90000"/>
              </a:lnSpc>
              <a:buFontTx/>
              <a:buNone/>
            </a:pPr>
            <a:r>
              <a:rPr lang="en-US" sz="2000" smtClean="0">
                <a:latin typeface="Gill Sans MT" pitchFamily="34" charset="0"/>
              </a:rPr>
              <a:t>	.5793 - .5 = .0793</a:t>
            </a:r>
          </a:p>
          <a:p>
            <a:pPr marL="1371600" lvl="2" indent="-457200" eaLnBrk="1" hangingPunct="1">
              <a:lnSpc>
                <a:spcPct val="90000"/>
              </a:lnSpc>
              <a:buFontTx/>
              <a:buNone/>
            </a:pPr>
            <a:r>
              <a:rPr lang="en-US" sz="2000" smtClean="0">
                <a:latin typeface="Gill Sans MT" pitchFamily="34" charset="0"/>
              </a:rPr>
              <a:t>About 8% of the observations fall between the mean and .2 SD.</a:t>
            </a:r>
          </a:p>
          <a:p>
            <a:pPr marL="1371600" lvl="2" indent="-457200" eaLnBrk="1" hangingPunct="1">
              <a:lnSpc>
                <a:spcPct val="90000"/>
              </a:lnSpc>
              <a:buFontTx/>
              <a:buNone/>
            </a:pPr>
            <a:r>
              <a:rPr lang="en-US" sz="2000" smtClean="0">
                <a:latin typeface="Gill Sans MT" pitchFamily="34" charset="0"/>
              </a:rPr>
              <a:t>	 </a:t>
            </a:r>
          </a:p>
        </p:txBody>
      </p:sp>
      <p:grpSp>
        <p:nvGrpSpPr>
          <p:cNvPr id="100355" name="Group 5"/>
          <p:cNvGrpSpPr>
            <a:grpSpLocks/>
          </p:cNvGrpSpPr>
          <p:nvPr/>
        </p:nvGrpSpPr>
        <p:grpSpPr bwMode="auto">
          <a:xfrm>
            <a:off x="6477000" y="381000"/>
            <a:ext cx="2362200" cy="1370013"/>
            <a:chOff x="1488" y="2352"/>
            <a:chExt cx="2784" cy="1564"/>
          </a:xfrm>
        </p:grpSpPr>
        <p:grpSp>
          <p:nvGrpSpPr>
            <p:cNvPr id="100356" name="Group 6"/>
            <p:cNvGrpSpPr>
              <a:grpSpLocks/>
            </p:cNvGrpSpPr>
            <p:nvPr/>
          </p:nvGrpSpPr>
          <p:grpSpPr bwMode="auto">
            <a:xfrm>
              <a:off x="1488" y="2352"/>
              <a:ext cx="2784" cy="1372"/>
              <a:chOff x="2448" y="1728"/>
              <a:chExt cx="2784" cy="1372"/>
            </a:xfrm>
          </p:grpSpPr>
          <p:pic>
            <p:nvPicPr>
              <p:cNvPr id="10036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3" name="Line 8"/>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364" name="Line 9"/>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365" name="Line 10"/>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366" name="Line 11"/>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367" name="Line 12"/>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368" name="Text Box 13"/>
              <p:cNvSpPr txBox="1">
                <a:spLocks noChangeArrowheads="1"/>
              </p:cNvSpPr>
              <p:nvPr/>
            </p:nvSpPr>
            <p:spPr bwMode="auto">
              <a:xfrm>
                <a:off x="4152" y="2716"/>
                <a:ext cx="67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100369" name="Text Box 14"/>
              <p:cNvSpPr txBox="1">
                <a:spLocks noChangeArrowheads="1"/>
              </p:cNvSpPr>
              <p:nvPr/>
            </p:nvSpPr>
            <p:spPr bwMode="auto">
              <a:xfrm>
                <a:off x="4656" y="2620"/>
                <a:ext cx="57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100370" name="Text Box 15"/>
              <p:cNvSpPr txBox="1">
                <a:spLocks noChangeArrowheads="1"/>
              </p:cNvSpPr>
              <p:nvPr/>
            </p:nvSpPr>
            <p:spPr bwMode="auto">
              <a:xfrm>
                <a:off x="3760" y="2304"/>
                <a:ext cx="671"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100371" name="Line 16"/>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0357" name="Text Box 17"/>
            <p:cNvSpPr txBox="1">
              <a:spLocks noChangeArrowheads="1"/>
            </p:cNvSpPr>
            <p:nvPr/>
          </p:nvSpPr>
          <p:spPr bwMode="auto">
            <a:xfrm>
              <a:off x="3149" y="3532"/>
              <a:ext cx="33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100358" name="Text Box 18"/>
            <p:cNvSpPr txBox="1">
              <a:spLocks noChangeArrowheads="1"/>
            </p:cNvSpPr>
            <p:nvPr/>
          </p:nvSpPr>
          <p:spPr bwMode="auto">
            <a:xfrm>
              <a:off x="3533" y="3532"/>
              <a:ext cx="33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100359" name="Text Box 19"/>
            <p:cNvSpPr txBox="1">
              <a:spLocks noChangeArrowheads="1"/>
            </p:cNvSpPr>
            <p:nvPr/>
          </p:nvSpPr>
          <p:spPr bwMode="auto">
            <a:xfrm>
              <a:off x="2369" y="3532"/>
              <a:ext cx="41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100360" name="Text Box 20"/>
            <p:cNvSpPr txBox="1">
              <a:spLocks noChangeArrowheads="1"/>
            </p:cNvSpPr>
            <p:nvPr/>
          </p:nvSpPr>
          <p:spPr bwMode="auto">
            <a:xfrm>
              <a:off x="1980" y="3532"/>
              <a:ext cx="41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100361" name="Text Box 21"/>
            <p:cNvSpPr txBox="1">
              <a:spLocks noChangeArrowheads="1"/>
            </p:cNvSpPr>
            <p:nvPr/>
          </p:nvSpPr>
          <p:spPr bwMode="auto">
            <a:xfrm>
              <a:off x="2742" y="3532"/>
              <a:ext cx="33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371600" y="381000"/>
            <a:ext cx="5257800" cy="762000"/>
          </a:xfrm>
        </p:spPr>
        <p:txBody>
          <a:bodyPr>
            <a:normAutofit/>
          </a:bodyPr>
          <a:lstStyle/>
          <a:p>
            <a:pPr eaLnBrk="1" hangingPunct="1"/>
            <a:r>
              <a:rPr lang="en-US" sz="3900" smtClean="0">
                <a:effectLst>
                  <a:outerShdw blurRad="38100" dist="38100" dir="2700000" algn="tl">
                    <a:srgbClr val="C0C0C0"/>
                  </a:outerShdw>
                </a:effectLst>
                <a:latin typeface="Gill Sans MT" pitchFamily="34" charset="0"/>
              </a:rPr>
              <a:t>The Normal Distribution</a:t>
            </a:r>
          </a:p>
        </p:txBody>
      </p:sp>
      <p:sp>
        <p:nvSpPr>
          <p:cNvPr id="102402" name="Rectangle 3"/>
          <p:cNvSpPr>
            <a:spLocks noGrp="1" noChangeArrowheads="1"/>
          </p:cNvSpPr>
          <p:nvPr>
            <p:ph idx="1"/>
          </p:nvPr>
        </p:nvSpPr>
        <p:spPr>
          <a:xfrm>
            <a:off x="304800" y="1600200"/>
            <a:ext cx="8839200" cy="4876800"/>
          </a:xfrm>
        </p:spPr>
        <p:txBody>
          <a:bodyPr/>
          <a:lstStyle/>
          <a:p>
            <a:pPr eaLnBrk="1" hangingPunct="1">
              <a:buFontTx/>
              <a:buNone/>
            </a:pPr>
            <a:r>
              <a:rPr lang="en-US" sz="2400" smtClean="0">
                <a:latin typeface="Gill Sans MT" pitchFamily="34" charset="0"/>
              </a:rPr>
              <a:t>Example 2: What proportion of scores falls between -.2 standard deviations and -.6 standard deviations?</a:t>
            </a:r>
          </a:p>
          <a:p>
            <a:pPr marL="1371600" lvl="2" indent="-457200" eaLnBrk="1" hangingPunct="1">
              <a:buFontTx/>
              <a:buAutoNum type="arabicPeriod"/>
            </a:pPr>
            <a:r>
              <a:rPr lang="en-US" sz="2000" smtClean="0">
                <a:latin typeface="Gill Sans MT" pitchFamily="34" charset="0"/>
              </a:rPr>
              <a:t>Convert each score to a z score (-.2 and -.6)</a:t>
            </a:r>
          </a:p>
          <a:p>
            <a:pPr marL="1371600" lvl="2" indent="-457200" eaLnBrk="1" hangingPunct="1">
              <a:buFontTx/>
              <a:buAutoNum type="arabicPeriod"/>
            </a:pPr>
            <a:r>
              <a:rPr lang="en-US" sz="2000" smtClean="0">
                <a:latin typeface="Gill Sans MT" pitchFamily="34" charset="0"/>
              </a:rPr>
              <a:t>Draw a graph of the normal distribution and shade out the area to be identified.</a:t>
            </a:r>
          </a:p>
          <a:p>
            <a:pPr marL="1371600" lvl="2" indent="-457200" eaLnBrk="1" hangingPunct="1">
              <a:buFontTx/>
              <a:buAutoNum type="arabicPeriod"/>
            </a:pPr>
            <a:r>
              <a:rPr lang="en-US" sz="2000" smtClean="0">
                <a:latin typeface="Gill Sans MT" pitchFamily="34" charset="0"/>
              </a:rPr>
              <a:t>Identify the area below the highest z score using the unit normal table:</a:t>
            </a:r>
          </a:p>
          <a:p>
            <a:pPr marL="1828800" lvl="3" indent="-457200" eaLnBrk="1" hangingPunct="1">
              <a:buFontTx/>
              <a:buNone/>
            </a:pPr>
            <a:r>
              <a:rPr lang="en-US" sz="1600" smtClean="0">
                <a:latin typeface="Gill Sans MT" pitchFamily="34" charset="0"/>
              </a:rPr>
              <a:t>For z=-.2, the proportion to the left = 1 - .5793 = .4207</a:t>
            </a:r>
          </a:p>
          <a:p>
            <a:pPr marL="1371600" lvl="2" indent="-457200" eaLnBrk="1" hangingPunct="1">
              <a:buFontTx/>
              <a:buAutoNum type="arabicPeriod"/>
            </a:pPr>
            <a:r>
              <a:rPr lang="en-US" sz="2000" smtClean="0">
                <a:latin typeface="Gill Sans MT" pitchFamily="34" charset="0"/>
              </a:rPr>
              <a:t>Identify the area below the lowest z score using the unit normal table.</a:t>
            </a:r>
          </a:p>
          <a:p>
            <a:pPr marL="1828800" lvl="3" indent="-457200" eaLnBrk="1" hangingPunct="1">
              <a:buFontTx/>
              <a:buNone/>
            </a:pPr>
            <a:r>
              <a:rPr lang="en-US" sz="1600" smtClean="0">
                <a:latin typeface="Gill Sans MT" pitchFamily="34" charset="0"/>
              </a:rPr>
              <a:t>For z=-.6, the proportion to the left  = 1 - .7257 = .2743</a:t>
            </a:r>
          </a:p>
          <a:p>
            <a:pPr marL="1371600" lvl="2" indent="-457200" eaLnBrk="1" hangingPunct="1">
              <a:buFontTx/>
              <a:buAutoNum type="arabicPeriod"/>
            </a:pPr>
            <a:r>
              <a:rPr lang="en-US" sz="2000" smtClean="0">
                <a:latin typeface="Gill Sans MT" pitchFamily="34" charset="0"/>
              </a:rPr>
              <a:t>Subtract step 4 from step 3: </a:t>
            </a:r>
          </a:p>
          <a:p>
            <a:pPr marL="1371600" lvl="2" indent="-457200" eaLnBrk="1" hangingPunct="1">
              <a:buFontTx/>
              <a:buNone/>
            </a:pPr>
            <a:r>
              <a:rPr lang="en-US" sz="2000" smtClean="0">
                <a:latin typeface="Gill Sans MT" pitchFamily="34" charset="0"/>
              </a:rPr>
              <a:t>	.4207 - .2743 = .1464</a:t>
            </a:r>
          </a:p>
          <a:p>
            <a:pPr marL="1371600" lvl="2" indent="-457200" eaLnBrk="1" hangingPunct="1">
              <a:buFontTx/>
              <a:buNone/>
            </a:pPr>
            <a:r>
              <a:rPr lang="en-US" sz="2000" smtClean="0">
                <a:latin typeface="Gill Sans MT" pitchFamily="34" charset="0"/>
              </a:rPr>
              <a:t>About 15% of the observations fall between -.2 and -.6 SD.</a:t>
            </a:r>
          </a:p>
          <a:p>
            <a:pPr marL="1371600" lvl="2" indent="-457200" eaLnBrk="1" hangingPunct="1">
              <a:buFontTx/>
              <a:buNone/>
            </a:pPr>
            <a:r>
              <a:rPr lang="en-US" sz="2000" smtClean="0">
                <a:latin typeface="Gill Sans MT" pitchFamily="34" charset="0"/>
              </a:rPr>
              <a:t>	</a:t>
            </a:r>
          </a:p>
        </p:txBody>
      </p:sp>
      <p:grpSp>
        <p:nvGrpSpPr>
          <p:cNvPr id="102403" name="Group 5"/>
          <p:cNvGrpSpPr>
            <a:grpSpLocks/>
          </p:cNvGrpSpPr>
          <p:nvPr/>
        </p:nvGrpSpPr>
        <p:grpSpPr bwMode="auto">
          <a:xfrm>
            <a:off x="6477000" y="381000"/>
            <a:ext cx="2362200" cy="1370013"/>
            <a:chOff x="1488" y="2352"/>
            <a:chExt cx="2784" cy="1564"/>
          </a:xfrm>
        </p:grpSpPr>
        <p:grpSp>
          <p:nvGrpSpPr>
            <p:cNvPr id="102404" name="Group 6"/>
            <p:cNvGrpSpPr>
              <a:grpSpLocks/>
            </p:cNvGrpSpPr>
            <p:nvPr/>
          </p:nvGrpSpPr>
          <p:grpSpPr bwMode="auto">
            <a:xfrm>
              <a:off x="1488" y="2352"/>
              <a:ext cx="2784" cy="1372"/>
              <a:chOff x="2448" y="1728"/>
              <a:chExt cx="2784" cy="1372"/>
            </a:xfrm>
          </p:grpSpPr>
          <p:pic>
            <p:nvPicPr>
              <p:cNvPr id="10241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 y="1728"/>
                <a:ext cx="2736"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11" name="Line 8"/>
              <p:cNvSpPr>
                <a:spLocks noChangeShapeType="1"/>
              </p:cNvSpPr>
              <p:nvPr/>
            </p:nvSpPr>
            <p:spPr bwMode="auto">
              <a:xfrm>
                <a:off x="3816" y="1776"/>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12" name="Line 9"/>
              <p:cNvSpPr>
                <a:spLocks noChangeShapeType="1"/>
              </p:cNvSpPr>
              <p:nvPr/>
            </p:nvSpPr>
            <p:spPr bwMode="auto">
              <a:xfrm>
                <a:off x="3424"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13" name="Line 10"/>
              <p:cNvSpPr>
                <a:spLocks noChangeShapeType="1"/>
              </p:cNvSpPr>
              <p:nvPr/>
            </p:nvSpPr>
            <p:spPr bwMode="auto">
              <a:xfrm>
                <a:off x="4208" y="2256"/>
                <a:ext cx="0"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14" name="Line 11"/>
              <p:cNvSpPr>
                <a:spLocks noChangeShapeType="1"/>
              </p:cNvSpPr>
              <p:nvPr/>
            </p:nvSpPr>
            <p:spPr bwMode="auto">
              <a:xfrm>
                <a:off x="4608"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15" name="Line 12"/>
              <p:cNvSpPr>
                <a:spLocks noChangeShapeType="1"/>
              </p:cNvSpPr>
              <p:nvPr/>
            </p:nvSpPr>
            <p:spPr bwMode="auto">
              <a:xfrm>
                <a:off x="3040" y="27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16" name="Text Box 13"/>
              <p:cNvSpPr txBox="1">
                <a:spLocks noChangeArrowheads="1"/>
              </p:cNvSpPr>
              <p:nvPr/>
            </p:nvSpPr>
            <p:spPr bwMode="auto">
              <a:xfrm>
                <a:off x="4152" y="2716"/>
                <a:ext cx="67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102417" name="Text Box 14"/>
              <p:cNvSpPr txBox="1">
                <a:spLocks noChangeArrowheads="1"/>
              </p:cNvSpPr>
              <p:nvPr/>
            </p:nvSpPr>
            <p:spPr bwMode="auto">
              <a:xfrm>
                <a:off x="4656" y="2620"/>
                <a:ext cx="57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102418" name="Text Box 15"/>
              <p:cNvSpPr txBox="1">
                <a:spLocks noChangeArrowheads="1"/>
              </p:cNvSpPr>
              <p:nvPr/>
            </p:nvSpPr>
            <p:spPr bwMode="auto">
              <a:xfrm>
                <a:off x="3760" y="2304"/>
                <a:ext cx="671"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endParaRPr lang="en-US" sz="1600"/>
              </a:p>
            </p:txBody>
          </p:sp>
          <p:sp>
            <p:nvSpPr>
              <p:cNvPr id="102419" name="Line 16"/>
              <p:cNvSpPr>
                <a:spLocks noChangeShapeType="1"/>
              </p:cNvSpPr>
              <p:nvPr/>
            </p:nvSpPr>
            <p:spPr bwMode="auto">
              <a:xfrm>
                <a:off x="2496" y="2880"/>
                <a:ext cx="26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2405" name="Text Box 17"/>
            <p:cNvSpPr txBox="1">
              <a:spLocks noChangeArrowheads="1"/>
            </p:cNvSpPr>
            <p:nvPr/>
          </p:nvSpPr>
          <p:spPr bwMode="auto">
            <a:xfrm>
              <a:off x="3149" y="3532"/>
              <a:ext cx="33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102406" name="Text Box 18"/>
            <p:cNvSpPr txBox="1">
              <a:spLocks noChangeArrowheads="1"/>
            </p:cNvSpPr>
            <p:nvPr/>
          </p:nvSpPr>
          <p:spPr bwMode="auto">
            <a:xfrm>
              <a:off x="3533" y="3532"/>
              <a:ext cx="33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102407" name="Text Box 19"/>
            <p:cNvSpPr txBox="1">
              <a:spLocks noChangeArrowheads="1"/>
            </p:cNvSpPr>
            <p:nvPr/>
          </p:nvSpPr>
          <p:spPr bwMode="auto">
            <a:xfrm>
              <a:off x="2369" y="3532"/>
              <a:ext cx="41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-1</a:t>
              </a:r>
            </a:p>
          </p:txBody>
        </p:sp>
        <p:sp>
          <p:nvSpPr>
            <p:cNvPr id="102408" name="Text Box 20"/>
            <p:cNvSpPr txBox="1">
              <a:spLocks noChangeArrowheads="1"/>
            </p:cNvSpPr>
            <p:nvPr/>
          </p:nvSpPr>
          <p:spPr bwMode="auto">
            <a:xfrm>
              <a:off x="1980" y="3532"/>
              <a:ext cx="41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-2</a:t>
              </a:r>
            </a:p>
          </p:txBody>
        </p:sp>
        <p:sp>
          <p:nvSpPr>
            <p:cNvPr id="102409" name="Text Box 21"/>
            <p:cNvSpPr txBox="1">
              <a:spLocks noChangeArrowheads="1"/>
            </p:cNvSpPr>
            <p:nvPr/>
          </p:nvSpPr>
          <p:spPr bwMode="auto">
            <a:xfrm>
              <a:off x="2742" y="3532"/>
              <a:ext cx="33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1600"/>
                <a:t>0</a:t>
              </a: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smtClean="0">
                <a:effectLst>
                  <a:outerShdw blurRad="38100" dist="38100" dir="2700000" algn="tl">
                    <a:srgbClr val="C0C0C0"/>
                  </a:outerShdw>
                </a:effectLst>
                <a:latin typeface="Gill Sans MT" pitchFamily="34" charset="0"/>
              </a:rPr>
              <a:t>Check your understanding</a:t>
            </a:r>
          </a:p>
        </p:txBody>
      </p:sp>
      <p:sp>
        <p:nvSpPr>
          <p:cNvPr id="104450" name="Content Placeholder 2"/>
          <p:cNvSpPr>
            <a:spLocks noGrp="1"/>
          </p:cNvSpPr>
          <p:nvPr>
            <p:ph sz="half" idx="1"/>
          </p:nvPr>
        </p:nvSpPr>
        <p:spPr/>
        <p:txBody>
          <a:bodyPr/>
          <a:lstStyle/>
          <a:p>
            <a:pPr eaLnBrk="1" hangingPunct="1"/>
            <a:r>
              <a:rPr lang="en-US" smtClean="0">
                <a:latin typeface="Gill Sans MT" pitchFamily="34" charset="0"/>
              </a:rPr>
              <a:t>Next we will see how the shape of the binomial distribution is similar to that of the normal distribution.</a:t>
            </a:r>
          </a:p>
        </p:txBody>
      </p:sp>
      <p:sp>
        <p:nvSpPr>
          <p:cNvPr id="104451" name="Content Placeholder 3"/>
          <p:cNvSpPr>
            <a:spLocks noGrp="1"/>
          </p:cNvSpPr>
          <p:nvPr>
            <p:ph sz="half" idx="2"/>
          </p:nvPr>
        </p:nvSpPr>
        <p:spPr/>
        <p:txBody>
          <a:bodyPr/>
          <a:lstStyle/>
          <a:p>
            <a:pPr eaLnBrk="1" hangingPunct="1"/>
            <a:r>
              <a:rPr lang="en-US" smtClean="0">
                <a:latin typeface="Gill Sans MT" pitchFamily="34" charset="0"/>
              </a:rPr>
              <a:t>Before we move on, any questions about use of the unit normal table?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idx="4294967295"/>
          </p:nvPr>
        </p:nvSpPr>
        <p:spPr>
          <a:xfrm>
            <a:off x="1644650" y="274638"/>
            <a:ext cx="7499350" cy="1143000"/>
          </a:xfrm>
        </p:spPr>
        <p:txBody>
          <a:bodyPr/>
          <a:lstStyle/>
          <a:p>
            <a:pPr eaLnBrk="1" hangingPunct="1"/>
            <a:r>
              <a:rPr lang="en-US" smtClean="0">
                <a:latin typeface="Gill Sans MT" pitchFamily="34" charset="0"/>
              </a:rPr>
              <a:t>Flipping a coin example</a:t>
            </a:r>
          </a:p>
        </p:txBody>
      </p:sp>
      <p:sp>
        <p:nvSpPr>
          <p:cNvPr id="105474" name="Text Box 3"/>
          <p:cNvSpPr txBox="1">
            <a:spLocks noChangeArrowheads="1"/>
          </p:cNvSpPr>
          <p:nvPr/>
        </p:nvSpPr>
        <p:spPr bwMode="auto">
          <a:xfrm>
            <a:off x="4564063" y="17526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HHH</a:t>
            </a:r>
          </a:p>
        </p:txBody>
      </p:sp>
      <p:sp>
        <p:nvSpPr>
          <p:cNvPr id="105475" name="Text Box 4"/>
          <p:cNvSpPr txBox="1">
            <a:spLocks noChangeArrowheads="1"/>
          </p:cNvSpPr>
          <p:nvPr/>
        </p:nvSpPr>
        <p:spPr bwMode="auto">
          <a:xfrm>
            <a:off x="4564063" y="2286000"/>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HHT</a:t>
            </a:r>
          </a:p>
        </p:txBody>
      </p:sp>
      <p:sp>
        <p:nvSpPr>
          <p:cNvPr id="105476" name="Text Box 5"/>
          <p:cNvSpPr txBox="1">
            <a:spLocks noChangeArrowheads="1"/>
          </p:cNvSpPr>
          <p:nvPr/>
        </p:nvSpPr>
        <p:spPr bwMode="auto">
          <a:xfrm>
            <a:off x="4564063" y="3048000"/>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HTH</a:t>
            </a:r>
          </a:p>
        </p:txBody>
      </p:sp>
      <p:sp>
        <p:nvSpPr>
          <p:cNvPr id="105477" name="Text Box 6"/>
          <p:cNvSpPr txBox="1">
            <a:spLocks noChangeArrowheads="1"/>
          </p:cNvSpPr>
          <p:nvPr/>
        </p:nvSpPr>
        <p:spPr bwMode="auto">
          <a:xfrm>
            <a:off x="4556125" y="3581400"/>
            <a:ext cx="77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HTT</a:t>
            </a:r>
          </a:p>
        </p:txBody>
      </p:sp>
      <p:sp>
        <p:nvSpPr>
          <p:cNvPr id="105478" name="Text Box 7"/>
          <p:cNvSpPr txBox="1">
            <a:spLocks noChangeArrowheads="1"/>
          </p:cNvSpPr>
          <p:nvPr/>
        </p:nvSpPr>
        <p:spPr bwMode="auto">
          <a:xfrm>
            <a:off x="4564063" y="4191000"/>
            <a:ext cx="811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THH</a:t>
            </a:r>
          </a:p>
        </p:txBody>
      </p:sp>
      <p:sp>
        <p:nvSpPr>
          <p:cNvPr id="105479" name="Text Box 8"/>
          <p:cNvSpPr txBox="1">
            <a:spLocks noChangeArrowheads="1"/>
          </p:cNvSpPr>
          <p:nvPr/>
        </p:nvSpPr>
        <p:spPr bwMode="auto">
          <a:xfrm>
            <a:off x="4564063" y="4724400"/>
            <a:ext cx="776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THT</a:t>
            </a:r>
          </a:p>
        </p:txBody>
      </p:sp>
      <p:sp>
        <p:nvSpPr>
          <p:cNvPr id="105480" name="Text Box 9"/>
          <p:cNvSpPr txBox="1">
            <a:spLocks noChangeArrowheads="1"/>
          </p:cNvSpPr>
          <p:nvPr/>
        </p:nvSpPr>
        <p:spPr bwMode="auto">
          <a:xfrm>
            <a:off x="4564063" y="5257800"/>
            <a:ext cx="776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TTH</a:t>
            </a:r>
          </a:p>
        </p:txBody>
      </p:sp>
      <p:sp>
        <p:nvSpPr>
          <p:cNvPr id="105481" name="Text Box 10"/>
          <p:cNvSpPr txBox="1">
            <a:spLocks noChangeArrowheads="1"/>
          </p:cNvSpPr>
          <p:nvPr/>
        </p:nvSpPr>
        <p:spPr bwMode="auto">
          <a:xfrm>
            <a:off x="4556125" y="5791200"/>
            <a:ext cx="74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TTT</a:t>
            </a:r>
          </a:p>
        </p:txBody>
      </p:sp>
      <p:sp>
        <p:nvSpPr>
          <p:cNvPr id="105482" name="Text Box 11"/>
          <p:cNvSpPr txBox="1">
            <a:spLocks noChangeArrowheads="1"/>
          </p:cNvSpPr>
          <p:nvPr/>
        </p:nvSpPr>
        <p:spPr bwMode="auto">
          <a:xfrm>
            <a:off x="5946775" y="137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u="sng"/>
              <a:t>Number of heads</a:t>
            </a:r>
            <a:endParaRPr lang="en-US"/>
          </a:p>
        </p:txBody>
      </p:sp>
      <p:sp>
        <p:nvSpPr>
          <p:cNvPr id="105483" name="Text Box 12"/>
          <p:cNvSpPr txBox="1">
            <a:spLocks noChangeArrowheads="1"/>
          </p:cNvSpPr>
          <p:nvPr/>
        </p:nvSpPr>
        <p:spPr bwMode="auto">
          <a:xfrm>
            <a:off x="6902450" y="1752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3</a:t>
            </a:r>
          </a:p>
        </p:txBody>
      </p:sp>
      <p:sp>
        <p:nvSpPr>
          <p:cNvPr id="105484" name="Text Box 13"/>
          <p:cNvSpPr txBox="1">
            <a:spLocks noChangeArrowheads="1"/>
          </p:cNvSpPr>
          <p:nvPr/>
        </p:nvSpPr>
        <p:spPr bwMode="auto">
          <a:xfrm>
            <a:off x="6902450" y="2286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2</a:t>
            </a:r>
          </a:p>
        </p:txBody>
      </p:sp>
      <p:sp>
        <p:nvSpPr>
          <p:cNvPr id="105485" name="Text Box 14"/>
          <p:cNvSpPr txBox="1">
            <a:spLocks noChangeArrowheads="1"/>
          </p:cNvSpPr>
          <p:nvPr/>
        </p:nvSpPr>
        <p:spPr bwMode="auto">
          <a:xfrm>
            <a:off x="690245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1</a:t>
            </a:r>
          </a:p>
        </p:txBody>
      </p:sp>
      <p:sp>
        <p:nvSpPr>
          <p:cNvPr id="105486" name="Text Box 15"/>
          <p:cNvSpPr txBox="1">
            <a:spLocks noChangeArrowheads="1"/>
          </p:cNvSpPr>
          <p:nvPr/>
        </p:nvSpPr>
        <p:spPr bwMode="auto">
          <a:xfrm>
            <a:off x="6902450" y="5943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0</a:t>
            </a:r>
          </a:p>
        </p:txBody>
      </p:sp>
      <p:sp>
        <p:nvSpPr>
          <p:cNvPr id="105487" name="Text Box 16"/>
          <p:cNvSpPr txBox="1">
            <a:spLocks noChangeArrowheads="1"/>
          </p:cNvSpPr>
          <p:nvPr/>
        </p:nvSpPr>
        <p:spPr bwMode="auto">
          <a:xfrm>
            <a:off x="6902450" y="3048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2</a:t>
            </a:r>
          </a:p>
        </p:txBody>
      </p:sp>
      <p:sp>
        <p:nvSpPr>
          <p:cNvPr id="105488" name="Text Box 17"/>
          <p:cNvSpPr txBox="1">
            <a:spLocks noChangeArrowheads="1"/>
          </p:cNvSpPr>
          <p:nvPr/>
        </p:nvSpPr>
        <p:spPr bwMode="auto">
          <a:xfrm>
            <a:off x="690245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2</a:t>
            </a:r>
          </a:p>
        </p:txBody>
      </p:sp>
      <p:sp>
        <p:nvSpPr>
          <p:cNvPr id="105489" name="Text Box 18"/>
          <p:cNvSpPr txBox="1">
            <a:spLocks noChangeArrowheads="1"/>
          </p:cNvSpPr>
          <p:nvPr/>
        </p:nvSpPr>
        <p:spPr bwMode="auto">
          <a:xfrm>
            <a:off x="6902450" y="4724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1</a:t>
            </a:r>
          </a:p>
        </p:txBody>
      </p:sp>
      <p:sp>
        <p:nvSpPr>
          <p:cNvPr id="105490" name="Text Box 19"/>
          <p:cNvSpPr txBox="1">
            <a:spLocks noChangeArrowheads="1"/>
          </p:cNvSpPr>
          <p:nvPr/>
        </p:nvSpPr>
        <p:spPr bwMode="auto">
          <a:xfrm>
            <a:off x="6902450" y="541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a:t>1</a:t>
            </a:r>
          </a:p>
        </p:txBody>
      </p:sp>
      <p:pic>
        <p:nvPicPr>
          <p:cNvPr id="105491"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514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2"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800600"/>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3"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1336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4"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048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5"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3434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6"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2578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7"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676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8"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3837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9"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94322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0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505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01"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08622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02"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648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03"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522922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04" name="Picture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5791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505" name="Text Box 34"/>
          <p:cNvSpPr txBox="1">
            <a:spLocks noChangeArrowheads="1"/>
          </p:cNvSpPr>
          <p:nvPr/>
        </p:nvSpPr>
        <p:spPr bwMode="auto">
          <a:xfrm>
            <a:off x="76200" y="6323013"/>
            <a:ext cx="4953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800"/>
              <a:t>2</a:t>
            </a:r>
            <a:r>
              <a:rPr lang="en-US" sz="3200" baseline="30000"/>
              <a:t>n</a:t>
            </a:r>
            <a:endParaRPr lang="en-US"/>
          </a:p>
        </p:txBody>
      </p:sp>
      <p:sp>
        <p:nvSpPr>
          <p:cNvPr id="105506" name="Text Box 35"/>
          <p:cNvSpPr txBox="1">
            <a:spLocks noChangeArrowheads="1"/>
          </p:cNvSpPr>
          <p:nvPr/>
        </p:nvSpPr>
        <p:spPr bwMode="auto">
          <a:xfrm>
            <a:off x="457200" y="6278563"/>
            <a:ext cx="3016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eaLnBrk="1" hangingPunct="1"/>
            <a:r>
              <a:rPr lang="en-US" sz="2800"/>
              <a:t>= 2</a:t>
            </a:r>
            <a:r>
              <a:rPr lang="en-US" sz="3200" baseline="30000"/>
              <a:t>3 </a:t>
            </a:r>
            <a:r>
              <a:rPr lang="en-US" sz="3200"/>
              <a:t>= </a:t>
            </a:r>
            <a:r>
              <a:rPr lang="en-US" sz="2800"/>
              <a:t>8</a:t>
            </a:r>
            <a:r>
              <a:rPr lang="en-US" sz="3200"/>
              <a:t> </a:t>
            </a:r>
            <a:r>
              <a:rPr lang="en-US" sz="2000"/>
              <a:t>total outcomes</a:t>
            </a:r>
          </a:p>
        </p:txBody>
      </p:sp>
      <p:pic>
        <p:nvPicPr>
          <p:cNvPr id="105507" name="Picture 36" descr="Flipping_co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a:xfrm>
            <a:off x="0" y="228600"/>
            <a:ext cx="7499350" cy="1143000"/>
          </a:xfrm>
        </p:spPr>
        <p:txBody>
          <a:bodyPr>
            <a:normAutofit/>
          </a:bodyPr>
          <a:lstStyle/>
          <a:p>
            <a:pPr eaLnBrk="1" hangingPunct="1"/>
            <a:r>
              <a:rPr lang="en-US" smtClean="0">
                <a:effectLst>
                  <a:outerShdw blurRad="38100" dist="38100" dir="2700000" algn="tl">
                    <a:srgbClr val="C0C0C0"/>
                  </a:outerShdw>
                </a:effectLst>
                <a:latin typeface="Gill Sans MT" pitchFamily="34" charset="0"/>
              </a:rPr>
              <a:t>Flipping a coin example</a:t>
            </a:r>
          </a:p>
        </p:txBody>
      </p:sp>
      <p:sp>
        <p:nvSpPr>
          <p:cNvPr id="107522" name="Text Box 3"/>
          <p:cNvSpPr txBox="1">
            <a:spLocks noChangeArrowheads="1"/>
          </p:cNvSpPr>
          <p:nvPr/>
        </p:nvSpPr>
        <p:spPr bwMode="auto">
          <a:xfrm>
            <a:off x="5946775" y="137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Number of heads</a:t>
            </a:r>
            <a:endParaRPr lang="en-US"/>
          </a:p>
        </p:txBody>
      </p:sp>
      <p:sp>
        <p:nvSpPr>
          <p:cNvPr id="107523" name="Text Box 4"/>
          <p:cNvSpPr txBox="1">
            <a:spLocks noChangeArrowheads="1"/>
          </p:cNvSpPr>
          <p:nvPr/>
        </p:nvSpPr>
        <p:spPr bwMode="auto">
          <a:xfrm>
            <a:off x="6902450" y="1752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07524" name="Text Box 5"/>
          <p:cNvSpPr txBox="1">
            <a:spLocks noChangeArrowheads="1"/>
          </p:cNvSpPr>
          <p:nvPr/>
        </p:nvSpPr>
        <p:spPr bwMode="auto">
          <a:xfrm>
            <a:off x="6902450" y="2286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07525" name="Text Box 6"/>
          <p:cNvSpPr txBox="1">
            <a:spLocks noChangeArrowheads="1"/>
          </p:cNvSpPr>
          <p:nvPr/>
        </p:nvSpPr>
        <p:spPr bwMode="auto">
          <a:xfrm>
            <a:off x="690245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07526" name="Text Box 7"/>
          <p:cNvSpPr txBox="1">
            <a:spLocks noChangeArrowheads="1"/>
          </p:cNvSpPr>
          <p:nvPr/>
        </p:nvSpPr>
        <p:spPr bwMode="auto">
          <a:xfrm>
            <a:off x="6902450" y="5943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107527" name="Text Box 8"/>
          <p:cNvSpPr txBox="1">
            <a:spLocks noChangeArrowheads="1"/>
          </p:cNvSpPr>
          <p:nvPr/>
        </p:nvSpPr>
        <p:spPr bwMode="auto">
          <a:xfrm>
            <a:off x="6902450" y="3048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07528" name="Text Box 9"/>
          <p:cNvSpPr txBox="1">
            <a:spLocks noChangeArrowheads="1"/>
          </p:cNvSpPr>
          <p:nvPr/>
        </p:nvSpPr>
        <p:spPr bwMode="auto">
          <a:xfrm>
            <a:off x="6902450" y="41148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07529" name="Text Box 10"/>
          <p:cNvSpPr txBox="1">
            <a:spLocks noChangeArrowheads="1"/>
          </p:cNvSpPr>
          <p:nvPr/>
        </p:nvSpPr>
        <p:spPr bwMode="auto">
          <a:xfrm>
            <a:off x="6902450" y="4724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07530" name="Text Box 11"/>
          <p:cNvSpPr txBox="1">
            <a:spLocks noChangeArrowheads="1"/>
          </p:cNvSpPr>
          <p:nvPr/>
        </p:nvSpPr>
        <p:spPr bwMode="auto">
          <a:xfrm>
            <a:off x="6902450" y="5410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graphicFrame>
        <p:nvGraphicFramePr>
          <p:cNvPr id="409612" name="Group 12"/>
          <p:cNvGraphicFramePr>
            <a:graphicFrameLocks noGrp="1"/>
          </p:cNvGraphicFramePr>
          <p:nvPr/>
        </p:nvGraphicFramePr>
        <p:xfrm>
          <a:off x="3657600" y="2514600"/>
          <a:ext cx="2438400" cy="2743199"/>
        </p:xfrm>
        <a:graphic>
          <a:graphicData uri="http://schemas.openxmlformats.org/drawingml/2006/table">
            <a:tbl>
              <a:tblPr/>
              <a:tblGrid>
                <a:gridCol w="812800"/>
                <a:gridCol w="787400"/>
                <a:gridCol w="838200"/>
              </a:tblGrid>
              <a:tr h="6094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X</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a:ln>
                            <a:noFill/>
                          </a:ln>
                          <a:solidFill>
                            <a:schemeClr val="tx1"/>
                          </a:solidFill>
                          <a:effectLst/>
                          <a:latin typeface="Times" charset="0"/>
                          <a:ea typeface="ＭＳ Ｐゴシック" charset="0"/>
                          <a:cs typeface="ＭＳ Ｐゴシック" charset="0"/>
                        </a:rPr>
                        <a:t>f</a:t>
                      </a:r>
                      <a:endParaRPr kumimoji="0" lang="en-US" sz="2800" b="0" i="0" u="none" strike="noStrike" cap="none" normalizeH="0" baseline="0">
                        <a:ln>
                          <a:noFill/>
                        </a:ln>
                        <a:solidFill>
                          <a:schemeClr val="tx1"/>
                        </a:solidFill>
                        <a:effectLst/>
                        <a:latin typeface="Times" charset="0"/>
                        <a:ea typeface="ＭＳ Ｐゴシック" charset="0"/>
                        <a:cs typeface="ＭＳ Ｐゴシック" charset="0"/>
                      </a:endParaRP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a:ln>
                            <a:noFill/>
                          </a:ln>
                          <a:solidFill>
                            <a:schemeClr val="tx1"/>
                          </a:solidFill>
                          <a:effectLst/>
                          <a:latin typeface="Times" charset="0"/>
                          <a:ea typeface="ＭＳ Ｐゴシック" charset="0"/>
                          <a:cs typeface="ＭＳ Ｐゴシック" charset="0"/>
                        </a:rPr>
                        <a:t>p</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332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a:t>
                      </a:r>
                    </a:p>
                  </a:txBody>
                  <a:tcPr marT="45707" marB="4570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a:t>
                      </a:r>
                    </a:p>
                  </a:txBody>
                  <a:tcPr marT="45707" marB="4570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.125</a:t>
                      </a:r>
                    </a:p>
                  </a:txBody>
                  <a:tcPr marT="45707" marB="45707"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1813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2</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.375</a:t>
                      </a:r>
                    </a:p>
                  </a:txBody>
                  <a:tcPr marT="45707" marB="45707" horzOverflow="overflow">
                    <a:lnL>
                      <a:noFill/>
                    </a:lnL>
                    <a:lnR>
                      <a:noFill/>
                    </a:lnR>
                    <a:lnT>
                      <a:noFill/>
                    </a:lnT>
                    <a:lnB>
                      <a:noFill/>
                    </a:lnB>
                    <a:lnTlToBr>
                      <a:noFill/>
                    </a:lnTlToBr>
                    <a:lnBlToTr>
                      <a:noFill/>
                    </a:lnBlToTr>
                    <a:noFill/>
                  </a:tcPr>
                </a:tc>
              </a:tr>
              <a:tr h="5491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a:t>
                      </a:r>
                    </a:p>
                  </a:txBody>
                  <a:tcPr marT="45707" marB="45707"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.375</a:t>
                      </a:r>
                    </a:p>
                  </a:txBody>
                  <a:tcPr marT="45707" marB="45707" horzOverflow="overflow">
                    <a:lnL>
                      <a:noFill/>
                    </a:lnL>
                    <a:lnR>
                      <a:noFill/>
                    </a:lnR>
                    <a:lnT>
                      <a:noFill/>
                    </a:lnT>
                    <a:lnB>
                      <a:noFill/>
                    </a:lnB>
                    <a:lnTlToBr>
                      <a:noFill/>
                    </a:lnTlToBr>
                    <a:lnBlToTr>
                      <a:noFill/>
                    </a:lnBlToTr>
                    <a:noFill/>
                  </a:tcPr>
                </a:tc>
              </a:tr>
              <a:tr h="5332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0</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charset="0"/>
                          <a:ea typeface="ＭＳ Ｐゴシック" charset="0"/>
                          <a:cs typeface="ＭＳ Ｐゴシック" charset="0"/>
                        </a:rPr>
                        <a:t>.125</a:t>
                      </a:r>
                    </a:p>
                  </a:txBody>
                  <a:tcPr marT="45707" marB="45707"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43"/>
          <p:cNvGrpSpPr>
            <a:grpSpLocks/>
          </p:cNvGrpSpPr>
          <p:nvPr/>
        </p:nvGrpSpPr>
        <p:grpSpPr bwMode="auto">
          <a:xfrm>
            <a:off x="152400" y="2514600"/>
            <a:ext cx="3468688" cy="3124200"/>
            <a:chOff x="96" y="1584"/>
            <a:chExt cx="2185" cy="1968"/>
          </a:xfrm>
        </p:grpSpPr>
        <p:grpSp>
          <p:nvGrpSpPr>
            <p:cNvPr id="107564" name="Group 44"/>
            <p:cNvGrpSpPr>
              <a:grpSpLocks/>
            </p:cNvGrpSpPr>
            <p:nvPr/>
          </p:nvGrpSpPr>
          <p:grpSpPr bwMode="auto">
            <a:xfrm>
              <a:off x="601" y="3024"/>
              <a:ext cx="1680" cy="528"/>
              <a:chOff x="601" y="3024"/>
              <a:chExt cx="1680" cy="528"/>
            </a:xfrm>
          </p:grpSpPr>
          <p:sp>
            <p:nvSpPr>
              <p:cNvPr id="107572" name="Line 45"/>
              <p:cNvSpPr>
                <a:spLocks noChangeShapeType="1"/>
              </p:cNvSpPr>
              <p:nvPr/>
            </p:nvSpPr>
            <p:spPr bwMode="auto">
              <a:xfrm>
                <a:off x="601" y="3024"/>
                <a:ext cx="16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73" name="Text Box 46"/>
              <p:cNvSpPr txBox="1">
                <a:spLocks noChangeArrowheads="1"/>
              </p:cNvSpPr>
              <p:nvPr/>
            </p:nvSpPr>
            <p:spPr bwMode="auto">
              <a:xfrm>
                <a:off x="745" y="3264"/>
                <a:ext cx="14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Number of heads</a:t>
                </a:r>
              </a:p>
            </p:txBody>
          </p:sp>
          <p:sp>
            <p:nvSpPr>
              <p:cNvPr id="107574" name="Text Box 47"/>
              <p:cNvSpPr txBox="1">
                <a:spLocks noChangeArrowheads="1"/>
              </p:cNvSpPr>
              <p:nvPr/>
            </p:nvSpPr>
            <p:spPr bwMode="auto">
              <a:xfrm>
                <a:off x="697"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107575" name="Text Box 48"/>
              <p:cNvSpPr txBox="1">
                <a:spLocks noChangeArrowheads="1"/>
              </p:cNvSpPr>
              <p:nvPr/>
            </p:nvSpPr>
            <p:spPr bwMode="auto">
              <a:xfrm>
                <a:off x="1001"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07576" name="Text Box 49"/>
              <p:cNvSpPr txBox="1">
                <a:spLocks noChangeArrowheads="1"/>
              </p:cNvSpPr>
              <p:nvPr/>
            </p:nvSpPr>
            <p:spPr bwMode="auto">
              <a:xfrm>
                <a:off x="1341"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07577" name="Text Box 50"/>
              <p:cNvSpPr txBox="1">
                <a:spLocks noChangeArrowheads="1"/>
              </p:cNvSpPr>
              <p:nvPr/>
            </p:nvSpPr>
            <p:spPr bwMode="auto">
              <a:xfrm>
                <a:off x="1675" y="30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grpSp>
        <p:grpSp>
          <p:nvGrpSpPr>
            <p:cNvPr id="107565" name="Group 51"/>
            <p:cNvGrpSpPr>
              <a:grpSpLocks/>
            </p:cNvGrpSpPr>
            <p:nvPr/>
          </p:nvGrpSpPr>
          <p:grpSpPr bwMode="auto">
            <a:xfrm>
              <a:off x="96" y="1584"/>
              <a:ext cx="505" cy="1440"/>
              <a:chOff x="96" y="1584"/>
              <a:chExt cx="505" cy="1440"/>
            </a:xfrm>
          </p:grpSpPr>
          <p:sp>
            <p:nvSpPr>
              <p:cNvPr id="107566" name="Line 52"/>
              <p:cNvSpPr>
                <a:spLocks noChangeShapeType="1"/>
              </p:cNvSpPr>
              <p:nvPr/>
            </p:nvSpPr>
            <p:spPr bwMode="auto">
              <a:xfrm>
                <a:off x="601" y="1584"/>
                <a:ext cx="0" cy="14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67" name="Text Box 53"/>
              <p:cNvSpPr txBox="1">
                <a:spLocks noChangeArrowheads="1"/>
              </p:cNvSpPr>
              <p:nvPr/>
            </p:nvSpPr>
            <p:spPr bwMode="auto">
              <a:xfrm>
                <a:off x="313" y="2592"/>
                <a:ext cx="2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07568" name="Text Box 54"/>
              <p:cNvSpPr txBox="1">
                <a:spLocks noChangeArrowheads="1"/>
              </p:cNvSpPr>
              <p:nvPr/>
            </p:nvSpPr>
            <p:spPr bwMode="auto">
              <a:xfrm>
                <a:off x="313" y="2304"/>
                <a:ext cx="2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07569" name="Text Box 55"/>
              <p:cNvSpPr txBox="1">
                <a:spLocks noChangeArrowheads="1"/>
              </p:cNvSpPr>
              <p:nvPr/>
            </p:nvSpPr>
            <p:spPr bwMode="auto">
              <a:xfrm>
                <a:off x="313" y="2016"/>
                <a:ext cx="2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07570" name="Text Box 56"/>
              <p:cNvSpPr txBox="1">
                <a:spLocks noChangeArrowheads="1"/>
              </p:cNvSpPr>
              <p:nvPr/>
            </p:nvSpPr>
            <p:spPr bwMode="auto">
              <a:xfrm>
                <a:off x="313" y="1728"/>
                <a:ext cx="2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.4</a:t>
                </a:r>
              </a:p>
            </p:txBody>
          </p:sp>
          <p:sp>
            <p:nvSpPr>
              <p:cNvPr id="107571" name="Text Box 57"/>
              <p:cNvSpPr txBox="1">
                <a:spLocks noChangeArrowheads="1"/>
              </p:cNvSpPr>
              <p:nvPr/>
            </p:nvSpPr>
            <p:spPr bwMode="auto">
              <a:xfrm rot="-5400000">
                <a:off x="-240" y="2057"/>
                <a:ext cx="9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probability</a:t>
                </a:r>
              </a:p>
            </p:txBody>
          </p:sp>
        </p:grpSp>
      </p:grpSp>
      <p:grpSp>
        <p:nvGrpSpPr>
          <p:cNvPr id="5" name="Group 58"/>
          <p:cNvGrpSpPr>
            <a:grpSpLocks/>
          </p:cNvGrpSpPr>
          <p:nvPr/>
        </p:nvGrpSpPr>
        <p:grpSpPr bwMode="auto">
          <a:xfrm>
            <a:off x="914400" y="4191000"/>
            <a:ext cx="628650" cy="609600"/>
            <a:chOff x="576" y="2640"/>
            <a:chExt cx="396" cy="384"/>
          </a:xfrm>
        </p:grpSpPr>
        <p:sp>
          <p:nvSpPr>
            <p:cNvPr id="107562" name="Rectangle 59"/>
            <p:cNvSpPr>
              <a:spLocks noChangeArrowheads="1"/>
            </p:cNvSpPr>
            <p:nvPr/>
          </p:nvSpPr>
          <p:spPr bwMode="auto">
            <a:xfrm>
              <a:off x="601" y="2640"/>
              <a:ext cx="336" cy="38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7563" name="Text Box 60"/>
            <p:cNvSpPr txBox="1">
              <a:spLocks noChangeArrowheads="1"/>
            </p:cNvSpPr>
            <p:nvPr/>
          </p:nvSpPr>
          <p:spPr bwMode="auto">
            <a:xfrm>
              <a:off x="576" y="2717"/>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grpSp>
      <p:grpSp>
        <p:nvGrpSpPr>
          <p:cNvPr id="6" name="Group 61"/>
          <p:cNvGrpSpPr>
            <a:grpSpLocks/>
          </p:cNvGrpSpPr>
          <p:nvPr/>
        </p:nvGrpSpPr>
        <p:grpSpPr bwMode="auto">
          <a:xfrm>
            <a:off x="2511425" y="4191000"/>
            <a:ext cx="628650" cy="609600"/>
            <a:chOff x="1582" y="2640"/>
            <a:chExt cx="396" cy="384"/>
          </a:xfrm>
        </p:grpSpPr>
        <p:sp>
          <p:nvSpPr>
            <p:cNvPr id="107560" name="Rectangle 62"/>
            <p:cNvSpPr>
              <a:spLocks noChangeArrowheads="1"/>
            </p:cNvSpPr>
            <p:nvPr/>
          </p:nvSpPr>
          <p:spPr bwMode="auto">
            <a:xfrm>
              <a:off x="1609" y="2640"/>
              <a:ext cx="336" cy="384"/>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7561" name="Text Box 63"/>
            <p:cNvSpPr txBox="1">
              <a:spLocks noChangeArrowheads="1"/>
            </p:cNvSpPr>
            <p:nvPr/>
          </p:nvSpPr>
          <p:spPr bwMode="auto">
            <a:xfrm>
              <a:off x="1582" y="2736"/>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grpSp>
      <p:grpSp>
        <p:nvGrpSpPr>
          <p:cNvPr id="7" name="Group 64"/>
          <p:cNvGrpSpPr>
            <a:grpSpLocks/>
          </p:cNvGrpSpPr>
          <p:nvPr/>
        </p:nvGrpSpPr>
        <p:grpSpPr bwMode="auto">
          <a:xfrm>
            <a:off x="1962150" y="3124200"/>
            <a:ext cx="628650" cy="1676400"/>
            <a:chOff x="1236" y="1968"/>
            <a:chExt cx="396" cy="1056"/>
          </a:xfrm>
        </p:grpSpPr>
        <p:sp>
          <p:nvSpPr>
            <p:cNvPr id="107558" name="Rectangle 65"/>
            <p:cNvSpPr>
              <a:spLocks noChangeArrowheads="1"/>
            </p:cNvSpPr>
            <p:nvPr/>
          </p:nvSpPr>
          <p:spPr bwMode="auto">
            <a:xfrm>
              <a:off x="1273" y="1968"/>
              <a:ext cx="336" cy="1056"/>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7559" name="Text Box 66"/>
            <p:cNvSpPr txBox="1">
              <a:spLocks noChangeArrowheads="1"/>
            </p:cNvSpPr>
            <p:nvPr/>
          </p:nvSpPr>
          <p:spPr bwMode="auto">
            <a:xfrm>
              <a:off x="1236" y="2736"/>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grpSp>
      <p:grpSp>
        <p:nvGrpSpPr>
          <p:cNvPr id="8" name="Group 67"/>
          <p:cNvGrpSpPr>
            <a:grpSpLocks/>
          </p:cNvGrpSpPr>
          <p:nvPr/>
        </p:nvGrpSpPr>
        <p:grpSpPr bwMode="auto">
          <a:xfrm>
            <a:off x="1447800" y="3124200"/>
            <a:ext cx="628650" cy="1676400"/>
            <a:chOff x="912" y="1968"/>
            <a:chExt cx="396" cy="1056"/>
          </a:xfrm>
        </p:grpSpPr>
        <p:sp>
          <p:nvSpPr>
            <p:cNvPr id="107556" name="Rectangle 68"/>
            <p:cNvSpPr>
              <a:spLocks noChangeArrowheads="1"/>
            </p:cNvSpPr>
            <p:nvPr/>
          </p:nvSpPr>
          <p:spPr bwMode="auto">
            <a:xfrm>
              <a:off x="937" y="1968"/>
              <a:ext cx="336" cy="1056"/>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7557" name="Text Box 69"/>
            <p:cNvSpPr txBox="1">
              <a:spLocks noChangeArrowheads="1"/>
            </p:cNvSpPr>
            <p:nvPr/>
          </p:nvSpPr>
          <p:spPr bwMode="auto">
            <a:xfrm>
              <a:off x="912" y="2736"/>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grpSp>
      <p:pic>
        <p:nvPicPr>
          <p:cNvPr id="107554" name="Picture 70" descr="Flipping_co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55" name="Text Box 71"/>
          <p:cNvSpPr txBox="1">
            <a:spLocks noChangeArrowheads="1"/>
          </p:cNvSpPr>
          <p:nvPr/>
        </p:nvSpPr>
        <p:spPr bwMode="auto">
          <a:xfrm>
            <a:off x="1066800" y="1600200"/>
            <a:ext cx="4306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Distribution of possible outcomes</a:t>
            </a:r>
          </a:p>
          <a:p>
            <a:r>
              <a:rPr lang="en-US" sz="2000"/>
              <a:t>(</a:t>
            </a:r>
            <a:r>
              <a:rPr lang="en-US" sz="2000" i="1"/>
              <a:t>n</a:t>
            </a:r>
            <a:r>
              <a:rPr lang="en-US" sz="2000"/>
              <a:t> = 3 flips)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096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a:xfrm>
            <a:off x="0" y="228600"/>
            <a:ext cx="7499350" cy="1143000"/>
          </a:xfrm>
        </p:spPr>
        <p:txBody>
          <a:bodyPr>
            <a:normAutofit/>
          </a:bodyPr>
          <a:lstStyle/>
          <a:p>
            <a:pPr eaLnBrk="1" hangingPunct="1"/>
            <a:r>
              <a:rPr lang="en-US" smtClean="0">
                <a:effectLst>
                  <a:outerShdw blurRad="38100" dist="38100" dir="2700000" algn="tl">
                    <a:srgbClr val="C0C0C0"/>
                  </a:outerShdw>
                </a:effectLst>
                <a:latin typeface="Gill Sans MT" pitchFamily="34" charset="0"/>
              </a:rPr>
              <a:t>Flipping a coin example</a:t>
            </a:r>
          </a:p>
        </p:txBody>
      </p:sp>
      <p:sp>
        <p:nvSpPr>
          <p:cNvPr id="109570" name="Line 3"/>
          <p:cNvSpPr>
            <a:spLocks noChangeShapeType="1"/>
          </p:cNvSpPr>
          <p:nvPr/>
        </p:nvSpPr>
        <p:spPr bwMode="auto">
          <a:xfrm>
            <a:off x="954088" y="25146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571" name="Line 4"/>
          <p:cNvSpPr>
            <a:spLocks noChangeShapeType="1"/>
          </p:cNvSpPr>
          <p:nvPr/>
        </p:nvSpPr>
        <p:spPr bwMode="auto">
          <a:xfrm>
            <a:off x="954088" y="48006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572" name="Text Box 5"/>
          <p:cNvSpPr txBox="1">
            <a:spLocks noChangeArrowheads="1"/>
          </p:cNvSpPr>
          <p:nvPr/>
        </p:nvSpPr>
        <p:spPr bwMode="auto">
          <a:xfrm>
            <a:off x="1182688" y="518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Number of heads</a:t>
            </a:r>
          </a:p>
        </p:txBody>
      </p:sp>
      <p:sp>
        <p:nvSpPr>
          <p:cNvPr id="109573" name="Text Box 6"/>
          <p:cNvSpPr txBox="1">
            <a:spLocks noChangeArrowheads="1"/>
          </p:cNvSpPr>
          <p:nvPr/>
        </p:nvSpPr>
        <p:spPr bwMode="auto">
          <a:xfrm>
            <a:off x="11064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109574" name="Text Box 7"/>
          <p:cNvSpPr txBox="1">
            <a:spLocks noChangeArrowheads="1"/>
          </p:cNvSpPr>
          <p:nvPr/>
        </p:nvSpPr>
        <p:spPr bwMode="auto">
          <a:xfrm>
            <a:off x="15890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09575" name="Text Box 8"/>
          <p:cNvSpPr txBox="1">
            <a:spLocks noChangeArrowheads="1"/>
          </p:cNvSpPr>
          <p:nvPr/>
        </p:nvSpPr>
        <p:spPr bwMode="auto">
          <a:xfrm>
            <a:off x="212883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09576" name="Text Box 9"/>
          <p:cNvSpPr txBox="1">
            <a:spLocks noChangeArrowheads="1"/>
          </p:cNvSpPr>
          <p:nvPr/>
        </p:nvSpPr>
        <p:spPr bwMode="auto">
          <a:xfrm>
            <a:off x="2659063"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09577" name="Text Box 10"/>
          <p:cNvSpPr txBox="1">
            <a:spLocks noChangeArrowheads="1"/>
          </p:cNvSpPr>
          <p:nvPr/>
        </p:nvSpPr>
        <p:spPr bwMode="auto">
          <a:xfrm>
            <a:off x="496888" y="41148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09578" name="Text Box 11"/>
          <p:cNvSpPr txBox="1">
            <a:spLocks noChangeArrowheads="1"/>
          </p:cNvSpPr>
          <p:nvPr/>
        </p:nvSpPr>
        <p:spPr bwMode="auto">
          <a:xfrm>
            <a:off x="496888" y="36576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09579" name="Text Box 12"/>
          <p:cNvSpPr txBox="1">
            <a:spLocks noChangeArrowheads="1"/>
          </p:cNvSpPr>
          <p:nvPr/>
        </p:nvSpPr>
        <p:spPr bwMode="auto">
          <a:xfrm>
            <a:off x="496888" y="32004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09580" name="Text Box 13"/>
          <p:cNvSpPr txBox="1">
            <a:spLocks noChangeArrowheads="1"/>
          </p:cNvSpPr>
          <p:nvPr/>
        </p:nvSpPr>
        <p:spPr bwMode="auto">
          <a:xfrm>
            <a:off x="496888" y="27432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.4</a:t>
            </a:r>
          </a:p>
        </p:txBody>
      </p:sp>
      <p:sp>
        <p:nvSpPr>
          <p:cNvPr id="109581" name="Rectangle 14"/>
          <p:cNvSpPr>
            <a:spLocks noChangeArrowheads="1"/>
          </p:cNvSpPr>
          <p:nvPr/>
        </p:nvSpPr>
        <p:spPr bwMode="auto">
          <a:xfrm>
            <a:off x="9540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9582" name="Rectangle 15"/>
          <p:cNvSpPr>
            <a:spLocks noChangeArrowheads="1"/>
          </p:cNvSpPr>
          <p:nvPr/>
        </p:nvSpPr>
        <p:spPr bwMode="auto">
          <a:xfrm>
            <a:off x="25542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9583" name="Rectangle 16"/>
          <p:cNvSpPr>
            <a:spLocks noChangeArrowheads="1"/>
          </p:cNvSpPr>
          <p:nvPr/>
        </p:nvSpPr>
        <p:spPr bwMode="auto">
          <a:xfrm>
            <a:off x="14874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9584" name="Rectangle 17"/>
          <p:cNvSpPr>
            <a:spLocks noChangeArrowheads="1"/>
          </p:cNvSpPr>
          <p:nvPr/>
        </p:nvSpPr>
        <p:spPr bwMode="auto">
          <a:xfrm>
            <a:off x="20208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9585" name="Text Box 18"/>
          <p:cNvSpPr txBox="1">
            <a:spLocks noChangeArrowheads="1"/>
          </p:cNvSpPr>
          <p:nvPr/>
        </p:nvSpPr>
        <p:spPr bwMode="auto">
          <a:xfrm rot="-5400000">
            <a:off x="-380207" y="3266282"/>
            <a:ext cx="1522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probability</a:t>
            </a:r>
          </a:p>
        </p:txBody>
      </p:sp>
      <p:sp>
        <p:nvSpPr>
          <p:cNvPr id="411667" name="Text Box 19"/>
          <p:cNvSpPr txBox="1">
            <a:spLocks noChangeArrowheads="1"/>
          </p:cNvSpPr>
          <p:nvPr/>
        </p:nvSpPr>
        <p:spPr bwMode="auto">
          <a:xfrm>
            <a:off x="4724400" y="3003550"/>
            <a:ext cx="35972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85309D"/>
                </a:solidFill>
              </a:rPr>
              <a:t>What</a:t>
            </a:r>
            <a:r>
              <a:rPr lang="ja-JP" altLang="en-US">
                <a:solidFill>
                  <a:srgbClr val="85309D"/>
                </a:solidFill>
              </a:rPr>
              <a:t>’</a:t>
            </a:r>
            <a:r>
              <a:rPr lang="en-US" altLang="ja-JP">
                <a:solidFill>
                  <a:srgbClr val="85309D"/>
                </a:solidFill>
              </a:rPr>
              <a:t>s the probability of flipping three heads in a row?</a:t>
            </a:r>
            <a:endParaRPr lang="en-US">
              <a:solidFill>
                <a:srgbClr val="85309D"/>
              </a:solidFill>
            </a:endParaRPr>
          </a:p>
        </p:txBody>
      </p:sp>
      <p:sp>
        <p:nvSpPr>
          <p:cNvPr id="109587" name="Text Box 20"/>
          <p:cNvSpPr txBox="1">
            <a:spLocks noChangeArrowheads="1"/>
          </p:cNvSpPr>
          <p:nvPr/>
        </p:nvSpPr>
        <p:spPr bwMode="auto">
          <a:xfrm>
            <a:off x="914400" y="4313238"/>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109588" name="Text Box 21"/>
          <p:cNvSpPr txBox="1">
            <a:spLocks noChangeArrowheads="1"/>
          </p:cNvSpPr>
          <p:nvPr/>
        </p:nvSpPr>
        <p:spPr bwMode="auto">
          <a:xfrm>
            <a:off x="2511425"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109589" name="Text Box 22"/>
          <p:cNvSpPr txBox="1">
            <a:spLocks noChangeArrowheads="1"/>
          </p:cNvSpPr>
          <p:nvPr/>
        </p:nvSpPr>
        <p:spPr bwMode="auto">
          <a:xfrm>
            <a:off x="196215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109590" name="Text Box 23"/>
          <p:cNvSpPr txBox="1">
            <a:spLocks noChangeArrowheads="1"/>
          </p:cNvSpPr>
          <p:nvPr/>
        </p:nvSpPr>
        <p:spPr bwMode="auto">
          <a:xfrm>
            <a:off x="144780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411672" name="Text Box 24"/>
          <p:cNvSpPr txBox="1">
            <a:spLocks noChangeArrowheads="1"/>
          </p:cNvSpPr>
          <p:nvPr/>
        </p:nvSpPr>
        <p:spPr bwMode="auto">
          <a:xfrm>
            <a:off x="5410200" y="4267200"/>
            <a:ext cx="134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333399"/>
                </a:solidFill>
              </a:rPr>
              <a:t>p = 0.125</a:t>
            </a:r>
          </a:p>
        </p:txBody>
      </p:sp>
      <p:sp>
        <p:nvSpPr>
          <p:cNvPr id="411673" name="Rectangle 25"/>
          <p:cNvSpPr>
            <a:spLocks noChangeArrowheads="1"/>
          </p:cNvSpPr>
          <p:nvPr/>
        </p:nvSpPr>
        <p:spPr bwMode="auto">
          <a:xfrm>
            <a:off x="2559050" y="4191000"/>
            <a:ext cx="533400" cy="6096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pic>
        <p:nvPicPr>
          <p:cNvPr id="109593" name="Picture 26" descr="Flipping_co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94" name="Text Box 27"/>
          <p:cNvSpPr txBox="1">
            <a:spLocks noChangeArrowheads="1"/>
          </p:cNvSpPr>
          <p:nvPr/>
        </p:nvSpPr>
        <p:spPr bwMode="auto">
          <a:xfrm>
            <a:off x="152400" y="1600200"/>
            <a:ext cx="4306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Distribution of possible outcomes</a:t>
            </a:r>
          </a:p>
          <a:p>
            <a:r>
              <a:rPr lang="en-US" sz="2000"/>
              <a:t>(</a:t>
            </a:r>
            <a:r>
              <a:rPr lang="en-US" sz="2000" i="1"/>
              <a:t>n</a:t>
            </a:r>
            <a:r>
              <a:rPr lang="en-US" sz="2000"/>
              <a:t> = 3 flips)</a:t>
            </a:r>
            <a:endParaRPr lang="en-US"/>
          </a:p>
        </p:txBody>
      </p:sp>
      <p:sp>
        <p:nvSpPr>
          <p:cNvPr id="411676" name="Text Box 28"/>
          <p:cNvSpPr txBox="1">
            <a:spLocks noChangeArrowheads="1"/>
          </p:cNvSpPr>
          <p:nvPr/>
        </p:nvSpPr>
        <p:spPr bwMode="auto">
          <a:xfrm>
            <a:off x="4724400" y="1447800"/>
            <a:ext cx="419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Can make predictions about likelihood of outcomes based on this distribution.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16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166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167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167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67" grpId="0" build="p" autoUpdateAnimBg="0"/>
      <p:bldP spid="411672" grpId="0" build="p" autoUpdateAnimBg="0"/>
      <p:bldP spid="411673" grpId="0" animBg="1"/>
      <p:bldP spid="411676"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a:xfrm>
            <a:off x="0" y="304800"/>
            <a:ext cx="7499350" cy="1143000"/>
          </a:xfrm>
        </p:spPr>
        <p:txBody>
          <a:bodyPr>
            <a:normAutofit/>
          </a:bodyPr>
          <a:lstStyle/>
          <a:p>
            <a:pPr eaLnBrk="1" hangingPunct="1"/>
            <a:r>
              <a:rPr lang="en-US" smtClean="0">
                <a:effectLst>
                  <a:outerShdw blurRad="38100" dist="38100" dir="2700000" algn="tl">
                    <a:srgbClr val="C0C0C0"/>
                  </a:outerShdw>
                </a:effectLst>
                <a:latin typeface="Gill Sans MT" pitchFamily="34" charset="0"/>
              </a:rPr>
              <a:t>Flipping a coin example</a:t>
            </a:r>
          </a:p>
        </p:txBody>
      </p:sp>
      <p:sp>
        <p:nvSpPr>
          <p:cNvPr id="111618" name="Line 3"/>
          <p:cNvSpPr>
            <a:spLocks noChangeShapeType="1"/>
          </p:cNvSpPr>
          <p:nvPr/>
        </p:nvSpPr>
        <p:spPr bwMode="auto">
          <a:xfrm>
            <a:off x="954088" y="25146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619" name="Line 4"/>
          <p:cNvSpPr>
            <a:spLocks noChangeShapeType="1"/>
          </p:cNvSpPr>
          <p:nvPr/>
        </p:nvSpPr>
        <p:spPr bwMode="auto">
          <a:xfrm>
            <a:off x="954088" y="48006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620" name="Text Box 5"/>
          <p:cNvSpPr txBox="1">
            <a:spLocks noChangeArrowheads="1"/>
          </p:cNvSpPr>
          <p:nvPr/>
        </p:nvSpPr>
        <p:spPr bwMode="auto">
          <a:xfrm>
            <a:off x="1182688" y="518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Number of heads</a:t>
            </a:r>
          </a:p>
        </p:txBody>
      </p:sp>
      <p:sp>
        <p:nvSpPr>
          <p:cNvPr id="111621" name="Text Box 6"/>
          <p:cNvSpPr txBox="1">
            <a:spLocks noChangeArrowheads="1"/>
          </p:cNvSpPr>
          <p:nvPr/>
        </p:nvSpPr>
        <p:spPr bwMode="auto">
          <a:xfrm>
            <a:off x="11064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111622" name="Text Box 7"/>
          <p:cNvSpPr txBox="1">
            <a:spLocks noChangeArrowheads="1"/>
          </p:cNvSpPr>
          <p:nvPr/>
        </p:nvSpPr>
        <p:spPr bwMode="auto">
          <a:xfrm>
            <a:off x="15890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11623" name="Text Box 8"/>
          <p:cNvSpPr txBox="1">
            <a:spLocks noChangeArrowheads="1"/>
          </p:cNvSpPr>
          <p:nvPr/>
        </p:nvSpPr>
        <p:spPr bwMode="auto">
          <a:xfrm>
            <a:off x="212883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11624" name="Text Box 9"/>
          <p:cNvSpPr txBox="1">
            <a:spLocks noChangeArrowheads="1"/>
          </p:cNvSpPr>
          <p:nvPr/>
        </p:nvSpPr>
        <p:spPr bwMode="auto">
          <a:xfrm>
            <a:off x="2659063"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11625" name="Text Box 10"/>
          <p:cNvSpPr txBox="1">
            <a:spLocks noChangeArrowheads="1"/>
          </p:cNvSpPr>
          <p:nvPr/>
        </p:nvSpPr>
        <p:spPr bwMode="auto">
          <a:xfrm>
            <a:off x="496888" y="41148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11626" name="Text Box 11"/>
          <p:cNvSpPr txBox="1">
            <a:spLocks noChangeArrowheads="1"/>
          </p:cNvSpPr>
          <p:nvPr/>
        </p:nvSpPr>
        <p:spPr bwMode="auto">
          <a:xfrm>
            <a:off x="496888" y="36576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11627" name="Text Box 12"/>
          <p:cNvSpPr txBox="1">
            <a:spLocks noChangeArrowheads="1"/>
          </p:cNvSpPr>
          <p:nvPr/>
        </p:nvSpPr>
        <p:spPr bwMode="auto">
          <a:xfrm>
            <a:off x="496888" y="32004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11628" name="Text Box 13"/>
          <p:cNvSpPr txBox="1">
            <a:spLocks noChangeArrowheads="1"/>
          </p:cNvSpPr>
          <p:nvPr/>
        </p:nvSpPr>
        <p:spPr bwMode="auto">
          <a:xfrm>
            <a:off x="496888" y="27432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.4</a:t>
            </a:r>
          </a:p>
        </p:txBody>
      </p:sp>
      <p:sp>
        <p:nvSpPr>
          <p:cNvPr id="111629" name="Rectangle 14"/>
          <p:cNvSpPr>
            <a:spLocks noChangeArrowheads="1"/>
          </p:cNvSpPr>
          <p:nvPr/>
        </p:nvSpPr>
        <p:spPr bwMode="auto">
          <a:xfrm>
            <a:off x="9540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1630" name="Rectangle 15"/>
          <p:cNvSpPr>
            <a:spLocks noChangeArrowheads="1"/>
          </p:cNvSpPr>
          <p:nvPr/>
        </p:nvSpPr>
        <p:spPr bwMode="auto">
          <a:xfrm>
            <a:off x="25542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1631" name="Rectangle 16"/>
          <p:cNvSpPr>
            <a:spLocks noChangeArrowheads="1"/>
          </p:cNvSpPr>
          <p:nvPr/>
        </p:nvSpPr>
        <p:spPr bwMode="auto">
          <a:xfrm>
            <a:off x="14874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1632" name="Rectangle 17"/>
          <p:cNvSpPr>
            <a:spLocks noChangeArrowheads="1"/>
          </p:cNvSpPr>
          <p:nvPr/>
        </p:nvSpPr>
        <p:spPr bwMode="auto">
          <a:xfrm>
            <a:off x="20208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1633" name="Text Box 18"/>
          <p:cNvSpPr txBox="1">
            <a:spLocks noChangeArrowheads="1"/>
          </p:cNvSpPr>
          <p:nvPr/>
        </p:nvSpPr>
        <p:spPr bwMode="auto">
          <a:xfrm rot="-5400000">
            <a:off x="-380207" y="3253582"/>
            <a:ext cx="1522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probability</a:t>
            </a:r>
          </a:p>
        </p:txBody>
      </p:sp>
      <p:sp>
        <p:nvSpPr>
          <p:cNvPr id="413715" name="Text Box 19"/>
          <p:cNvSpPr txBox="1">
            <a:spLocks noChangeArrowheads="1"/>
          </p:cNvSpPr>
          <p:nvPr/>
        </p:nvSpPr>
        <p:spPr bwMode="auto">
          <a:xfrm>
            <a:off x="4724400" y="3003550"/>
            <a:ext cx="35972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dirty="0" smtClean="0">
                <a:solidFill>
                  <a:srgbClr val="85309D"/>
                </a:solidFill>
              </a:rPr>
              <a:t>What’</a:t>
            </a:r>
            <a:r>
              <a:rPr lang="en-US" altLang="ja-JP" dirty="0" smtClean="0">
                <a:solidFill>
                  <a:srgbClr val="85309D"/>
                </a:solidFill>
              </a:rPr>
              <a:t>s </a:t>
            </a:r>
            <a:r>
              <a:rPr lang="en-US" altLang="ja-JP" dirty="0">
                <a:solidFill>
                  <a:srgbClr val="85309D"/>
                </a:solidFill>
              </a:rPr>
              <a:t>the probability of flipping at least two heads in three tosses?</a:t>
            </a:r>
            <a:endParaRPr lang="en-US" dirty="0">
              <a:solidFill>
                <a:srgbClr val="85309D"/>
              </a:solidFill>
            </a:endParaRPr>
          </a:p>
        </p:txBody>
      </p:sp>
      <p:sp>
        <p:nvSpPr>
          <p:cNvPr id="111635" name="Text Box 20"/>
          <p:cNvSpPr txBox="1">
            <a:spLocks noChangeArrowheads="1"/>
          </p:cNvSpPr>
          <p:nvPr/>
        </p:nvSpPr>
        <p:spPr bwMode="auto">
          <a:xfrm>
            <a:off x="914400" y="4313238"/>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111636" name="Text Box 21"/>
          <p:cNvSpPr txBox="1">
            <a:spLocks noChangeArrowheads="1"/>
          </p:cNvSpPr>
          <p:nvPr/>
        </p:nvSpPr>
        <p:spPr bwMode="auto">
          <a:xfrm>
            <a:off x="2511425"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111637" name="Text Box 22"/>
          <p:cNvSpPr txBox="1">
            <a:spLocks noChangeArrowheads="1"/>
          </p:cNvSpPr>
          <p:nvPr/>
        </p:nvSpPr>
        <p:spPr bwMode="auto">
          <a:xfrm>
            <a:off x="196215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111638" name="Text Box 23"/>
          <p:cNvSpPr txBox="1">
            <a:spLocks noChangeArrowheads="1"/>
          </p:cNvSpPr>
          <p:nvPr/>
        </p:nvSpPr>
        <p:spPr bwMode="auto">
          <a:xfrm>
            <a:off x="144780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413720" name="Text Box 24"/>
          <p:cNvSpPr txBox="1">
            <a:spLocks noChangeArrowheads="1"/>
          </p:cNvSpPr>
          <p:nvPr/>
        </p:nvSpPr>
        <p:spPr bwMode="auto">
          <a:xfrm>
            <a:off x="5410200" y="4267200"/>
            <a:ext cx="321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333399"/>
                </a:solidFill>
              </a:rPr>
              <a:t>p = 0.375 + 0.125 = 0.50</a:t>
            </a:r>
          </a:p>
        </p:txBody>
      </p:sp>
      <p:sp>
        <p:nvSpPr>
          <p:cNvPr id="413721" name="Rectangle 25"/>
          <p:cNvSpPr>
            <a:spLocks noChangeArrowheads="1"/>
          </p:cNvSpPr>
          <p:nvPr/>
        </p:nvSpPr>
        <p:spPr bwMode="auto">
          <a:xfrm>
            <a:off x="2559050" y="4191000"/>
            <a:ext cx="533400" cy="6096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sp>
        <p:nvSpPr>
          <p:cNvPr id="413722" name="Rectangle 26"/>
          <p:cNvSpPr>
            <a:spLocks noChangeArrowheads="1"/>
          </p:cNvSpPr>
          <p:nvPr/>
        </p:nvSpPr>
        <p:spPr bwMode="auto">
          <a:xfrm>
            <a:off x="2025650" y="3124200"/>
            <a:ext cx="533400" cy="16764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pic>
        <p:nvPicPr>
          <p:cNvPr id="111642" name="Picture 27" descr="Flipping_co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43" name="Text Box 29"/>
          <p:cNvSpPr txBox="1">
            <a:spLocks noChangeArrowheads="1"/>
          </p:cNvSpPr>
          <p:nvPr/>
        </p:nvSpPr>
        <p:spPr bwMode="auto">
          <a:xfrm>
            <a:off x="4724400" y="1447800"/>
            <a:ext cx="419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Can make predictions about likelihood of outcomes based on this distribution.</a:t>
            </a:r>
          </a:p>
        </p:txBody>
      </p:sp>
      <p:sp>
        <p:nvSpPr>
          <p:cNvPr id="111644" name="Text Box 30"/>
          <p:cNvSpPr txBox="1">
            <a:spLocks noChangeArrowheads="1"/>
          </p:cNvSpPr>
          <p:nvPr/>
        </p:nvSpPr>
        <p:spPr bwMode="auto">
          <a:xfrm>
            <a:off x="152400" y="1600200"/>
            <a:ext cx="4306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Distribution of possible outcomes</a:t>
            </a:r>
          </a:p>
          <a:p>
            <a:r>
              <a:rPr lang="en-US" sz="2000"/>
              <a:t>(</a:t>
            </a:r>
            <a:r>
              <a:rPr lang="en-US" sz="2000" i="1"/>
              <a:t>n</a:t>
            </a:r>
            <a:r>
              <a:rPr lang="en-US" sz="2000"/>
              <a:t> = 3 flips)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3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37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37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37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715" grpId="0" build="p" autoUpdateAnimBg="0"/>
      <p:bldP spid="413720" grpId="0" build="p" autoUpdateAnimBg="0"/>
      <p:bldP spid="413721" grpId="0" animBg="1"/>
      <p:bldP spid="41372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a:xfrm>
            <a:off x="0" y="228600"/>
            <a:ext cx="7499350" cy="1143000"/>
          </a:xfrm>
        </p:spPr>
        <p:txBody>
          <a:bodyPr>
            <a:normAutofit/>
          </a:bodyPr>
          <a:lstStyle/>
          <a:p>
            <a:pPr eaLnBrk="1" hangingPunct="1"/>
            <a:r>
              <a:rPr lang="en-US" smtClean="0">
                <a:effectLst>
                  <a:outerShdw blurRad="38100" dist="38100" dir="2700000" algn="tl">
                    <a:srgbClr val="C0C0C0"/>
                  </a:outerShdw>
                </a:effectLst>
                <a:latin typeface="Gill Sans MT" pitchFamily="34" charset="0"/>
              </a:rPr>
              <a:t>Flipping a coin example</a:t>
            </a:r>
          </a:p>
        </p:txBody>
      </p:sp>
      <p:sp>
        <p:nvSpPr>
          <p:cNvPr id="113666" name="Line 3"/>
          <p:cNvSpPr>
            <a:spLocks noChangeShapeType="1"/>
          </p:cNvSpPr>
          <p:nvPr/>
        </p:nvSpPr>
        <p:spPr bwMode="auto">
          <a:xfrm>
            <a:off x="954088" y="25146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667" name="Line 4"/>
          <p:cNvSpPr>
            <a:spLocks noChangeShapeType="1"/>
          </p:cNvSpPr>
          <p:nvPr/>
        </p:nvSpPr>
        <p:spPr bwMode="auto">
          <a:xfrm>
            <a:off x="954088" y="48006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668" name="Text Box 5"/>
          <p:cNvSpPr txBox="1">
            <a:spLocks noChangeArrowheads="1"/>
          </p:cNvSpPr>
          <p:nvPr/>
        </p:nvSpPr>
        <p:spPr bwMode="auto">
          <a:xfrm>
            <a:off x="1182688" y="5181600"/>
            <a:ext cx="2282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Number of heads</a:t>
            </a:r>
          </a:p>
        </p:txBody>
      </p:sp>
      <p:sp>
        <p:nvSpPr>
          <p:cNvPr id="113669" name="Text Box 6"/>
          <p:cNvSpPr txBox="1">
            <a:spLocks noChangeArrowheads="1"/>
          </p:cNvSpPr>
          <p:nvPr/>
        </p:nvSpPr>
        <p:spPr bwMode="auto">
          <a:xfrm>
            <a:off x="11064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0</a:t>
            </a:r>
          </a:p>
        </p:txBody>
      </p:sp>
      <p:sp>
        <p:nvSpPr>
          <p:cNvPr id="113670" name="Text Box 7"/>
          <p:cNvSpPr txBox="1">
            <a:spLocks noChangeArrowheads="1"/>
          </p:cNvSpPr>
          <p:nvPr/>
        </p:nvSpPr>
        <p:spPr bwMode="auto">
          <a:xfrm>
            <a:off x="158908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13671" name="Text Box 8"/>
          <p:cNvSpPr txBox="1">
            <a:spLocks noChangeArrowheads="1"/>
          </p:cNvSpPr>
          <p:nvPr/>
        </p:nvSpPr>
        <p:spPr bwMode="auto">
          <a:xfrm>
            <a:off x="2128838"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13672" name="Text Box 9"/>
          <p:cNvSpPr txBox="1">
            <a:spLocks noChangeArrowheads="1"/>
          </p:cNvSpPr>
          <p:nvPr/>
        </p:nvSpPr>
        <p:spPr bwMode="auto">
          <a:xfrm>
            <a:off x="2659063" y="4800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13673" name="Text Box 10"/>
          <p:cNvSpPr txBox="1">
            <a:spLocks noChangeArrowheads="1"/>
          </p:cNvSpPr>
          <p:nvPr/>
        </p:nvSpPr>
        <p:spPr bwMode="auto">
          <a:xfrm>
            <a:off x="496888" y="41148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.1</a:t>
            </a:r>
          </a:p>
        </p:txBody>
      </p:sp>
      <p:sp>
        <p:nvSpPr>
          <p:cNvPr id="113674" name="Text Box 11"/>
          <p:cNvSpPr txBox="1">
            <a:spLocks noChangeArrowheads="1"/>
          </p:cNvSpPr>
          <p:nvPr/>
        </p:nvSpPr>
        <p:spPr bwMode="auto">
          <a:xfrm>
            <a:off x="496888" y="36576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.2</a:t>
            </a:r>
          </a:p>
        </p:txBody>
      </p:sp>
      <p:sp>
        <p:nvSpPr>
          <p:cNvPr id="113675" name="Text Box 12"/>
          <p:cNvSpPr txBox="1">
            <a:spLocks noChangeArrowheads="1"/>
          </p:cNvSpPr>
          <p:nvPr/>
        </p:nvSpPr>
        <p:spPr bwMode="auto">
          <a:xfrm>
            <a:off x="496888" y="32004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.3</a:t>
            </a:r>
          </a:p>
        </p:txBody>
      </p:sp>
      <p:sp>
        <p:nvSpPr>
          <p:cNvPr id="113676" name="Text Box 13"/>
          <p:cNvSpPr txBox="1">
            <a:spLocks noChangeArrowheads="1"/>
          </p:cNvSpPr>
          <p:nvPr/>
        </p:nvSpPr>
        <p:spPr bwMode="auto">
          <a:xfrm>
            <a:off x="496888" y="2743200"/>
            <a:ext cx="41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.4</a:t>
            </a:r>
          </a:p>
        </p:txBody>
      </p:sp>
      <p:sp>
        <p:nvSpPr>
          <p:cNvPr id="113677" name="Rectangle 14"/>
          <p:cNvSpPr>
            <a:spLocks noChangeArrowheads="1"/>
          </p:cNvSpPr>
          <p:nvPr/>
        </p:nvSpPr>
        <p:spPr bwMode="auto">
          <a:xfrm>
            <a:off x="9540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3678" name="Rectangle 15"/>
          <p:cNvSpPr>
            <a:spLocks noChangeArrowheads="1"/>
          </p:cNvSpPr>
          <p:nvPr/>
        </p:nvSpPr>
        <p:spPr bwMode="auto">
          <a:xfrm>
            <a:off x="2554288" y="4191000"/>
            <a:ext cx="533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3679" name="Rectangle 16"/>
          <p:cNvSpPr>
            <a:spLocks noChangeArrowheads="1"/>
          </p:cNvSpPr>
          <p:nvPr/>
        </p:nvSpPr>
        <p:spPr bwMode="auto">
          <a:xfrm>
            <a:off x="14874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3680" name="Rectangle 17"/>
          <p:cNvSpPr>
            <a:spLocks noChangeArrowheads="1"/>
          </p:cNvSpPr>
          <p:nvPr/>
        </p:nvSpPr>
        <p:spPr bwMode="auto">
          <a:xfrm>
            <a:off x="2020888" y="3124200"/>
            <a:ext cx="533400" cy="1676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3681" name="Text Box 18"/>
          <p:cNvSpPr txBox="1">
            <a:spLocks noChangeArrowheads="1"/>
          </p:cNvSpPr>
          <p:nvPr/>
        </p:nvSpPr>
        <p:spPr bwMode="auto">
          <a:xfrm rot="-5400000">
            <a:off x="-380207" y="3256757"/>
            <a:ext cx="1522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probability</a:t>
            </a:r>
          </a:p>
        </p:txBody>
      </p:sp>
      <p:sp>
        <p:nvSpPr>
          <p:cNvPr id="415763" name="Text Box 19"/>
          <p:cNvSpPr txBox="1">
            <a:spLocks noChangeArrowheads="1"/>
          </p:cNvSpPr>
          <p:nvPr/>
        </p:nvSpPr>
        <p:spPr bwMode="auto">
          <a:xfrm>
            <a:off x="4724400" y="2997200"/>
            <a:ext cx="35972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85309D"/>
                </a:solidFill>
              </a:rPr>
              <a:t>What</a:t>
            </a:r>
            <a:r>
              <a:rPr lang="ja-JP" altLang="en-US">
                <a:solidFill>
                  <a:srgbClr val="85309D"/>
                </a:solidFill>
              </a:rPr>
              <a:t>’</a:t>
            </a:r>
            <a:r>
              <a:rPr lang="en-US" altLang="ja-JP">
                <a:solidFill>
                  <a:srgbClr val="85309D"/>
                </a:solidFill>
              </a:rPr>
              <a:t>s the probability of flipping all heads or all tails in three tosses?</a:t>
            </a:r>
            <a:endParaRPr lang="en-US">
              <a:solidFill>
                <a:srgbClr val="85309D"/>
              </a:solidFill>
            </a:endParaRPr>
          </a:p>
        </p:txBody>
      </p:sp>
      <p:sp>
        <p:nvSpPr>
          <p:cNvPr id="113683" name="Text Box 20"/>
          <p:cNvSpPr txBox="1">
            <a:spLocks noChangeArrowheads="1"/>
          </p:cNvSpPr>
          <p:nvPr/>
        </p:nvSpPr>
        <p:spPr bwMode="auto">
          <a:xfrm>
            <a:off x="914400" y="4313238"/>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113684" name="Text Box 21"/>
          <p:cNvSpPr txBox="1">
            <a:spLocks noChangeArrowheads="1"/>
          </p:cNvSpPr>
          <p:nvPr/>
        </p:nvSpPr>
        <p:spPr bwMode="auto">
          <a:xfrm>
            <a:off x="2511425"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.125</a:t>
            </a:r>
          </a:p>
        </p:txBody>
      </p:sp>
      <p:sp>
        <p:nvSpPr>
          <p:cNvPr id="113685" name="Text Box 22"/>
          <p:cNvSpPr txBox="1">
            <a:spLocks noChangeArrowheads="1"/>
          </p:cNvSpPr>
          <p:nvPr/>
        </p:nvSpPr>
        <p:spPr bwMode="auto">
          <a:xfrm>
            <a:off x="196215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113686" name="Text Box 23"/>
          <p:cNvSpPr txBox="1">
            <a:spLocks noChangeArrowheads="1"/>
          </p:cNvSpPr>
          <p:nvPr/>
        </p:nvSpPr>
        <p:spPr bwMode="auto">
          <a:xfrm>
            <a:off x="1447800" y="434340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sz="2000"/>
              <a:t>.375</a:t>
            </a:r>
          </a:p>
        </p:txBody>
      </p:sp>
      <p:sp>
        <p:nvSpPr>
          <p:cNvPr id="415768" name="Text Box 24"/>
          <p:cNvSpPr txBox="1">
            <a:spLocks noChangeArrowheads="1"/>
          </p:cNvSpPr>
          <p:nvPr/>
        </p:nvSpPr>
        <p:spPr bwMode="auto">
          <a:xfrm>
            <a:off x="5410200" y="4267200"/>
            <a:ext cx="3214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solidFill>
                  <a:srgbClr val="333399"/>
                </a:solidFill>
              </a:rPr>
              <a:t>p = 0.125 + 0.125 = 0.25</a:t>
            </a:r>
          </a:p>
        </p:txBody>
      </p:sp>
      <p:sp>
        <p:nvSpPr>
          <p:cNvPr id="415769" name="Rectangle 25"/>
          <p:cNvSpPr>
            <a:spLocks noChangeArrowheads="1"/>
          </p:cNvSpPr>
          <p:nvPr/>
        </p:nvSpPr>
        <p:spPr bwMode="auto">
          <a:xfrm>
            <a:off x="2559050" y="4191000"/>
            <a:ext cx="533400" cy="6096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sp>
        <p:nvSpPr>
          <p:cNvPr id="415770" name="Rectangle 26"/>
          <p:cNvSpPr>
            <a:spLocks noChangeArrowheads="1"/>
          </p:cNvSpPr>
          <p:nvPr/>
        </p:nvSpPr>
        <p:spPr bwMode="auto">
          <a:xfrm>
            <a:off x="958850" y="4191000"/>
            <a:ext cx="533400" cy="609600"/>
          </a:xfrm>
          <a:prstGeom prst="rect">
            <a:avLst/>
          </a:prstGeom>
          <a:solidFill>
            <a:srgbClr val="0000FF">
              <a:alpha val="25098"/>
            </a:srgbClr>
          </a:solidFill>
          <a:ln w="9525">
            <a:solidFill>
              <a:schemeClr val="tx1"/>
            </a:solidFill>
            <a:miter lim="800000"/>
            <a:headEnd/>
            <a:tailEnd/>
          </a:ln>
        </p:spPr>
        <p:txBody>
          <a:bodyPr wrap="none" anchor="ctr"/>
          <a:lstStyle/>
          <a:p>
            <a:endParaRPr lang="en-US"/>
          </a:p>
        </p:txBody>
      </p:sp>
      <p:pic>
        <p:nvPicPr>
          <p:cNvPr id="113690" name="Picture 27" descr="Flipping_co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5025" y="228600"/>
            <a:ext cx="96837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91" name="Text Box 28"/>
          <p:cNvSpPr txBox="1">
            <a:spLocks noChangeArrowheads="1"/>
          </p:cNvSpPr>
          <p:nvPr/>
        </p:nvSpPr>
        <p:spPr bwMode="auto">
          <a:xfrm>
            <a:off x="4724400" y="1447800"/>
            <a:ext cx="4191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a:t>Can make predictions about likelihood of outcomes based on this distribution.</a:t>
            </a:r>
          </a:p>
        </p:txBody>
      </p:sp>
      <p:sp>
        <p:nvSpPr>
          <p:cNvPr id="113692" name="Text Box 29"/>
          <p:cNvSpPr txBox="1">
            <a:spLocks noChangeArrowheads="1"/>
          </p:cNvSpPr>
          <p:nvPr/>
        </p:nvSpPr>
        <p:spPr bwMode="auto">
          <a:xfrm>
            <a:off x="152400" y="1600200"/>
            <a:ext cx="4306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u="sng"/>
              <a:t>Distribution of possible outcomes</a:t>
            </a:r>
          </a:p>
          <a:p>
            <a:r>
              <a:rPr lang="en-US" sz="2000"/>
              <a:t>(</a:t>
            </a:r>
            <a:r>
              <a:rPr lang="en-US" sz="2000" i="1"/>
              <a:t>n</a:t>
            </a:r>
            <a:r>
              <a:rPr lang="en-US" sz="2000"/>
              <a:t> = 3 flips)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57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57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576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576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63" grpId="0" build="p" autoUpdateAnimBg="0"/>
      <p:bldP spid="415768" grpId="0" build="p" autoUpdateAnimBg="0"/>
      <p:bldP spid="415769" grpId="0" animBg="1"/>
      <p:bldP spid="41577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standardized distributions</a:t>
            </a:r>
            <a:endParaRPr lang="en-US" dirty="0"/>
          </a:p>
        </p:txBody>
      </p:sp>
      <p:grpSp>
        <p:nvGrpSpPr>
          <p:cNvPr id="4" name="Group 10"/>
          <p:cNvGrpSpPr>
            <a:grpSpLocks/>
          </p:cNvGrpSpPr>
          <p:nvPr/>
        </p:nvGrpSpPr>
        <p:grpSpPr bwMode="auto">
          <a:xfrm>
            <a:off x="700088" y="2057400"/>
            <a:ext cx="6157912" cy="2735445"/>
            <a:chOff x="2880" y="1296"/>
            <a:chExt cx="2064" cy="1281"/>
          </a:xfrm>
        </p:grpSpPr>
        <p:grpSp>
          <p:nvGrpSpPr>
            <p:cNvPr id="5" name="Group 11"/>
            <p:cNvGrpSpPr>
              <a:grpSpLocks/>
            </p:cNvGrpSpPr>
            <p:nvPr/>
          </p:nvGrpSpPr>
          <p:grpSpPr bwMode="auto">
            <a:xfrm>
              <a:off x="2880" y="1296"/>
              <a:ext cx="2064" cy="1056"/>
              <a:chOff x="1440" y="2496"/>
              <a:chExt cx="3072" cy="1008"/>
            </a:xfrm>
          </p:grpSpPr>
          <p:pic>
            <p:nvPicPr>
              <p:cNvPr id="8"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 y="2496"/>
                <a:ext cx="3072"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3"/>
              <p:cNvSpPr>
                <a:spLocks noChangeShapeType="1"/>
              </p:cNvSpPr>
              <p:nvPr/>
            </p:nvSpPr>
            <p:spPr bwMode="auto">
              <a:xfrm>
                <a:off x="1440" y="3504"/>
                <a:ext cx="30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 name="Line 14"/>
            <p:cNvSpPr>
              <a:spLocks noChangeShapeType="1"/>
            </p:cNvSpPr>
            <p:nvPr/>
          </p:nvSpPr>
          <p:spPr bwMode="auto">
            <a:xfrm flipV="1">
              <a:off x="3909" y="1344"/>
              <a:ext cx="0" cy="1056"/>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Text Box 15"/>
            <p:cNvSpPr txBox="1">
              <a:spLocks noChangeArrowheads="1"/>
            </p:cNvSpPr>
            <p:nvPr/>
          </p:nvSpPr>
          <p:spPr bwMode="auto">
            <a:xfrm>
              <a:off x="3820" y="2361"/>
              <a:ext cx="20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r>
                <a:rPr lang="en-US" dirty="0" smtClean="0">
                  <a:sym typeface="Symbol" pitchFamily="18" charset="2"/>
                </a:rPr>
                <a:t>57</a:t>
              </a:r>
              <a:endParaRPr lang="en-US" dirty="0">
                <a:sym typeface="Symbol" pitchFamily="18" charset="2"/>
              </a:endParaRPr>
            </a:p>
          </p:txBody>
        </p:sp>
      </p:grpSp>
      <p:sp>
        <p:nvSpPr>
          <p:cNvPr id="10" name="Line 14"/>
          <p:cNvSpPr>
            <a:spLocks noChangeShapeType="1"/>
          </p:cNvSpPr>
          <p:nvPr/>
        </p:nvSpPr>
        <p:spPr bwMode="auto">
          <a:xfrm flipV="1">
            <a:off x="4419600" y="2307242"/>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14"/>
          <p:cNvSpPr>
            <a:spLocks noChangeShapeType="1"/>
          </p:cNvSpPr>
          <p:nvPr/>
        </p:nvSpPr>
        <p:spPr bwMode="auto">
          <a:xfrm flipV="1">
            <a:off x="3124200" y="2304293"/>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4"/>
          <p:cNvSpPr>
            <a:spLocks noChangeShapeType="1"/>
          </p:cNvSpPr>
          <p:nvPr/>
        </p:nvSpPr>
        <p:spPr bwMode="auto">
          <a:xfrm flipV="1">
            <a:off x="2438400" y="2339485"/>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4"/>
          <p:cNvSpPr>
            <a:spLocks noChangeShapeType="1"/>
          </p:cNvSpPr>
          <p:nvPr/>
        </p:nvSpPr>
        <p:spPr bwMode="auto">
          <a:xfrm flipV="1">
            <a:off x="5105400" y="2339485"/>
            <a:ext cx="0" cy="2254980"/>
          </a:xfrm>
          <a:prstGeom prst="line">
            <a:avLst/>
          </a:prstGeom>
          <a:noFill/>
          <a:ln w="9525">
            <a:solidFill>
              <a:srgbClr val="85309D"/>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Text Box 15"/>
          <p:cNvSpPr txBox="1">
            <a:spLocks noGrp="1" noChangeArrowheads="1"/>
          </p:cNvSpPr>
          <p:nvPr>
            <p:ph idx="1"/>
          </p:nvPr>
        </p:nvSpPr>
        <p:spPr bwMode="auto">
          <a:xfrm flipH="1">
            <a:off x="4876800" y="4312380"/>
            <a:ext cx="644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1" charset="0"/>
                <a:ea typeface="MS PGothic" pitchFamily="34" charset="-128"/>
              </a:defRPr>
            </a:lvl1pPr>
            <a:lvl2pPr marL="742950" indent="-285750">
              <a:defRPr sz="2400">
                <a:solidFill>
                  <a:schemeClr val="tx1"/>
                </a:solidFill>
                <a:latin typeface="Times" pitchFamily="1" charset="0"/>
                <a:ea typeface="MS PGothic" pitchFamily="34" charset="-128"/>
              </a:defRPr>
            </a:lvl2pPr>
            <a:lvl3pPr marL="1143000" indent="-228600">
              <a:defRPr sz="2400">
                <a:solidFill>
                  <a:schemeClr val="tx1"/>
                </a:solidFill>
                <a:latin typeface="Times" pitchFamily="1" charset="0"/>
                <a:ea typeface="MS PGothic" pitchFamily="34" charset="-128"/>
              </a:defRPr>
            </a:lvl3pPr>
            <a:lvl4pPr marL="1600200" indent="-228600">
              <a:defRPr sz="2400">
                <a:solidFill>
                  <a:schemeClr val="tx1"/>
                </a:solidFill>
                <a:latin typeface="Times" pitchFamily="1" charset="0"/>
                <a:ea typeface="MS PGothic" pitchFamily="34" charset="-128"/>
              </a:defRPr>
            </a:lvl4pPr>
            <a:lvl5pPr marL="2057400" indent="-228600">
              <a:defRPr sz="2400">
                <a:solidFill>
                  <a:schemeClr val="tx1"/>
                </a:solidFill>
                <a:latin typeface="Times" pitchFamily="1"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 charset="0"/>
                <a:ea typeface="MS PGothic" pitchFamily="34" charset="-128"/>
              </a:defRPr>
            </a:lvl9pPr>
          </a:lstStyle>
          <a:p>
            <a:pPr marL="0" indent="0">
              <a:buNone/>
            </a:pPr>
            <a:r>
              <a:rPr lang="en-US" dirty="0" smtClean="0">
                <a:sym typeface="Symbol" pitchFamily="18" charset="2"/>
              </a:rPr>
              <a:t>85</a:t>
            </a:r>
            <a:endParaRPr lang="en-US" dirty="0">
              <a:sym typeface="Symbol" pitchFamily="18" charset="2"/>
            </a:endParaRPr>
          </a:p>
        </p:txBody>
      </p:sp>
      <p:pic>
        <p:nvPicPr>
          <p:cNvPr id="1167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1462" y="4271408"/>
            <a:ext cx="676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 Box 15"/>
          <p:cNvSpPr txBox="1">
            <a:spLocks noChangeArrowheads="1"/>
          </p:cNvSpPr>
          <p:nvPr/>
        </p:nvSpPr>
        <p:spPr bwMode="auto">
          <a:xfrm>
            <a:off x="2844961" y="4746863"/>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-1</a:t>
            </a:r>
            <a:endParaRPr lang="en-US" dirty="0">
              <a:sym typeface="Symbol" pitchFamily="18" charset="2"/>
            </a:endParaRPr>
          </a:p>
        </p:txBody>
      </p:sp>
      <p:sp>
        <p:nvSpPr>
          <p:cNvPr id="17" name="Text Box 15"/>
          <p:cNvSpPr txBox="1">
            <a:spLocks noChangeArrowheads="1"/>
          </p:cNvSpPr>
          <p:nvPr/>
        </p:nvSpPr>
        <p:spPr bwMode="auto">
          <a:xfrm>
            <a:off x="2057400" y="4746864"/>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-2</a:t>
            </a:r>
            <a:endParaRPr lang="en-US" dirty="0">
              <a:sym typeface="Symbol" pitchFamily="18" charset="2"/>
            </a:endParaRPr>
          </a:p>
        </p:txBody>
      </p:sp>
      <p:sp>
        <p:nvSpPr>
          <p:cNvPr id="15" name="TextBox 14"/>
          <p:cNvSpPr txBox="1"/>
          <p:nvPr/>
        </p:nvSpPr>
        <p:spPr>
          <a:xfrm>
            <a:off x="990600" y="5590784"/>
            <a:ext cx="5867400" cy="461665"/>
          </a:xfrm>
          <a:prstGeom prst="rect">
            <a:avLst/>
          </a:prstGeom>
          <a:noFill/>
        </p:spPr>
        <p:txBody>
          <a:bodyPr wrap="square" rtlCol="0">
            <a:spAutoFit/>
          </a:bodyPr>
          <a:lstStyle/>
          <a:p>
            <a:r>
              <a:rPr lang="en-US" dirty="0" smtClean="0">
                <a:sym typeface="Symbol"/>
              </a:rPr>
              <a:t>Original (X): =57     =14</a:t>
            </a:r>
            <a:endParaRPr lang="en-US" dirty="0"/>
          </a:p>
        </p:txBody>
      </p:sp>
      <p:sp>
        <p:nvSpPr>
          <p:cNvPr id="18" name="Text Box 15"/>
          <p:cNvSpPr txBox="1">
            <a:spLocks noChangeArrowheads="1"/>
          </p:cNvSpPr>
          <p:nvPr/>
        </p:nvSpPr>
        <p:spPr bwMode="auto">
          <a:xfrm flipH="1">
            <a:off x="4876800" y="4736212"/>
            <a:ext cx="644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2</a:t>
            </a:r>
            <a:endParaRPr lang="en-US" dirty="0">
              <a:sym typeface="Symbol" pitchFamily="18" charset="2"/>
            </a:endParaRPr>
          </a:p>
        </p:txBody>
      </p:sp>
      <p:sp>
        <p:nvSpPr>
          <p:cNvPr id="20" name="Text Box 15"/>
          <p:cNvSpPr txBox="1">
            <a:spLocks noChangeArrowheads="1"/>
          </p:cNvSpPr>
          <p:nvPr/>
        </p:nvSpPr>
        <p:spPr bwMode="auto">
          <a:xfrm>
            <a:off x="2857500" y="4388197"/>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43</a:t>
            </a:r>
            <a:endParaRPr lang="en-US" dirty="0">
              <a:sym typeface="Symbol" pitchFamily="18" charset="2"/>
            </a:endParaRPr>
          </a:p>
        </p:txBody>
      </p:sp>
      <p:sp>
        <p:nvSpPr>
          <p:cNvPr id="21" name="Text Box 15"/>
          <p:cNvSpPr txBox="1">
            <a:spLocks noChangeArrowheads="1"/>
          </p:cNvSpPr>
          <p:nvPr/>
        </p:nvSpPr>
        <p:spPr bwMode="auto">
          <a:xfrm>
            <a:off x="2171700" y="4387397"/>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29</a:t>
            </a:r>
            <a:endParaRPr lang="en-US" dirty="0">
              <a:sym typeface="Symbol" pitchFamily="18" charset="2"/>
            </a:endParaRPr>
          </a:p>
        </p:txBody>
      </p:sp>
      <p:sp>
        <p:nvSpPr>
          <p:cNvPr id="22" name="TextBox 21"/>
          <p:cNvSpPr txBox="1"/>
          <p:nvPr/>
        </p:nvSpPr>
        <p:spPr>
          <a:xfrm>
            <a:off x="1108818" y="5944814"/>
            <a:ext cx="5867400" cy="461665"/>
          </a:xfrm>
          <a:prstGeom prst="rect">
            <a:avLst/>
          </a:prstGeom>
          <a:noFill/>
        </p:spPr>
        <p:txBody>
          <a:bodyPr wrap="square" rtlCol="0">
            <a:spAutoFit/>
          </a:bodyPr>
          <a:lstStyle/>
          <a:p>
            <a:r>
              <a:rPr lang="en-US" dirty="0" smtClean="0">
                <a:sym typeface="Symbol"/>
              </a:rPr>
              <a:t>Z-Scores: =0     =1</a:t>
            </a:r>
            <a:endParaRPr lang="en-US" dirty="0"/>
          </a:p>
        </p:txBody>
      </p:sp>
      <p:sp>
        <p:nvSpPr>
          <p:cNvPr id="23" name="Text Box 15"/>
          <p:cNvSpPr txBox="1">
            <a:spLocks noChangeArrowheads="1"/>
          </p:cNvSpPr>
          <p:nvPr/>
        </p:nvSpPr>
        <p:spPr bwMode="auto">
          <a:xfrm flipH="1">
            <a:off x="4232708" y="4736213"/>
            <a:ext cx="644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1</a:t>
            </a:r>
            <a:endParaRPr lang="en-US" dirty="0">
              <a:sym typeface="Symbol" pitchFamily="18" charset="2"/>
            </a:endParaRPr>
          </a:p>
        </p:txBody>
      </p:sp>
      <p:sp>
        <p:nvSpPr>
          <p:cNvPr id="24" name="Text Box 15"/>
          <p:cNvSpPr txBox="1">
            <a:spLocks noChangeArrowheads="1"/>
          </p:cNvSpPr>
          <p:nvPr/>
        </p:nvSpPr>
        <p:spPr bwMode="auto">
          <a:xfrm>
            <a:off x="3657600" y="4735236"/>
            <a:ext cx="408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a:sym typeface="Symbol" pitchFamily="18" charset="2"/>
              </a:rPr>
              <a:t>0</a:t>
            </a:r>
          </a:p>
        </p:txBody>
      </p:sp>
      <p:sp>
        <p:nvSpPr>
          <p:cNvPr id="25" name="TextBox 24"/>
          <p:cNvSpPr txBox="1"/>
          <p:nvPr/>
        </p:nvSpPr>
        <p:spPr>
          <a:xfrm>
            <a:off x="1132450" y="6396335"/>
            <a:ext cx="5867400" cy="461665"/>
          </a:xfrm>
          <a:prstGeom prst="rect">
            <a:avLst/>
          </a:prstGeom>
          <a:noFill/>
        </p:spPr>
        <p:txBody>
          <a:bodyPr wrap="square" rtlCol="0">
            <a:spAutoFit/>
          </a:bodyPr>
          <a:lstStyle/>
          <a:p>
            <a:r>
              <a:rPr lang="en-US" dirty="0" smtClean="0">
                <a:sym typeface="Symbol"/>
              </a:rPr>
              <a:t>Standardized: =50     =10</a:t>
            </a:r>
            <a:endParaRPr lang="en-US" dirty="0"/>
          </a:p>
        </p:txBody>
      </p:sp>
      <p:sp>
        <p:nvSpPr>
          <p:cNvPr id="26" name="Text Box 15"/>
          <p:cNvSpPr txBox="1">
            <a:spLocks noChangeArrowheads="1"/>
          </p:cNvSpPr>
          <p:nvPr/>
        </p:nvSpPr>
        <p:spPr bwMode="auto">
          <a:xfrm>
            <a:off x="2833868" y="5129119"/>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40</a:t>
            </a:r>
            <a:endParaRPr lang="en-US" dirty="0">
              <a:sym typeface="Symbol" pitchFamily="18" charset="2"/>
            </a:endParaRPr>
          </a:p>
        </p:txBody>
      </p:sp>
      <p:sp>
        <p:nvSpPr>
          <p:cNvPr id="27" name="Text Box 15"/>
          <p:cNvSpPr txBox="1">
            <a:spLocks noChangeArrowheads="1"/>
          </p:cNvSpPr>
          <p:nvPr/>
        </p:nvSpPr>
        <p:spPr bwMode="auto">
          <a:xfrm>
            <a:off x="2135047" y="5142177"/>
            <a:ext cx="53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30</a:t>
            </a:r>
            <a:endParaRPr lang="en-US" dirty="0">
              <a:sym typeface="Symbol" pitchFamily="18" charset="2"/>
            </a:endParaRPr>
          </a:p>
        </p:txBody>
      </p:sp>
      <p:sp>
        <p:nvSpPr>
          <p:cNvPr id="28" name="Text Box 15"/>
          <p:cNvSpPr txBox="1">
            <a:spLocks noChangeArrowheads="1"/>
          </p:cNvSpPr>
          <p:nvPr/>
        </p:nvSpPr>
        <p:spPr bwMode="auto">
          <a:xfrm flipH="1">
            <a:off x="4843889" y="5118468"/>
            <a:ext cx="644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70</a:t>
            </a:r>
            <a:endParaRPr lang="en-US" dirty="0">
              <a:sym typeface="Symbol" pitchFamily="18" charset="2"/>
            </a:endParaRPr>
          </a:p>
        </p:txBody>
      </p:sp>
      <p:sp>
        <p:nvSpPr>
          <p:cNvPr id="29" name="Text Box 15"/>
          <p:cNvSpPr txBox="1">
            <a:spLocks noChangeArrowheads="1"/>
          </p:cNvSpPr>
          <p:nvPr/>
        </p:nvSpPr>
        <p:spPr bwMode="auto">
          <a:xfrm flipH="1">
            <a:off x="4143431" y="5117491"/>
            <a:ext cx="644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60</a:t>
            </a:r>
            <a:endParaRPr lang="en-US" dirty="0">
              <a:sym typeface="Symbol" pitchFamily="18" charset="2"/>
            </a:endParaRPr>
          </a:p>
        </p:txBody>
      </p:sp>
      <p:sp>
        <p:nvSpPr>
          <p:cNvPr id="30" name="Text Box 15"/>
          <p:cNvSpPr txBox="1">
            <a:spLocks noChangeArrowheads="1"/>
          </p:cNvSpPr>
          <p:nvPr/>
        </p:nvSpPr>
        <p:spPr bwMode="auto">
          <a:xfrm>
            <a:off x="3504563" y="5117492"/>
            <a:ext cx="7139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pitchFamily="1" charset="0"/>
                <a:ea typeface="MS PGothic" pitchFamily="34" charset="-128"/>
                <a:cs typeface="+mn-cs"/>
              </a:defRPr>
            </a:lvl5pPr>
            <a:lvl6pPr marL="25146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6pPr>
            <a:lvl7pPr marL="29718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7pPr>
            <a:lvl8pPr marL="34290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8pPr>
            <a:lvl9pPr marL="3886200" indent="-228600" algn="l" defTabSz="457200" rtl="0" eaLnBrk="0" fontAlgn="base" latinLnBrk="0" hangingPunct="0">
              <a:spcBef>
                <a:spcPct val="0"/>
              </a:spcBef>
              <a:spcAft>
                <a:spcPct val="0"/>
              </a:spcAft>
              <a:buFont typeface="Arial"/>
              <a:buChar char="•"/>
              <a:defRPr sz="2400" kern="1200">
                <a:solidFill>
                  <a:schemeClr val="tx1"/>
                </a:solidFill>
                <a:latin typeface="Times" pitchFamily="1" charset="0"/>
                <a:ea typeface="MS PGothic" pitchFamily="34" charset="-128"/>
                <a:cs typeface="+mn-cs"/>
              </a:defRPr>
            </a:lvl9pPr>
          </a:lstStyle>
          <a:p>
            <a:pPr marL="0" indent="0">
              <a:buFont typeface="Arial" pitchFamily="34" charset="0"/>
              <a:buNone/>
            </a:pPr>
            <a:r>
              <a:rPr lang="en-US" dirty="0" smtClean="0">
                <a:sym typeface="Symbol" pitchFamily="18" charset="2"/>
              </a:rPr>
              <a:t>50</a:t>
            </a:r>
            <a:endParaRPr lang="en-US" dirty="0">
              <a:sym typeface="Symbol" pitchFamily="18" charset="2"/>
            </a:endParaRPr>
          </a:p>
        </p:txBody>
      </p:sp>
    </p:spTree>
    <p:extLst>
      <p:ext uri="{BB962C8B-B14F-4D97-AF65-F5344CB8AC3E}">
        <p14:creationId xmlns:p14="http://schemas.microsoft.com/office/powerpoint/2010/main" val="12907048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1"/>
          <p:cNvSpPr>
            <a:spLocks noGrp="1"/>
          </p:cNvSpPr>
          <p:nvPr>
            <p:ph type="title"/>
          </p:nvPr>
        </p:nvSpPr>
        <p:spPr/>
        <p:txBody>
          <a:bodyPr/>
          <a:lstStyle/>
          <a:p>
            <a:pPr eaLnBrk="1" hangingPunct="1"/>
            <a:r>
              <a:rPr lang="en-US" smtClean="0"/>
              <a:t>Binomial Distribution</a:t>
            </a:r>
          </a:p>
        </p:txBody>
      </p:sp>
      <p:sp>
        <p:nvSpPr>
          <p:cNvPr id="115714" name="Content Placeholder 4"/>
          <p:cNvSpPr>
            <a:spLocks noGrp="1"/>
          </p:cNvSpPr>
          <p:nvPr>
            <p:ph idx="1"/>
          </p:nvPr>
        </p:nvSpPr>
        <p:spPr>
          <a:xfrm>
            <a:off x="0" y="1600200"/>
            <a:ext cx="9144000" cy="5105400"/>
          </a:xfrm>
        </p:spPr>
        <p:txBody>
          <a:bodyPr/>
          <a:lstStyle/>
          <a:p>
            <a:pPr eaLnBrk="1" hangingPunct="1"/>
            <a:r>
              <a:rPr lang="en-US" dirty="0" smtClean="0"/>
              <a:t>Two categories of outcomes (A, B) (e.g., coin toss)</a:t>
            </a:r>
          </a:p>
          <a:p>
            <a:pPr eaLnBrk="1" hangingPunct="1"/>
            <a:r>
              <a:rPr lang="en-US" i="1" dirty="0" smtClean="0"/>
              <a:t>p=p</a:t>
            </a:r>
            <a:r>
              <a:rPr lang="en-US" dirty="0" smtClean="0"/>
              <a:t>(A)</a:t>
            </a:r>
            <a:r>
              <a:rPr lang="en-US" i="1" dirty="0" smtClean="0"/>
              <a:t> </a:t>
            </a:r>
            <a:r>
              <a:rPr lang="en-US" dirty="0" smtClean="0"/>
              <a:t>=</a:t>
            </a:r>
            <a:r>
              <a:rPr lang="en-US" i="1" dirty="0" smtClean="0"/>
              <a:t> </a:t>
            </a:r>
            <a:r>
              <a:rPr lang="en-US" dirty="0" smtClean="0"/>
              <a:t>Probability of A (e.g., Heads)</a:t>
            </a:r>
          </a:p>
          <a:p>
            <a:pPr eaLnBrk="1" hangingPunct="1"/>
            <a:r>
              <a:rPr lang="en-US" i="1" dirty="0" smtClean="0"/>
              <a:t>q=p</a:t>
            </a:r>
            <a:r>
              <a:rPr lang="en-US" dirty="0" smtClean="0"/>
              <a:t>(B) = Probability of B (e.g., Tails)</a:t>
            </a:r>
          </a:p>
          <a:p>
            <a:pPr eaLnBrk="1" hangingPunct="1"/>
            <a:r>
              <a:rPr lang="en-US" i="1" dirty="0" smtClean="0"/>
              <a:t>p + q </a:t>
            </a:r>
            <a:r>
              <a:rPr lang="en-US" dirty="0" smtClean="0"/>
              <a:t>= 1.0 (e.g., .5 + .5 – could be different values)</a:t>
            </a:r>
          </a:p>
          <a:p>
            <a:pPr eaLnBrk="1" hangingPunct="1"/>
            <a:r>
              <a:rPr lang="en-US" i="1" dirty="0" smtClean="0"/>
              <a:t>n </a:t>
            </a:r>
            <a:r>
              <a:rPr lang="en-US" dirty="0" smtClean="0"/>
              <a:t>= number of observations (e.g., coin tosses)</a:t>
            </a:r>
          </a:p>
          <a:p>
            <a:pPr eaLnBrk="1" hangingPunct="1"/>
            <a:r>
              <a:rPr lang="en-US" dirty="0" smtClean="0"/>
              <a:t>X = number of times category A occurs in a sample</a:t>
            </a:r>
          </a:p>
          <a:p>
            <a:pPr eaLnBrk="1" hangingPunct="1"/>
            <a:r>
              <a:rPr lang="en-US" dirty="0" smtClean="0"/>
              <a:t>If </a:t>
            </a:r>
            <a:r>
              <a:rPr lang="en-US" i="1" dirty="0" err="1" smtClean="0"/>
              <a:t>pn</a:t>
            </a:r>
            <a:r>
              <a:rPr lang="en-US" dirty="0" smtClean="0"/>
              <a:t> &gt; 10 and </a:t>
            </a:r>
            <a:r>
              <a:rPr lang="en-US" i="1" dirty="0" err="1" smtClean="0"/>
              <a:t>qn</a:t>
            </a:r>
            <a:r>
              <a:rPr lang="en-US" dirty="0" smtClean="0"/>
              <a:t> &gt; 10, X follows a nearly normal distribution with μ = </a:t>
            </a:r>
            <a:r>
              <a:rPr lang="en-US" i="1" dirty="0" err="1" smtClean="0"/>
              <a:t>pn</a:t>
            </a:r>
            <a:r>
              <a:rPr lang="en-US" dirty="0" smtClean="0"/>
              <a:t> and </a:t>
            </a:r>
            <a:r>
              <a:rPr lang="en-US" dirty="0" err="1" smtClean="0"/>
              <a:t>σ</a:t>
            </a:r>
            <a:r>
              <a:rPr lang="en-US" dirty="0" smtClean="0"/>
              <a:t> =</a:t>
            </a:r>
          </a:p>
        </p:txBody>
      </p:sp>
      <p:graphicFrame>
        <p:nvGraphicFramePr>
          <p:cNvPr id="115715" name="Object 2"/>
          <p:cNvGraphicFramePr>
            <a:graphicFrameLocks noChangeAspect="1"/>
          </p:cNvGraphicFramePr>
          <p:nvPr/>
        </p:nvGraphicFramePr>
        <p:xfrm>
          <a:off x="5715000" y="5638800"/>
          <a:ext cx="914400" cy="590550"/>
        </p:xfrm>
        <a:graphic>
          <a:graphicData uri="http://schemas.openxmlformats.org/presentationml/2006/ole">
            <mc:AlternateContent xmlns:mc="http://schemas.openxmlformats.org/markup-compatibility/2006">
              <mc:Choice xmlns:v="urn:schemas-microsoft-com:vml" Requires="v">
                <p:oleObj spid="_x0000_s115728" name="Equation" r:id="rId3" imgW="393700" imgH="254000" progId="Equation.3">
                  <p:embed/>
                </p:oleObj>
              </mc:Choice>
              <mc:Fallback>
                <p:oleObj name="Equation" r:id="rId3" imgW="393700" imgH="2540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5638800"/>
                        <a:ext cx="9144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4572000" cy="6740307"/>
          </a:xfrm>
          <a:prstGeom prst="rect">
            <a:avLst/>
          </a:prstGeom>
        </p:spPr>
        <p:txBody>
          <a:bodyPr>
            <a:spAutoFit/>
          </a:bodyPr>
          <a:lstStyle/>
          <a:p>
            <a:r>
              <a:rPr lang="en-US" sz="1200" dirty="0" smtClean="0">
                <a:solidFill>
                  <a:srgbClr val="FF0000"/>
                </a:solidFill>
                <a:effectLst/>
              </a:rPr>
              <a:t>HHH	5	3H = 5	</a:t>
            </a:r>
          </a:p>
          <a:p>
            <a:r>
              <a:rPr lang="en-US" sz="1200" dirty="0" smtClean="0">
                <a:solidFill>
                  <a:srgbClr val="FF0000"/>
                </a:solidFill>
                <a:effectLst/>
              </a:rPr>
              <a:t>HHH</a:t>
            </a:r>
          </a:p>
          <a:p>
            <a:r>
              <a:rPr lang="en-US" sz="1200" dirty="0" smtClean="0">
                <a:solidFill>
                  <a:srgbClr val="FF0000"/>
                </a:solidFill>
                <a:effectLst/>
              </a:rPr>
              <a:t>HHH</a:t>
            </a:r>
          </a:p>
          <a:p>
            <a:r>
              <a:rPr lang="en-US" sz="1200" dirty="0" smtClean="0">
                <a:solidFill>
                  <a:srgbClr val="FF0000"/>
                </a:solidFill>
                <a:effectLst/>
              </a:rPr>
              <a:t>HHH</a:t>
            </a:r>
          </a:p>
          <a:p>
            <a:r>
              <a:rPr lang="en-US" sz="1200" dirty="0" smtClean="0">
                <a:solidFill>
                  <a:srgbClr val="FF0000"/>
                </a:solidFill>
                <a:effectLst/>
              </a:rPr>
              <a:t>HHH</a:t>
            </a:r>
          </a:p>
          <a:p>
            <a:r>
              <a:rPr lang="en-US" sz="1200" dirty="0" smtClean="0">
                <a:effectLst/>
              </a:rPr>
              <a:t> </a:t>
            </a:r>
          </a:p>
          <a:p>
            <a:r>
              <a:rPr lang="en-US" sz="1200" dirty="0" smtClean="0">
                <a:solidFill>
                  <a:srgbClr val="00B050"/>
                </a:solidFill>
                <a:effectLst/>
              </a:rPr>
              <a:t>HHT	5	2H = 11	</a:t>
            </a:r>
          </a:p>
          <a:p>
            <a:r>
              <a:rPr lang="en-US" sz="1200" dirty="0" smtClean="0">
                <a:solidFill>
                  <a:srgbClr val="00B050"/>
                </a:solidFill>
                <a:effectLst/>
              </a:rPr>
              <a:t>HHT</a:t>
            </a:r>
          </a:p>
          <a:p>
            <a:r>
              <a:rPr lang="en-US" sz="1200" dirty="0" smtClean="0">
                <a:solidFill>
                  <a:srgbClr val="00B050"/>
                </a:solidFill>
                <a:effectLst/>
              </a:rPr>
              <a:t>HHT</a:t>
            </a:r>
          </a:p>
          <a:p>
            <a:r>
              <a:rPr lang="en-US" sz="1200" dirty="0" smtClean="0">
                <a:solidFill>
                  <a:srgbClr val="00B050"/>
                </a:solidFill>
                <a:effectLst/>
              </a:rPr>
              <a:t>HHT</a:t>
            </a:r>
          </a:p>
          <a:p>
            <a:r>
              <a:rPr lang="en-US" sz="1200" dirty="0" smtClean="0">
                <a:solidFill>
                  <a:srgbClr val="00B050"/>
                </a:solidFill>
                <a:effectLst/>
              </a:rPr>
              <a:t>HHT</a:t>
            </a:r>
          </a:p>
          <a:p>
            <a:r>
              <a:rPr lang="en-US" sz="1200" dirty="0" smtClean="0">
                <a:solidFill>
                  <a:srgbClr val="00B050"/>
                </a:solidFill>
                <a:effectLst/>
              </a:rPr>
              <a:t> </a:t>
            </a:r>
          </a:p>
          <a:p>
            <a:r>
              <a:rPr lang="en-US" sz="1200" dirty="0" smtClean="0">
                <a:solidFill>
                  <a:srgbClr val="00B050"/>
                </a:solidFill>
                <a:effectLst/>
              </a:rPr>
              <a:t>HTH	3		</a:t>
            </a:r>
          </a:p>
          <a:p>
            <a:r>
              <a:rPr lang="en-US" sz="1200" dirty="0" smtClean="0">
                <a:solidFill>
                  <a:srgbClr val="00B050"/>
                </a:solidFill>
                <a:effectLst/>
              </a:rPr>
              <a:t>HTH</a:t>
            </a:r>
          </a:p>
          <a:p>
            <a:r>
              <a:rPr lang="en-US" sz="1200" dirty="0" smtClean="0">
                <a:solidFill>
                  <a:srgbClr val="00B050"/>
                </a:solidFill>
                <a:effectLst/>
              </a:rPr>
              <a:t>HTH</a:t>
            </a:r>
          </a:p>
          <a:p>
            <a:r>
              <a:rPr lang="en-US" sz="1200" dirty="0" smtClean="0">
                <a:solidFill>
                  <a:srgbClr val="00B050"/>
                </a:solidFill>
                <a:effectLst/>
              </a:rPr>
              <a:t> </a:t>
            </a:r>
          </a:p>
          <a:p>
            <a:r>
              <a:rPr lang="en-US" sz="1200" dirty="0" smtClean="0">
                <a:solidFill>
                  <a:srgbClr val="00B050"/>
                </a:solidFill>
                <a:effectLst/>
              </a:rPr>
              <a:t>THH	3		</a:t>
            </a:r>
          </a:p>
          <a:p>
            <a:r>
              <a:rPr lang="en-US" sz="1200" dirty="0" smtClean="0">
                <a:solidFill>
                  <a:srgbClr val="00B050"/>
                </a:solidFill>
                <a:effectLst/>
              </a:rPr>
              <a:t>THH</a:t>
            </a:r>
          </a:p>
          <a:p>
            <a:r>
              <a:rPr lang="en-US" sz="1200" dirty="0" smtClean="0">
                <a:solidFill>
                  <a:srgbClr val="00B050"/>
                </a:solidFill>
                <a:effectLst/>
              </a:rPr>
              <a:t>THH</a:t>
            </a:r>
          </a:p>
          <a:p>
            <a:r>
              <a:rPr lang="en-US" sz="1200" dirty="0" smtClean="0">
                <a:effectLst/>
              </a:rPr>
              <a:t> </a:t>
            </a:r>
          </a:p>
          <a:p>
            <a:r>
              <a:rPr lang="en-US" sz="1200" dirty="0" smtClean="0">
                <a:solidFill>
                  <a:srgbClr val="00B0F0"/>
                </a:solidFill>
              </a:rPr>
              <a:t>HTT	0	</a:t>
            </a:r>
            <a:r>
              <a:rPr lang="en-US" sz="1200" dirty="0" smtClean="0">
                <a:solidFill>
                  <a:srgbClr val="00B0F0"/>
                </a:solidFill>
                <a:effectLst/>
              </a:rPr>
              <a:t> 1H = 4</a:t>
            </a:r>
          </a:p>
          <a:p>
            <a:endParaRPr lang="en-US" sz="1200" dirty="0" smtClean="0">
              <a:solidFill>
                <a:srgbClr val="00B0F0"/>
              </a:solidFill>
              <a:effectLst/>
            </a:endParaRPr>
          </a:p>
          <a:p>
            <a:r>
              <a:rPr lang="en-US" sz="1200" dirty="0" smtClean="0">
                <a:solidFill>
                  <a:srgbClr val="00B0F0"/>
                </a:solidFill>
                <a:effectLst/>
              </a:rPr>
              <a:t>THT	2		</a:t>
            </a:r>
          </a:p>
          <a:p>
            <a:r>
              <a:rPr lang="en-US" sz="1200" dirty="0" smtClean="0">
                <a:solidFill>
                  <a:srgbClr val="00B0F0"/>
                </a:solidFill>
                <a:effectLst/>
              </a:rPr>
              <a:t>THT</a:t>
            </a:r>
          </a:p>
          <a:p>
            <a:r>
              <a:rPr lang="en-US" sz="1200" dirty="0" smtClean="0">
                <a:solidFill>
                  <a:srgbClr val="00B0F0"/>
                </a:solidFill>
                <a:effectLst/>
              </a:rPr>
              <a:t> </a:t>
            </a:r>
          </a:p>
          <a:p>
            <a:r>
              <a:rPr lang="en-US" sz="1200" dirty="0" smtClean="0">
                <a:solidFill>
                  <a:srgbClr val="00B0F0"/>
                </a:solidFill>
                <a:effectLst/>
              </a:rPr>
              <a:t>TTH	2		</a:t>
            </a:r>
          </a:p>
          <a:p>
            <a:r>
              <a:rPr lang="en-US" sz="1200" dirty="0" smtClean="0">
                <a:solidFill>
                  <a:srgbClr val="00B0F0"/>
                </a:solidFill>
                <a:effectLst/>
              </a:rPr>
              <a:t>TTH</a:t>
            </a:r>
          </a:p>
          <a:p>
            <a:r>
              <a:rPr lang="en-US" sz="1200" dirty="0" smtClean="0">
                <a:effectLst/>
              </a:rPr>
              <a:t> </a:t>
            </a:r>
          </a:p>
          <a:p>
            <a:r>
              <a:rPr lang="en-US" sz="1200" dirty="0">
                <a:solidFill>
                  <a:srgbClr val="ED85D7"/>
                </a:solidFill>
              </a:rPr>
              <a:t>TTT	6	0H = 6	</a:t>
            </a:r>
          </a:p>
          <a:p>
            <a:r>
              <a:rPr lang="en-US" sz="1200" dirty="0">
                <a:solidFill>
                  <a:srgbClr val="ED85D7"/>
                </a:solidFill>
              </a:rPr>
              <a:t>TTT</a:t>
            </a:r>
          </a:p>
          <a:p>
            <a:r>
              <a:rPr lang="en-US" sz="1200" dirty="0">
                <a:solidFill>
                  <a:srgbClr val="ED85D7"/>
                </a:solidFill>
              </a:rPr>
              <a:t>TTT</a:t>
            </a:r>
          </a:p>
          <a:p>
            <a:r>
              <a:rPr lang="en-US" sz="1200" dirty="0">
                <a:solidFill>
                  <a:srgbClr val="ED85D7"/>
                </a:solidFill>
              </a:rPr>
              <a:t>TTT</a:t>
            </a:r>
          </a:p>
          <a:p>
            <a:r>
              <a:rPr lang="en-US" sz="1200" dirty="0">
                <a:solidFill>
                  <a:srgbClr val="ED85D7"/>
                </a:solidFill>
              </a:rPr>
              <a:t>TTT</a:t>
            </a:r>
          </a:p>
          <a:p>
            <a:r>
              <a:rPr lang="en-US" sz="1200" dirty="0">
                <a:solidFill>
                  <a:srgbClr val="ED85D7"/>
                </a:solidFill>
              </a:rPr>
              <a:t>TTT</a:t>
            </a:r>
          </a:p>
          <a:p>
            <a:r>
              <a:rPr lang="en-US" dirty="0" smtClean="0">
                <a:effectLst/>
              </a:rPr>
              <a:t> </a:t>
            </a:r>
            <a:endParaRPr lang="en-US" dirty="0">
              <a:effectLst/>
            </a:endParaRPr>
          </a:p>
        </p:txBody>
      </p:sp>
      <p:graphicFrame>
        <p:nvGraphicFramePr>
          <p:cNvPr id="5" name="Object 3"/>
          <p:cNvGraphicFramePr>
            <a:graphicFrameLocks noChangeAspect="1"/>
          </p:cNvGraphicFramePr>
          <p:nvPr>
            <p:extLst>
              <p:ext uri="{D42A27DB-BD31-4B8C-83A1-F6EECF244321}">
                <p14:modId xmlns:p14="http://schemas.microsoft.com/office/powerpoint/2010/main" val="1610053314"/>
              </p:ext>
            </p:extLst>
          </p:nvPr>
        </p:nvGraphicFramePr>
        <p:xfrm>
          <a:off x="3329152" y="1676400"/>
          <a:ext cx="5722883"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175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sz="3600" dirty="0" smtClean="0"/>
              <a:t>In-Class Exercise:</a:t>
            </a:r>
            <a:endParaRPr lang="en-US" sz="3600" dirty="0"/>
          </a:p>
        </p:txBody>
      </p:sp>
      <p:sp>
        <p:nvSpPr>
          <p:cNvPr id="3" name="Content Placeholder 2"/>
          <p:cNvSpPr>
            <a:spLocks noGrp="1"/>
          </p:cNvSpPr>
          <p:nvPr>
            <p:ph idx="1"/>
          </p:nvPr>
        </p:nvSpPr>
        <p:spPr>
          <a:xfrm>
            <a:off x="228600" y="914400"/>
            <a:ext cx="8763000" cy="4525963"/>
          </a:xfrm>
        </p:spPr>
        <p:txBody>
          <a:bodyPr/>
          <a:lstStyle/>
          <a:p>
            <a:pPr marL="514350" indent="-514350">
              <a:buAutoNum type="arabicPeriod"/>
            </a:pPr>
            <a:r>
              <a:rPr lang="en-US" sz="2800" dirty="0" smtClean="0"/>
              <a:t>Find the standard deviation for the following population of scores: 1,3,4,4,5,7,9</a:t>
            </a:r>
          </a:p>
          <a:p>
            <a:pPr marL="514350" indent="-514350">
              <a:buAutoNum type="arabicPeriod"/>
            </a:pPr>
            <a:r>
              <a:rPr lang="en-US" sz="2800" dirty="0" smtClean="0"/>
              <a:t>Find the standard deviation for the following sample of scores: 1,2,2,3,9,10</a:t>
            </a:r>
          </a:p>
          <a:p>
            <a:pPr marL="514350" indent="-514350">
              <a:buFont typeface="Arial" pitchFamily="34" charset="0"/>
              <a:buAutoNum type="arabicPeriod"/>
            </a:pPr>
            <a:r>
              <a:rPr lang="en-US" sz="2800" dirty="0" smtClean="0"/>
              <a:t>For a distribution with </a:t>
            </a:r>
            <a:r>
              <a:rPr lang="en-US" sz="2800" dirty="0" smtClean="0">
                <a:latin typeface="Times New Roman"/>
                <a:cs typeface="Times New Roman"/>
              </a:rPr>
              <a:t>µ=40 and </a:t>
            </a:r>
            <a:r>
              <a:rPr lang="en-US" sz="2800" dirty="0" smtClean="0">
                <a:latin typeface="Times New Roman"/>
                <a:cs typeface="Times New Roman"/>
                <a:sym typeface="Symbol"/>
              </a:rPr>
              <a:t>=12, find the z-score for each of the following scores: </a:t>
            </a:r>
            <a:r>
              <a:rPr lang="en-US" sz="2000" dirty="0" smtClean="0">
                <a:latin typeface="Times New Roman"/>
                <a:cs typeface="Times New Roman"/>
                <a:sym typeface="Symbol"/>
              </a:rPr>
              <a:t>a</a:t>
            </a:r>
            <a:r>
              <a:rPr lang="en-US" sz="2000" dirty="0">
                <a:latin typeface="Times New Roman"/>
                <a:cs typeface="Times New Roman"/>
                <a:sym typeface="Symbol"/>
              </a:rPr>
              <a:t>. X=36    b. X=46    c. </a:t>
            </a:r>
            <a:r>
              <a:rPr lang="en-US" sz="2000" dirty="0" smtClean="0">
                <a:latin typeface="Times New Roman"/>
                <a:cs typeface="Times New Roman"/>
                <a:sym typeface="Symbol"/>
              </a:rPr>
              <a:t>X=56  </a:t>
            </a:r>
          </a:p>
          <a:p>
            <a:pPr marL="514350" indent="-514350">
              <a:buFont typeface="Arial" pitchFamily="34" charset="0"/>
              <a:buAutoNum type="arabicPeriod"/>
            </a:pPr>
            <a:r>
              <a:rPr lang="en-US" sz="2800" dirty="0" smtClean="0">
                <a:latin typeface="Times New Roman"/>
                <a:cs typeface="Times New Roman"/>
                <a:sym typeface="Symbol"/>
              </a:rPr>
              <a:t>A </a:t>
            </a:r>
            <a:r>
              <a:rPr lang="en-US" sz="2800" dirty="0">
                <a:latin typeface="Times New Roman"/>
                <a:cs typeface="Times New Roman"/>
                <a:sym typeface="Symbol"/>
              </a:rPr>
              <a:t>population with a mean of </a:t>
            </a:r>
            <a:r>
              <a:rPr lang="en-US" sz="2800" dirty="0">
                <a:latin typeface="Times New Roman"/>
                <a:cs typeface="Times New Roman"/>
              </a:rPr>
              <a:t>µ=44 and a standard deviation of </a:t>
            </a:r>
            <a:r>
              <a:rPr lang="en-US" sz="2800" dirty="0">
                <a:latin typeface="Times New Roman"/>
                <a:cs typeface="Times New Roman"/>
                <a:sym typeface="Symbol"/>
              </a:rPr>
              <a:t>=6 is standardized to create a new distribution of with </a:t>
            </a:r>
            <a:r>
              <a:rPr lang="en-US" sz="2800" dirty="0">
                <a:latin typeface="Times New Roman"/>
                <a:cs typeface="Times New Roman"/>
              </a:rPr>
              <a:t>µ=50 and </a:t>
            </a:r>
            <a:r>
              <a:rPr lang="en-US" sz="2800" dirty="0">
                <a:latin typeface="Times New Roman"/>
                <a:cs typeface="Times New Roman"/>
                <a:sym typeface="Symbol"/>
              </a:rPr>
              <a:t>=10</a:t>
            </a:r>
            <a:r>
              <a:rPr lang="en-US" sz="1400" dirty="0">
                <a:latin typeface="Times New Roman"/>
                <a:cs typeface="Times New Roman"/>
                <a:sym typeface="Symbol"/>
              </a:rPr>
              <a:t>.</a:t>
            </a:r>
            <a:r>
              <a:rPr lang="en-US" sz="2800" dirty="0" smtClean="0">
                <a:latin typeface="Times New Roman"/>
                <a:cs typeface="Times New Roman"/>
                <a:sym typeface="Symbol"/>
              </a:rPr>
              <a:t> </a:t>
            </a:r>
          </a:p>
          <a:p>
            <a:pPr lvl="1">
              <a:buAutoNum type="alphaLcPeriod"/>
            </a:pPr>
            <a:r>
              <a:rPr lang="en-US" sz="2000" dirty="0" smtClean="0">
                <a:latin typeface="Times New Roman"/>
                <a:cs typeface="Times New Roman"/>
                <a:sym typeface="Symbol"/>
              </a:rPr>
              <a:t>What is the new value for an original score of X=47?</a:t>
            </a:r>
          </a:p>
          <a:p>
            <a:pPr lvl="1">
              <a:buAutoNum type="alphaLcPeriod"/>
            </a:pPr>
            <a:r>
              <a:rPr lang="en-US" sz="2000" dirty="0" smtClean="0">
                <a:latin typeface="Times New Roman"/>
                <a:cs typeface="Times New Roman"/>
                <a:sym typeface="Symbol"/>
              </a:rPr>
              <a:t>If the new score is 65, what was the original score?</a:t>
            </a:r>
          </a:p>
          <a:p>
            <a:pPr marL="0" indent="0">
              <a:buNone/>
            </a:pPr>
            <a:endParaRPr lang="en-US" dirty="0" smtClean="0">
              <a:latin typeface="Times New Roman"/>
              <a:cs typeface="Times New Roman"/>
              <a:sym typeface="Symbol"/>
            </a:endParaRPr>
          </a:p>
        </p:txBody>
      </p:sp>
    </p:spTree>
    <p:extLst>
      <p:ext uri="{BB962C8B-B14F-4D97-AF65-F5344CB8AC3E}">
        <p14:creationId xmlns:p14="http://schemas.microsoft.com/office/powerpoint/2010/main" val="2370519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sz="3600" dirty="0" smtClean="0"/>
              <a:t>In-Class Exercise:</a:t>
            </a:r>
            <a:endParaRPr lang="en-US" sz="3600" dirty="0"/>
          </a:p>
        </p:txBody>
      </p:sp>
      <p:sp>
        <p:nvSpPr>
          <p:cNvPr id="3" name="Content Placeholder 2"/>
          <p:cNvSpPr>
            <a:spLocks noGrp="1"/>
          </p:cNvSpPr>
          <p:nvPr>
            <p:ph idx="1"/>
          </p:nvPr>
        </p:nvSpPr>
        <p:spPr>
          <a:xfrm>
            <a:off x="228600" y="914400"/>
            <a:ext cx="8763000" cy="4525963"/>
          </a:xfrm>
        </p:spPr>
        <p:txBody>
          <a:bodyPr/>
          <a:lstStyle/>
          <a:p>
            <a:pPr marL="514350" indent="-514350">
              <a:buAutoNum type="arabicPeriod"/>
            </a:pPr>
            <a:r>
              <a:rPr lang="en-US" sz="2800" dirty="0" smtClean="0">
                <a:solidFill>
                  <a:schemeClr val="bg2"/>
                </a:solidFill>
              </a:rPr>
              <a:t>Find the standard deviation for the following population of scores: 1,3,4,4,5,7,9</a:t>
            </a:r>
          </a:p>
          <a:p>
            <a:pPr marL="514350" indent="-514350">
              <a:buAutoNum type="arabicPeriod"/>
            </a:pPr>
            <a:r>
              <a:rPr lang="en-US" sz="2800" dirty="0" smtClean="0">
                <a:solidFill>
                  <a:schemeClr val="bg2"/>
                </a:solidFill>
              </a:rPr>
              <a:t>Find the standard deviation for the following sample of scores: 1,2,2,3,9,10</a:t>
            </a:r>
          </a:p>
          <a:p>
            <a:pPr marL="514350" indent="-514350">
              <a:buFont typeface="Arial" pitchFamily="34" charset="0"/>
              <a:buAutoNum type="arabicPeriod"/>
            </a:pPr>
            <a:r>
              <a:rPr lang="en-US" sz="2800" dirty="0" smtClean="0">
                <a:solidFill>
                  <a:schemeClr val="bg2"/>
                </a:solidFill>
              </a:rPr>
              <a:t>For a distribution with </a:t>
            </a:r>
            <a:r>
              <a:rPr lang="en-US" sz="2800" dirty="0" smtClean="0">
                <a:solidFill>
                  <a:schemeClr val="bg2"/>
                </a:solidFill>
                <a:latin typeface="Times New Roman"/>
                <a:cs typeface="Times New Roman"/>
              </a:rPr>
              <a:t>µ=40 and </a:t>
            </a:r>
            <a:r>
              <a:rPr lang="en-US" sz="2800" dirty="0" smtClean="0">
                <a:solidFill>
                  <a:schemeClr val="bg2"/>
                </a:solidFill>
                <a:latin typeface="Times New Roman"/>
                <a:cs typeface="Times New Roman"/>
                <a:sym typeface="Symbol"/>
              </a:rPr>
              <a:t>=12, find the z-score for each of the following scores: </a:t>
            </a:r>
            <a:r>
              <a:rPr lang="en-US" sz="2000" dirty="0" smtClean="0">
                <a:solidFill>
                  <a:schemeClr val="bg2"/>
                </a:solidFill>
                <a:latin typeface="Times New Roman"/>
                <a:cs typeface="Times New Roman"/>
                <a:sym typeface="Symbol"/>
              </a:rPr>
              <a:t>a</a:t>
            </a:r>
            <a:r>
              <a:rPr lang="en-US" sz="2000" dirty="0">
                <a:solidFill>
                  <a:schemeClr val="bg2"/>
                </a:solidFill>
                <a:latin typeface="Times New Roman"/>
                <a:cs typeface="Times New Roman"/>
                <a:sym typeface="Symbol"/>
              </a:rPr>
              <a:t>. X=36    b. X=46    c. </a:t>
            </a:r>
            <a:r>
              <a:rPr lang="en-US" sz="2000" dirty="0" smtClean="0">
                <a:solidFill>
                  <a:schemeClr val="bg2"/>
                </a:solidFill>
                <a:latin typeface="Times New Roman"/>
                <a:cs typeface="Times New Roman"/>
                <a:sym typeface="Symbol"/>
              </a:rPr>
              <a:t>X=56  </a:t>
            </a:r>
          </a:p>
          <a:p>
            <a:pPr marL="514350" indent="-514350">
              <a:buFont typeface="Arial" pitchFamily="34" charset="0"/>
              <a:buAutoNum type="arabicPeriod"/>
            </a:pPr>
            <a:r>
              <a:rPr lang="en-US" sz="2800" dirty="0" smtClean="0">
                <a:latin typeface="Times New Roman"/>
                <a:cs typeface="Times New Roman"/>
                <a:sym typeface="Symbol"/>
              </a:rPr>
              <a:t>A </a:t>
            </a:r>
            <a:r>
              <a:rPr lang="en-US" sz="2800" dirty="0">
                <a:latin typeface="Times New Roman"/>
                <a:cs typeface="Times New Roman"/>
                <a:sym typeface="Symbol"/>
              </a:rPr>
              <a:t>population with a mean of </a:t>
            </a:r>
            <a:r>
              <a:rPr lang="en-US" sz="2800" dirty="0">
                <a:latin typeface="Times New Roman"/>
                <a:cs typeface="Times New Roman"/>
              </a:rPr>
              <a:t>µ=44 and a standard deviation of </a:t>
            </a:r>
            <a:r>
              <a:rPr lang="en-US" sz="2800" dirty="0">
                <a:latin typeface="Times New Roman"/>
                <a:cs typeface="Times New Roman"/>
                <a:sym typeface="Symbol"/>
              </a:rPr>
              <a:t>=6 is standardized to create a new distribution of with </a:t>
            </a:r>
            <a:r>
              <a:rPr lang="en-US" sz="2800" dirty="0">
                <a:latin typeface="Times New Roman"/>
                <a:cs typeface="Times New Roman"/>
              </a:rPr>
              <a:t>µ=50 and </a:t>
            </a:r>
            <a:r>
              <a:rPr lang="en-US" sz="2800" dirty="0">
                <a:latin typeface="Times New Roman"/>
                <a:cs typeface="Times New Roman"/>
                <a:sym typeface="Symbol"/>
              </a:rPr>
              <a:t>=10</a:t>
            </a:r>
            <a:r>
              <a:rPr lang="en-US" sz="1400" dirty="0">
                <a:latin typeface="Times New Roman"/>
                <a:cs typeface="Times New Roman"/>
                <a:sym typeface="Symbol"/>
              </a:rPr>
              <a:t>.</a:t>
            </a:r>
            <a:r>
              <a:rPr lang="en-US" sz="2800" dirty="0" smtClean="0">
                <a:latin typeface="Times New Roman"/>
                <a:cs typeface="Times New Roman"/>
                <a:sym typeface="Symbol"/>
              </a:rPr>
              <a:t> </a:t>
            </a:r>
          </a:p>
          <a:p>
            <a:pPr lvl="1">
              <a:buAutoNum type="alphaLcPeriod"/>
            </a:pPr>
            <a:r>
              <a:rPr lang="en-US" sz="2000" dirty="0" smtClean="0">
                <a:latin typeface="Times New Roman"/>
                <a:cs typeface="Times New Roman"/>
                <a:sym typeface="Symbol"/>
              </a:rPr>
              <a:t>What is the new value for an original score of X=47?</a:t>
            </a:r>
          </a:p>
          <a:p>
            <a:pPr lvl="1">
              <a:buAutoNum type="alphaLcPeriod"/>
            </a:pPr>
            <a:r>
              <a:rPr lang="en-US" sz="2000" dirty="0" smtClean="0">
                <a:latin typeface="Times New Roman"/>
                <a:cs typeface="Times New Roman"/>
                <a:sym typeface="Symbol"/>
              </a:rPr>
              <a:t>If the new score is 65, what was the original score?</a:t>
            </a:r>
          </a:p>
          <a:p>
            <a:pPr marL="0" indent="0">
              <a:buNone/>
            </a:pPr>
            <a:endParaRPr lang="en-US" dirty="0" smtClean="0">
              <a:latin typeface="Times New Roman"/>
              <a:cs typeface="Times New Roman"/>
              <a:sym typeface="Symbol"/>
            </a:endParaRPr>
          </a:p>
        </p:txBody>
      </p:sp>
    </p:spTree>
    <p:extLst>
      <p:ext uri="{BB962C8B-B14F-4D97-AF65-F5344CB8AC3E}">
        <p14:creationId xmlns:p14="http://schemas.microsoft.com/office/powerpoint/2010/main" val="99498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z scores to relate the two distributions to each other</a:t>
            </a:r>
            <a:endParaRPr lang="en-US" dirty="0"/>
          </a:p>
        </p:txBody>
      </p:sp>
      <p:sp>
        <p:nvSpPr>
          <p:cNvPr id="3" name="Content Placeholder 2"/>
          <p:cNvSpPr>
            <a:spLocks noGrp="1"/>
          </p:cNvSpPr>
          <p:nvPr>
            <p:ph idx="1"/>
          </p:nvPr>
        </p:nvSpPr>
        <p:spPr/>
        <p:txBody>
          <a:bodyPr/>
          <a:lstStyle/>
          <a:p>
            <a:pPr marL="0" indent="0">
              <a:buNone/>
            </a:pPr>
            <a:r>
              <a:rPr lang="en-US" sz="2800" dirty="0" smtClean="0">
                <a:latin typeface="Times New Roman"/>
                <a:cs typeface="Times New Roman"/>
                <a:sym typeface="Symbol"/>
              </a:rPr>
              <a:t>Original Distribution: </a:t>
            </a:r>
            <a:r>
              <a:rPr lang="en-US" sz="2800" dirty="0" smtClean="0">
                <a:latin typeface="Times New Roman"/>
                <a:cs typeface="Times New Roman"/>
              </a:rPr>
              <a:t>µ=44, </a:t>
            </a:r>
            <a:r>
              <a:rPr lang="en-US" sz="2800" dirty="0" smtClean="0">
                <a:latin typeface="Times New Roman"/>
                <a:cs typeface="Times New Roman"/>
                <a:sym typeface="Symbol"/>
              </a:rPr>
              <a:t></a:t>
            </a:r>
            <a:r>
              <a:rPr lang="en-US" sz="2800" dirty="0">
                <a:latin typeface="Times New Roman"/>
                <a:cs typeface="Times New Roman"/>
                <a:sym typeface="Symbol"/>
              </a:rPr>
              <a:t>=</a:t>
            </a:r>
            <a:r>
              <a:rPr lang="en-US" sz="2800" dirty="0" smtClean="0">
                <a:latin typeface="Times New Roman"/>
                <a:cs typeface="Times New Roman"/>
                <a:sym typeface="Symbol"/>
              </a:rPr>
              <a:t>6</a:t>
            </a:r>
          </a:p>
          <a:p>
            <a:pPr marL="0" indent="0">
              <a:buNone/>
            </a:pPr>
            <a:endParaRPr lang="en-US" sz="2800" dirty="0">
              <a:latin typeface="Times New Roman"/>
              <a:cs typeface="Times New Roman"/>
              <a:sym typeface="Symbol"/>
            </a:endParaRPr>
          </a:p>
          <a:p>
            <a:pPr marL="0" indent="0">
              <a:buNone/>
            </a:pPr>
            <a:r>
              <a:rPr lang="en-US" sz="2800" dirty="0" smtClean="0">
                <a:latin typeface="Times New Roman"/>
                <a:cs typeface="Times New Roman"/>
                <a:sym typeface="Symbol"/>
              </a:rPr>
              <a:t>Standardized distribution:  </a:t>
            </a:r>
            <a:r>
              <a:rPr lang="en-US" sz="2800" dirty="0" smtClean="0">
                <a:latin typeface="Times New Roman"/>
                <a:cs typeface="Times New Roman"/>
              </a:rPr>
              <a:t>µ=50, </a:t>
            </a:r>
            <a:r>
              <a:rPr lang="en-US" sz="2800" dirty="0" smtClean="0">
                <a:latin typeface="Times New Roman"/>
                <a:cs typeface="Times New Roman"/>
                <a:sym typeface="Symbol"/>
              </a:rPr>
              <a:t></a:t>
            </a:r>
            <a:r>
              <a:rPr lang="en-US" sz="2800" dirty="0">
                <a:latin typeface="Times New Roman"/>
                <a:cs typeface="Times New Roman"/>
                <a:sym typeface="Symbol"/>
              </a:rPr>
              <a:t>=</a:t>
            </a:r>
            <a:r>
              <a:rPr lang="en-US" sz="2800" dirty="0" smtClean="0">
                <a:latin typeface="Times New Roman"/>
                <a:cs typeface="Times New Roman"/>
                <a:sym typeface="Symbol"/>
              </a:rPr>
              <a:t>10</a:t>
            </a:r>
            <a:endParaRPr lang="en-US" sz="1400" dirty="0">
              <a:latin typeface="Times New Roman"/>
              <a:cs typeface="Times New Roman"/>
              <a:sym typeface="Symbol"/>
            </a:endParaRPr>
          </a:p>
          <a:p>
            <a:pPr marL="0" indent="0">
              <a:buNone/>
            </a:pPr>
            <a:endParaRPr lang="en-US" sz="2800" dirty="0">
              <a:latin typeface="Times New Roman"/>
              <a:cs typeface="Times New Roman"/>
              <a:sym typeface="Symbol"/>
            </a:endParaRPr>
          </a:p>
          <a:p>
            <a:pPr lvl="1">
              <a:buAutoNum type="alphaLcPeriod"/>
            </a:pPr>
            <a:r>
              <a:rPr lang="en-US" sz="2000" dirty="0">
                <a:latin typeface="Times New Roman"/>
                <a:cs typeface="Times New Roman"/>
                <a:sym typeface="Symbol"/>
              </a:rPr>
              <a:t>What is the new </a:t>
            </a:r>
            <a:r>
              <a:rPr lang="en-US" sz="2000" dirty="0" smtClean="0">
                <a:latin typeface="Times New Roman"/>
                <a:cs typeface="Times New Roman"/>
                <a:sym typeface="Symbol"/>
              </a:rPr>
              <a:t>(standardized) value </a:t>
            </a:r>
            <a:r>
              <a:rPr lang="en-US" sz="2000" dirty="0">
                <a:latin typeface="Times New Roman"/>
                <a:cs typeface="Times New Roman"/>
                <a:sym typeface="Symbol"/>
              </a:rPr>
              <a:t>for an original score of X=47</a:t>
            </a:r>
            <a:r>
              <a:rPr lang="en-US" sz="2000" dirty="0" smtClean="0">
                <a:latin typeface="Times New Roman"/>
                <a:cs typeface="Times New Roman"/>
                <a:sym typeface="Symbol"/>
              </a:rPr>
              <a:t>?</a:t>
            </a:r>
          </a:p>
          <a:p>
            <a:pPr marL="457200" lvl="1" indent="0">
              <a:buNone/>
            </a:pPr>
            <a:r>
              <a:rPr lang="en-US" sz="2000" dirty="0" smtClean="0">
                <a:latin typeface="Times New Roman"/>
                <a:cs typeface="Times New Roman"/>
                <a:sym typeface="Symbol"/>
              </a:rPr>
              <a:t>Z = (X-</a:t>
            </a:r>
            <a:r>
              <a:rPr lang="el-GR" sz="2000" dirty="0" smtClean="0">
                <a:latin typeface="Times New Roman"/>
                <a:cs typeface="Times New Roman"/>
                <a:sym typeface="Symbol"/>
              </a:rPr>
              <a:t>μ</a:t>
            </a:r>
            <a:r>
              <a:rPr lang="en-US" sz="2000" dirty="0" smtClean="0">
                <a:latin typeface="Times New Roman"/>
                <a:cs typeface="Times New Roman"/>
                <a:sym typeface="Symbol"/>
              </a:rPr>
              <a:t>)/</a:t>
            </a:r>
            <a:r>
              <a:rPr lang="el-GR" sz="2000" dirty="0" smtClean="0">
                <a:latin typeface="Times New Roman"/>
                <a:cs typeface="Times New Roman"/>
                <a:sym typeface="Symbol"/>
              </a:rPr>
              <a:t></a:t>
            </a:r>
            <a:r>
              <a:rPr lang="en-US" sz="2000" dirty="0" smtClean="0">
                <a:latin typeface="Times New Roman"/>
                <a:cs typeface="Times New Roman"/>
                <a:sym typeface="Symbol"/>
              </a:rPr>
              <a:t> = (47-44)/6 = +0.5</a:t>
            </a:r>
          </a:p>
          <a:p>
            <a:pPr marL="457200" lvl="1" indent="0">
              <a:buNone/>
            </a:pPr>
            <a:r>
              <a:rPr lang="en-US" sz="2000" dirty="0" smtClean="0">
                <a:latin typeface="Times New Roman"/>
                <a:cs typeface="Times New Roman"/>
                <a:sym typeface="Symbol"/>
              </a:rPr>
              <a:t>X = Z</a:t>
            </a:r>
            <a:r>
              <a:rPr lang="el-GR" sz="2000" dirty="0">
                <a:latin typeface="Times New Roman"/>
                <a:cs typeface="Times New Roman"/>
                <a:sym typeface="Symbol"/>
              </a:rPr>
              <a:t> </a:t>
            </a:r>
            <a:r>
              <a:rPr lang="el-GR" sz="2000" dirty="0" smtClean="0">
                <a:latin typeface="Times New Roman"/>
                <a:cs typeface="Times New Roman"/>
                <a:sym typeface="Symbol"/>
              </a:rPr>
              <a:t></a:t>
            </a:r>
            <a:r>
              <a:rPr lang="en-US" sz="2000" dirty="0" smtClean="0">
                <a:latin typeface="Times New Roman"/>
                <a:cs typeface="Times New Roman"/>
                <a:sym typeface="Symbol"/>
              </a:rPr>
              <a:t> + </a:t>
            </a:r>
            <a:r>
              <a:rPr lang="el-GR" sz="2000" dirty="0" smtClean="0">
                <a:latin typeface="Times New Roman"/>
                <a:cs typeface="Times New Roman"/>
                <a:sym typeface="Symbol"/>
              </a:rPr>
              <a:t>μ</a:t>
            </a:r>
            <a:r>
              <a:rPr lang="en-US" sz="2000" dirty="0" smtClean="0">
                <a:latin typeface="Times New Roman"/>
                <a:cs typeface="Times New Roman"/>
                <a:sym typeface="Symbol"/>
              </a:rPr>
              <a:t> = 0.5*10 + 50 = 55</a:t>
            </a:r>
            <a:endParaRPr lang="en-US" sz="2000" dirty="0">
              <a:latin typeface="Times New Roman"/>
              <a:cs typeface="Times New Roman"/>
              <a:sym typeface="Symbol"/>
            </a:endParaRPr>
          </a:p>
          <a:p>
            <a:pPr lvl="1">
              <a:buAutoNum type="alphaLcPeriod"/>
            </a:pPr>
            <a:endParaRPr lang="en-US" sz="2000" dirty="0">
              <a:latin typeface="Times New Roman"/>
              <a:cs typeface="Times New Roman"/>
              <a:sym typeface="Symbol"/>
            </a:endParaRPr>
          </a:p>
          <a:p>
            <a:pPr lvl="1">
              <a:buAutoNum type="alphaLcPeriod"/>
            </a:pPr>
            <a:r>
              <a:rPr lang="en-US" sz="2000" dirty="0">
                <a:latin typeface="Times New Roman"/>
                <a:cs typeface="Times New Roman"/>
                <a:sym typeface="Symbol"/>
              </a:rPr>
              <a:t>If the </a:t>
            </a:r>
            <a:r>
              <a:rPr lang="en-US" sz="2000" dirty="0" smtClean="0">
                <a:latin typeface="Times New Roman"/>
                <a:cs typeface="Times New Roman"/>
                <a:sym typeface="Symbol"/>
              </a:rPr>
              <a:t>new (standardized) </a:t>
            </a:r>
            <a:r>
              <a:rPr lang="en-US" sz="2000" dirty="0">
                <a:latin typeface="Times New Roman"/>
                <a:cs typeface="Times New Roman"/>
                <a:sym typeface="Symbol"/>
              </a:rPr>
              <a:t>score is 65, what was the original score</a:t>
            </a:r>
            <a:r>
              <a:rPr lang="en-US" sz="2000" dirty="0" smtClean="0">
                <a:latin typeface="Times New Roman"/>
                <a:cs typeface="Times New Roman"/>
                <a:sym typeface="Symbol"/>
              </a:rPr>
              <a:t>?</a:t>
            </a:r>
          </a:p>
          <a:p>
            <a:pPr marL="457200" lvl="1" indent="0">
              <a:buNone/>
            </a:pPr>
            <a:r>
              <a:rPr lang="en-US" sz="2000" dirty="0">
                <a:latin typeface="Times New Roman"/>
                <a:cs typeface="Times New Roman"/>
                <a:sym typeface="Symbol"/>
              </a:rPr>
              <a:t>Z = (X-</a:t>
            </a:r>
            <a:r>
              <a:rPr lang="el-GR" sz="2000" dirty="0">
                <a:latin typeface="Times New Roman"/>
                <a:cs typeface="Times New Roman"/>
                <a:sym typeface="Symbol"/>
              </a:rPr>
              <a:t>μ</a:t>
            </a:r>
            <a:r>
              <a:rPr lang="en-US" sz="2000" dirty="0">
                <a:latin typeface="Times New Roman"/>
                <a:cs typeface="Times New Roman"/>
                <a:sym typeface="Symbol"/>
              </a:rPr>
              <a:t>)/</a:t>
            </a:r>
            <a:r>
              <a:rPr lang="el-GR" sz="2000" dirty="0">
                <a:latin typeface="Times New Roman"/>
                <a:cs typeface="Times New Roman"/>
                <a:sym typeface="Symbol"/>
              </a:rPr>
              <a:t></a:t>
            </a:r>
            <a:r>
              <a:rPr lang="en-US" sz="2000" dirty="0">
                <a:latin typeface="Times New Roman"/>
                <a:cs typeface="Times New Roman"/>
                <a:sym typeface="Symbol"/>
              </a:rPr>
              <a:t> = </a:t>
            </a:r>
            <a:r>
              <a:rPr lang="en-US" sz="2000" dirty="0" smtClean="0">
                <a:latin typeface="Times New Roman"/>
                <a:cs typeface="Times New Roman"/>
                <a:sym typeface="Symbol"/>
              </a:rPr>
              <a:t>(65-50)/10 </a:t>
            </a:r>
            <a:r>
              <a:rPr lang="en-US" sz="2000" dirty="0">
                <a:latin typeface="Times New Roman"/>
                <a:cs typeface="Times New Roman"/>
                <a:sym typeface="Symbol"/>
              </a:rPr>
              <a:t>= </a:t>
            </a:r>
            <a:r>
              <a:rPr lang="en-US" sz="2000" dirty="0" smtClean="0">
                <a:latin typeface="Times New Roman"/>
                <a:cs typeface="Times New Roman"/>
                <a:sym typeface="Symbol"/>
              </a:rPr>
              <a:t>+1.5</a:t>
            </a:r>
          </a:p>
          <a:p>
            <a:pPr marL="457200" lvl="1" indent="0">
              <a:buNone/>
            </a:pPr>
            <a:r>
              <a:rPr lang="en-US" sz="2000" dirty="0">
                <a:latin typeface="Times New Roman"/>
                <a:cs typeface="Times New Roman"/>
                <a:sym typeface="Symbol"/>
              </a:rPr>
              <a:t>X = Z</a:t>
            </a:r>
            <a:r>
              <a:rPr lang="el-GR" sz="2000" dirty="0">
                <a:latin typeface="Times New Roman"/>
                <a:cs typeface="Times New Roman"/>
                <a:sym typeface="Symbol"/>
              </a:rPr>
              <a:t> </a:t>
            </a:r>
            <a:r>
              <a:rPr lang="en-US" sz="2000" dirty="0">
                <a:latin typeface="Times New Roman"/>
                <a:cs typeface="Times New Roman"/>
                <a:sym typeface="Symbol"/>
              </a:rPr>
              <a:t> + </a:t>
            </a:r>
            <a:r>
              <a:rPr lang="el-GR" sz="2000" dirty="0">
                <a:latin typeface="Times New Roman"/>
                <a:cs typeface="Times New Roman"/>
                <a:sym typeface="Symbol"/>
              </a:rPr>
              <a:t>μ</a:t>
            </a:r>
            <a:r>
              <a:rPr lang="en-US" sz="2000" dirty="0">
                <a:latin typeface="Times New Roman"/>
                <a:cs typeface="Times New Roman"/>
                <a:sym typeface="Symbol"/>
              </a:rPr>
              <a:t> = </a:t>
            </a:r>
            <a:r>
              <a:rPr lang="en-US" sz="2000" dirty="0" smtClean="0">
                <a:latin typeface="Times New Roman"/>
                <a:cs typeface="Times New Roman"/>
                <a:sym typeface="Symbol"/>
              </a:rPr>
              <a:t>1.5*6 </a:t>
            </a:r>
            <a:r>
              <a:rPr lang="en-US" sz="2000" dirty="0">
                <a:latin typeface="Times New Roman"/>
                <a:cs typeface="Times New Roman"/>
                <a:sym typeface="Symbol"/>
              </a:rPr>
              <a:t>+ </a:t>
            </a:r>
            <a:r>
              <a:rPr lang="en-US" sz="2000" dirty="0" smtClean="0">
                <a:latin typeface="Times New Roman"/>
                <a:cs typeface="Times New Roman"/>
                <a:sym typeface="Symbol"/>
              </a:rPr>
              <a:t>44 </a:t>
            </a:r>
            <a:r>
              <a:rPr lang="en-US" sz="2000" dirty="0">
                <a:latin typeface="Times New Roman"/>
                <a:cs typeface="Times New Roman"/>
                <a:sym typeface="Symbol"/>
              </a:rPr>
              <a:t>= </a:t>
            </a:r>
            <a:r>
              <a:rPr lang="en-US" sz="2000" dirty="0" smtClean="0">
                <a:latin typeface="Times New Roman"/>
                <a:cs typeface="Times New Roman"/>
                <a:sym typeface="Symbol"/>
              </a:rPr>
              <a:t>53</a:t>
            </a:r>
            <a:endParaRPr lang="en-US" sz="2000" dirty="0">
              <a:latin typeface="Times New Roman"/>
              <a:cs typeface="Times New Roman"/>
              <a:sym typeface="Symbol"/>
            </a:endParaRPr>
          </a:p>
          <a:p>
            <a:pPr marL="457200" lvl="1" indent="0">
              <a:buNone/>
            </a:pPr>
            <a:endParaRPr lang="en-US" sz="2000" dirty="0" smtClean="0">
              <a:latin typeface="Times New Roman"/>
              <a:cs typeface="Times New Roman"/>
              <a:sym typeface="Symbol"/>
            </a:endParaRPr>
          </a:p>
          <a:p>
            <a:pPr lvl="1">
              <a:buAutoNum type="alphaLcPeriod"/>
            </a:pPr>
            <a:endParaRPr lang="en-US" sz="2000" dirty="0">
              <a:latin typeface="Times New Roman"/>
              <a:cs typeface="Times New Roman"/>
              <a:sym typeface="Symbol"/>
            </a:endParaRPr>
          </a:p>
          <a:p>
            <a:pPr lvl="1">
              <a:buAutoNum type="alphaLcPeriod"/>
            </a:pPr>
            <a:endParaRPr lang="en-US" sz="2000" dirty="0">
              <a:latin typeface="Times New Roman"/>
              <a:cs typeface="Times New Roman"/>
              <a:sym typeface="Symbol"/>
            </a:endParaRPr>
          </a:p>
          <a:p>
            <a:endParaRPr lang="en-US" dirty="0"/>
          </a:p>
        </p:txBody>
      </p:sp>
    </p:spTree>
    <p:extLst>
      <p:ext uri="{BB962C8B-B14F-4D97-AF65-F5344CB8AC3E}">
        <p14:creationId xmlns:p14="http://schemas.microsoft.com/office/powerpoint/2010/main" val="2270191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sz="3600" dirty="0" smtClean="0"/>
              <a:t>In-Class Exercise:</a:t>
            </a:r>
            <a:endParaRPr lang="en-US" sz="3600" dirty="0"/>
          </a:p>
        </p:txBody>
      </p:sp>
      <p:sp>
        <p:nvSpPr>
          <p:cNvPr id="3" name="Content Placeholder 2"/>
          <p:cNvSpPr>
            <a:spLocks noGrp="1"/>
          </p:cNvSpPr>
          <p:nvPr>
            <p:ph idx="1"/>
          </p:nvPr>
        </p:nvSpPr>
        <p:spPr>
          <a:xfrm>
            <a:off x="228600" y="914400"/>
            <a:ext cx="8763000" cy="4525963"/>
          </a:xfrm>
        </p:spPr>
        <p:txBody>
          <a:bodyPr/>
          <a:lstStyle/>
          <a:p>
            <a:pPr marL="514350" indent="-514350">
              <a:buAutoNum type="arabicPeriod"/>
            </a:pPr>
            <a:r>
              <a:rPr lang="en-US" sz="2800" dirty="0" smtClean="0">
                <a:solidFill>
                  <a:schemeClr val="bg2"/>
                </a:solidFill>
              </a:rPr>
              <a:t>Find the standard deviation for the following population of scores: 1,3,4,4,5,7,9</a:t>
            </a:r>
          </a:p>
          <a:p>
            <a:pPr marL="514350" indent="-514350">
              <a:buAutoNum type="arabicPeriod"/>
            </a:pPr>
            <a:r>
              <a:rPr lang="en-US" sz="2800" dirty="0" smtClean="0">
                <a:solidFill>
                  <a:schemeClr val="bg2"/>
                </a:solidFill>
              </a:rPr>
              <a:t>Find the standard deviation for the following sample of scores: 1,2,2,3,9,10</a:t>
            </a:r>
          </a:p>
          <a:p>
            <a:pPr marL="514350" indent="-514350">
              <a:buFont typeface="Arial" pitchFamily="34" charset="0"/>
              <a:buAutoNum type="arabicPeriod"/>
            </a:pPr>
            <a:r>
              <a:rPr lang="en-US" sz="2800" dirty="0" smtClean="0"/>
              <a:t>For a distribution with </a:t>
            </a:r>
            <a:r>
              <a:rPr lang="en-US" sz="2800" dirty="0" smtClean="0">
                <a:latin typeface="Times New Roman"/>
                <a:cs typeface="Times New Roman"/>
              </a:rPr>
              <a:t>µ=40 and </a:t>
            </a:r>
            <a:r>
              <a:rPr lang="en-US" sz="2800" dirty="0" smtClean="0">
                <a:latin typeface="Times New Roman"/>
                <a:cs typeface="Times New Roman"/>
                <a:sym typeface="Symbol"/>
              </a:rPr>
              <a:t>=12, find the z-score for each of the following scores: </a:t>
            </a:r>
            <a:r>
              <a:rPr lang="en-US" sz="2000" dirty="0" smtClean="0">
                <a:latin typeface="Times New Roman"/>
                <a:cs typeface="Times New Roman"/>
                <a:sym typeface="Symbol"/>
              </a:rPr>
              <a:t>a</a:t>
            </a:r>
            <a:r>
              <a:rPr lang="en-US" sz="2000" dirty="0">
                <a:latin typeface="Times New Roman"/>
                <a:cs typeface="Times New Roman"/>
                <a:sym typeface="Symbol"/>
              </a:rPr>
              <a:t>. X=36    b. X=46    c. </a:t>
            </a:r>
            <a:r>
              <a:rPr lang="en-US" sz="2000" dirty="0" smtClean="0">
                <a:latin typeface="Times New Roman"/>
                <a:cs typeface="Times New Roman"/>
                <a:sym typeface="Symbol"/>
              </a:rPr>
              <a:t>X=56  </a:t>
            </a:r>
          </a:p>
          <a:p>
            <a:pPr marL="514350" indent="-514350">
              <a:buFont typeface="Arial" pitchFamily="34" charset="0"/>
              <a:buAutoNum type="arabicPeriod"/>
            </a:pPr>
            <a:r>
              <a:rPr lang="en-US" sz="2800" dirty="0" smtClean="0">
                <a:solidFill>
                  <a:schemeClr val="bg2"/>
                </a:solidFill>
                <a:latin typeface="Times New Roman"/>
                <a:cs typeface="Times New Roman"/>
                <a:sym typeface="Symbol"/>
              </a:rPr>
              <a:t>A </a:t>
            </a:r>
            <a:r>
              <a:rPr lang="en-US" sz="2800" dirty="0">
                <a:solidFill>
                  <a:schemeClr val="bg2"/>
                </a:solidFill>
                <a:latin typeface="Times New Roman"/>
                <a:cs typeface="Times New Roman"/>
                <a:sym typeface="Symbol"/>
              </a:rPr>
              <a:t>population with a mean of </a:t>
            </a:r>
            <a:r>
              <a:rPr lang="en-US" sz="2800" dirty="0">
                <a:solidFill>
                  <a:schemeClr val="bg2"/>
                </a:solidFill>
                <a:latin typeface="Times New Roman"/>
                <a:cs typeface="Times New Roman"/>
              </a:rPr>
              <a:t>µ=44 and a standard deviation of </a:t>
            </a:r>
            <a:r>
              <a:rPr lang="en-US" sz="2800" dirty="0">
                <a:solidFill>
                  <a:schemeClr val="bg2"/>
                </a:solidFill>
                <a:latin typeface="Times New Roman"/>
                <a:cs typeface="Times New Roman"/>
                <a:sym typeface="Symbol"/>
              </a:rPr>
              <a:t>=6 is standardized to create a new distribution of with </a:t>
            </a:r>
            <a:r>
              <a:rPr lang="en-US" sz="2800" dirty="0">
                <a:solidFill>
                  <a:schemeClr val="bg2"/>
                </a:solidFill>
                <a:latin typeface="Times New Roman"/>
                <a:cs typeface="Times New Roman"/>
              </a:rPr>
              <a:t>µ=50 and </a:t>
            </a:r>
            <a:r>
              <a:rPr lang="en-US" sz="2800" dirty="0">
                <a:solidFill>
                  <a:schemeClr val="bg2"/>
                </a:solidFill>
                <a:latin typeface="Times New Roman"/>
                <a:cs typeface="Times New Roman"/>
                <a:sym typeface="Symbol"/>
              </a:rPr>
              <a:t>=10</a:t>
            </a:r>
            <a:r>
              <a:rPr lang="en-US" sz="1400" dirty="0">
                <a:solidFill>
                  <a:schemeClr val="bg2"/>
                </a:solidFill>
                <a:latin typeface="Times New Roman"/>
                <a:cs typeface="Times New Roman"/>
                <a:sym typeface="Symbol"/>
              </a:rPr>
              <a:t>.</a:t>
            </a:r>
            <a:r>
              <a:rPr lang="en-US" sz="2800" dirty="0" smtClean="0">
                <a:solidFill>
                  <a:schemeClr val="bg2"/>
                </a:solidFill>
                <a:latin typeface="Times New Roman"/>
                <a:cs typeface="Times New Roman"/>
                <a:sym typeface="Symbol"/>
              </a:rPr>
              <a:t> </a:t>
            </a:r>
          </a:p>
          <a:p>
            <a:pPr lvl="1">
              <a:buAutoNum type="alphaLcPeriod"/>
            </a:pPr>
            <a:r>
              <a:rPr lang="en-US" sz="2000" dirty="0" smtClean="0">
                <a:solidFill>
                  <a:schemeClr val="bg2"/>
                </a:solidFill>
                <a:latin typeface="Times New Roman"/>
                <a:cs typeface="Times New Roman"/>
                <a:sym typeface="Symbol"/>
              </a:rPr>
              <a:t>What is the new value for an original score of X=47?</a:t>
            </a:r>
          </a:p>
          <a:p>
            <a:pPr lvl="1">
              <a:buAutoNum type="alphaLcPeriod"/>
            </a:pPr>
            <a:r>
              <a:rPr lang="en-US" sz="2000" dirty="0" smtClean="0">
                <a:solidFill>
                  <a:schemeClr val="bg2"/>
                </a:solidFill>
                <a:latin typeface="Times New Roman"/>
                <a:cs typeface="Times New Roman"/>
                <a:sym typeface="Symbol"/>
              </a:rPr>
              <a:t>If the new score is 65, what was the original score?</a:t>
            </a:r>
          </a:p>
          <a:p>
            <a:pPr marL="0" indent="0">
              <a:buNone/>
            </a:pPr>
            <a:endParaRPr lang="en-US" dirty="0" smtClean="0">
              <a:latin typeface="Times New Roman"/>
              <a:cs typeface="Times New Roman"/>
              <a:sym typeface="Symbol"/>
            </a:endParaRPr>
          </a:p>
        </p:txBody>
      </p:sp>
    </p:spTree>
    <p:extLst>
      <p:ext uri="{BB962C8B-B14F-4D97-AF65-F5344CB8AC3E}">
        <p14:creationId xmlns:p14="http://schemas.microsoft.com/office/powerpoint/2010/main" val="2314858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4048</TotalTime>
  <Words>2761</Words>
  <Application>Microsoft Office PowerPoint</Application>
  <PresentationFormat>On-screen Show (4:3)</PresentationFormat>
  <Paragraphs>707</Paragraphs>
  <Slides>51</Slides>
  <Notes>33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54" baseType="lpstr">
      <vt:lpstr>Office Theme</vt:lpstr>
      <vt:lpstr>Equation</vt:lpstr>
      <vt:lpstr>Document</vt:lpstr>
      <vt:lpstr>Tuesday, September 3, 2013</vt:lpstr>
      <vt:lpstr>PowerPoint Presentation</vt:lpstr>
      <vt:lpstr>Other standardized distributions</vt:lpstr>
      <vt:lpstr>Other standardized distributions</vt:lpstr>
      <vt:lpstr>Other standardized distributions</vt:lpstr>
      <vt:lpstr>In-Class Exercise:</vt:lpstr>
      <vt:lpstr>In-Class Exercise:</vt:lpstr>
      <vt:lpstr>Use z scores to relate the two distributions to each other</vt:lpstr>
      <vt:lpstr>In-Class Exercise:</vt:lpstr>
      <vt:lpstr>Use z=(x-μ)/</vt:lpstr>
      <vt:lpstr>In-Class Exercise:</vt:lpstr>
      <vt:lpstr>Use formula for s (sample SD): s= </vt:lpstr>
      <vt:lpstr>Today: Probability &amp; the Normal Distribution</vt:lpstr>
      <vt:lpstr>Topics for today</vt:lpstr>
      <vt:lpstr>Basics of Probability</vt:lpstr>
      <vt:lpstr>Flipping a coin example</vt:lpstr>
      <vt:lpstr>Flipping a coin example</vt:lpstr>
      <vt:lpstr>Flipping a coin example</vt:lpstr>
      <vt:lpstr>Flipping a coin example</vt:lpstr>
      <vt:lpstr>PowerPoint Presentation</vt:lpstr>
      <vt:lpstr>Connection between probabilities &amp; graphs</vt:lpstr>
      <vt:lpstr>Example</vt:lpstr>
      <vt:lpstr>Example</vt:lpstr>
      <vt:lpstr>Example</vt:lpstr>
      <vt:lpstr>Check your understanding</vt:lpstr>
      <vt:lpstr>The Normal Distribution</vt:lpstr>
      <vt:lpstr>The Normal Distribution</vt:lpstr>
      <vt:lpstr>The Normal Distribution</vt:lpstr>
      <vt:lpstr>The Normal Distribution</vt:lpstr>
      <vt:lpstr>The Normal Distribution</vt:lpstr>
      <vt:lpstr>The Normal Distribution</vt:lpstr>
      <vt:lpstr>Check your understanding</vt:lpstr>
      <vt:lpstr>The Unit Normal Table (Appendix B)</vt:lpstr>
      <vt:lpstr>Using the Unit Normal Table</vt:lpstr>
      <vt:lpstr>Using the Unit Normal Table</vt:lpstr>
      <vt:lpstr>Using the Unit Normal Table</vt:lpstr>
      <vt:lpstr>SAT Example problems</vt:lpstr>
      <vt:lpstr>Check your understanding</vt:lpstr>
      <vt:lpstr>The Normal Distribution</vt:lpstr>
      <vt:lpstr>The Normal Distribution</vt:lpstr>
      <vt:lpstr>The Normal Distribution</vt:lpstr>
      <vt:lpstr>The Normal Distribution</vt:lpstr>
      <vt:lpstr>The Normal Distribution</vt:lpstr>
      <vt:lpstr>Check your understanding</vt:lpstr>
      <vt:lpstr>Flipping a coin example</vt:lpstr>
      <vt:lpstr>Flipping a coin example</vt:lpstr>
      <vt:lpstr>Flipping a coin example</vt:lpstr>
      <vt:lpstr>Flipping a coin example</vt:lpstr>
      <vt:lpstr>Flipping a coin example</vt:lpstr>
      <vt:lpstr>Binomial Distribution</vt:lpstr>
      <vt:lpstr>PowerPoint Presentation</vt:lpstr>
    </vt:vector>
  </TitlesOfParts>
  <Company>Illinois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Science Reasoning Using Statistics</dc:title>
  <dc:creator>Psychology Department</dc:creator>
  <cp:lastModifiedBy>Meyers, Adena</cp:lastModifiedBy>
  <cp:revision>348</cp:revision>
  <dcterms:created xsi:type="dcterms:W3CDTF">2009-08-26T13:08:27Z</dcterms:created>
  <dcterms:modified xsi:type="dcterms:W3CDTF">2013-09-03T16:55:28Z</dcterms:modified>
</cp:coreProperties>
</file>