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324" r:id="rId2"/>
    <p:sldId id="290" r:id="rId3"/>
    <p:sldId id="318" r:id="rId4"/>
    <p:sldId id="319" r:id="rId5"/>
    <p:sldId id="320" r:id="rId6"/>
    <p:sldId id="323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A1425D-16A2-4109-850A-D19A6C4A1D6B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979686-3079-428D-A55C-1EAE706F2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840A202-F384-4439-B4D7-2DB9C47DE701}" type="slidenum">
              <a:rPr lang="en-US" smtClean="0">
                <a:latin typeface="Times New Roman" pitchFamily="18" charset="0"/>
              </a:rPr>
              <a:pPr eaLnBrk="1" hangingPunct="1"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97C7E62-EE3C-44A7-9FC9-B95905624766}" type="slidenum">
              <a:rPr lang="en-US" smtClean="0">
                <a:latin typeface="Times New Roman" pitchFamily="18" charset="0"/>
              </a:rPr>
              <a:pPr eaLnBrk="1" hangingPunct="1"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3D5EEA27-D3B0-4173-AC4E-D321C7AEBF7E}" type="slidenum">
              <a:rPr lang="en-US" smtClean="0">
                <a:latin typeface="Times New Roman" pitchFamily="18" charset="0"/>
              </a:rPr>
              <a:pPr eaLnBrk="1" hangingPunct="1"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55CEDC1-FB41-46E5-856A-6CEF810C599E}" type="slidenum">
              <a:rPr lang="en-US" smtClean="0">
                <a:latin typeface="Times New Roman" pitchFamily="18" charset="0"/>
              </a:rPr>
              <a:pPr eaLnBrk="1" hangingPunct="1"/>
              <a:t>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66A5709-C405-4D0D-A258-3BF444D4F34D}" type="slidenum">
              <a:rPr lang="en-US" smtClean="0">
                <a:latin typeface="Times New Roman" pitchFamily="18" charset="0"/>
              </a:rPr>
              <a:pPr eaLnBrk="1" hangingPunct="1"/>
              <a:t>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FFFB2A0-2246-49D8-8557-114C0DE29B87}" type="slidenum">
              <a:rPr lang="en-US" smtClean="0">
                <a:latin typeface="Times New Roman" pitchFamily="18" charset="0"/>
              </a:rPr>
              <a:pPr eaLnBrk="1" hangingPunct="1"/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12208B2B-9341-4F95-963A-F9DAB727BFBE}" type="slidenum">
              <a:rPr lang="en-US" smtClean="0">
                <a:latin typeface="Times New Roman" pitchFamily="18" charset="0"/>
              </a:rPr>
              <a:pPr eaLnBrk="1" hangingPunct="1"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C371546-25C4-4A1D-98B1-5EAA37E2A72F}" type="slidenum">
              <a:rPr lang="en-US" smtClean="0">
                <a:latin typeface="Times New Roman" pitchFamily="18" charset="0"/>
              </a:rPr>
              <a:pPr eaLnBrk="1" hangingPunct="1"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89CFF4DE-4B10-4E41-BCF2-58E7132491D1}" type="slidenum">
              <a:rPr lang="en-US" smtClean="0">
                <a:latin typeface="Times New Roman" pitchFamily="18" charset="0"/>
              </a:rPr>
              <a:pPr eaLnBrk="1" hangingPunct="1"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D8801D-CF93-44A3-930A-955F5E0CB6FE}" type="slidenum">
              <a:rPr lang="en-US" smtClean="0">
                <a:latin typeface="Times New Roman" pitchFamily="18" charset="0"/>
              </a:rPr>
              <a:pPr eaLnBrk="1" hangingPunct="1"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570DB02-EB25-4FAB-BB1A-937B73FC3B63}" type="slidenum">
              <a:rPr lang="en-US" smtClean="0">
                <a:latin typeface="Times New Roman" pitchFamily="18" charset="0"/>
              </a:rPr>
              <a:pPr eaLnBrk="1" hangingPunct="1"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803895C1-7DE7-4490-B7F3-08916961950A}" type="slidenum">
              <a:rPr lang="en-US" smtClean="0">
                <a:latin typeface="Times New Roman" pitchFamily="18" charset="0"/>
              </a:rPr>
              <a:pPr eaLnBrk="1" hangingPunct="1"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75A2F057-AD57-4F40-A7C0-C607B08001EF}" type="slidenum">
              <a:rPr lang="en-US" smtClean="0">
                <a:latin typeface="Times New Roman" pitchFamily="18" charset="0"/>
              </a:rPr>
              <a:pPr eaLnBrk="1" hangingPunct="1"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75B5690-8B89-41B1-9A6B-AF9233CE9411}" type="slidenum">
              <a:rPr lang="en-US" smtClean="0">
                <a:latin typeface="Times New Roman" pitchFamily="18" charset="0"/>
              </a:rPr>
              <a:pPr eaLnBrk="1" hangingPunct="1"/>
              <a:t>25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244D253A-6410-46C2-A99D-47870E878E91}" type="slidenum">
              <a:rPr lang="en-US" smtClean="0">
                <a:latin typeface="Times New Roman" pitchFamily="18" charset="0"/>
              </a:rPr>
              <a:pPr eaLnBrk="1" hangingPunct="1"/>
              <a:t>26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8ED7C42-1672-4AC2-A1F8-F17EF184BB30}" type="slidenum">
              <a:rPr lang="en-US" smtClean="0">
                <a:latin typeface="Times New Roman" pitchFamily="18" charset="0"/>
              </a:rPr>
              <a:pPr eaLnBrk="1" hangingPunct="1"/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90DE5F0-A436-40A7-8BCE-1136D8A75E44}" type="slidenum">
              <a:rPr lang="en-US" smtClean="0">
                <a:latin typeface="Times New Roman" pitchFamily="18" charset="0"/>
              </a:rPr>
              <a:pPr eaLnBrk="1" hangingPunct="1"/>
              <a:t>28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381E2A2C-765C-4C2B-9409-7B0998CCA897}" type="slidenum">
              <a:rPr lang="en-US" smtClean="0">
                <a:latin typeface="Times New Roman" pitchFamily="18" charset="0"/>
              </a:rPr>
              <a:pPr eaLnBrk="1" hangingPunct="1"/>
              <a:t>29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B378431A-E8BF-499F-B92B-3F2B3D94BB82}" type="slidenum">
              <a:rPr lang="en-US" smtClean="0">
                <a:latin typeface="Times New Roman" pitchFamily="18" charset="0"/>
              </a:rPr>
              <a:pPr eaLnBrk="1" hangingPunct="1"/>
              <a:t>30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73056628-F710-4C5D-9D12-37DA4B933C26}" type="slidenum">
              <a:rPr lang="en-US" smtClean="0">
                <a:latin typeface="Times New Roman" pitchFamily="18" charset="0"/>
              </a:rPr>
              <a:pPr eaLnBrk="1" hangingPunct="1"/>
              <a:t>31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C060BC22-E625-4307-B62C-83AD2084C304}" type="slidenum">
              <a:rPr lang="en-US" smtClean="0">
                <a:latin typeface="Times New Roman" pitchFamily="18" charset="0"/>
              </a:rPr>
              <a:pPr eaLnBrk="1" hangingPunct="1"/>
              <a:t>32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09264062-1B84-4FA5-B49E-B45AD324BE18}" type="slidenum">
              <a:rPr lang="en-US" smtClean="0">
                <a:latin typeface="Times New Roman" pitchFamily="18" charset="0"/>
              </a:rPr>
              <a:pPr eaLnBrk="1" hangingPunct="1"/>
              <a:t>33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3CFCA3C-95ED-4A66-8006-AA3DF8B9D7E6}" type="slidenum">
              <a:rPr lang="en-US" smtClean="0">
                <a:latin typeface="Times New Roman" pitchFamily="18" charset="0"/>
              </a:rPr>
              <a:pPr eaLnBrk="1" hangingPunct="1"/>
              <a:t>34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E4F3EED-5261-4313-AB5D-B1768E6C9A7D}" type="slidenum">
              <a:rPr lang="en-US" smtClean="0">
                <a:latin typeface="Times New Roman" pitchFamily="18" charset="0"/>
              </a:rPr>
              <a:pPr eaLnBrk="1" hangingPunct="1"/>
              <a:t>35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36C0D7B-DA21-4067-9278-CDCCF1FE51D5}" type="slidenum">
              <a:rPr lang="en-US" smtClean="0">
                <a:latin typeface="Times New Roman" pitchFamily="18" charset="0"/>
              </a:rPr>
              <a:pPr eaLnBrk="1" hangingPunct="1"/>
              <a:t>36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1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143520AF-F3E2-4B9A-8AA6-DD7B28F3511E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209884D-8AED-49CA-9C66-BE3E9BB0D0F3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8DBB3A67-E57B-4773-AC72-8B6C812B21AA}" type="slidenum">
              <a:rPr lang="en-US" smtClean="0">
                <a:latin typeface="Times New Roman" pitchFamily="18" charset="0"/>
              </a:rPr>
              <a:pPr eaLnBrk="1" hangingPunct="1"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D71F71A-95B2-4572-8D66-5982510FF192}" type="slidenum">
              <a:rPr lang="en-US" smtClean="0">
                <a:latin typeface="Times New Roman" pitchFamily="18" charset="0"/>
              </a:rPr>
              <a:pPr eaLnBrk="1" hangingPunct="1"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AACD7AF6-2CC0-4699-A2AA-70D3E29DD66A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9546-B14E-44C2-9643-D5A383F3DE12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CD7B-3642-4209-BFDB-4B2AE175E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7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4ADC-D8D1-46B2-87B4-93D024381500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567A-D8BD-44DE-A731-7A3C4375F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C83B2-EF18-413A-A028-60A4AC245F9B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689B-19F0-410B-8A71-B6A6F0EDC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E1693-F1A3-4834-A1E0-47A4F5686881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87757-0856-4473-8A16-E8818E8F0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D2D8-B256-4EAC-9662-3B94ADDF4DE0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E2D6-6BB1-4715-95F0-FF738EB24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9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5E78D-B56B-48A7-BA8A-3B1936A0ADAD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DAB15-3407-4854-9AFD-6FDDD570E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5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2308-AD67-4DDC-B03A-8AA54DC814A9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88F0-BCAB-4F6A-8D78-7168F1D2D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9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60FB-99FC-4AB5-83C2-87B33E3AA264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6E4E-498A-48D7-B51B-9908CA408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0AD3-7513-428A-89B4-6898055BDDE8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7E4D-786F-4213-B436-9B8B5277A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0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3AC1-BC96-458E-9DA0-9AB20624114D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18CD-00C9-490D-B447-0E1EA3589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B7D8-C46E-48F1-A279-A6537881B5CA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F5705-CDCA-40DD-AD8B-0D9FB5996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5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1C51DAD-77FA-4ED4-A10E-3A5DDB82A5A7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1EE8072-6E53-49CB-9E8E-26054A7AD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MS PGothic" pitchFamily="34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September 10,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hypothesis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59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</a:t>
            </a:r>
          </a:p>
        </p:txBody>
      </p:sp>
      <p:sp>
        <p:nvSpPr>
          <p:cNvPr id="10243" name="Text Box 28"/>
          <p:cNvSpPr txBox="1">
            <a:spLocks noChangeArrowheads="1"/>
          </p:cNvSpPr>
          <p:nvPr/>
        </p:nvSpPr>
        <p:spPr bwMode="auto">
          <a:xfrm>
            <a:off x="4724400" y="14478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Can make predictions about likelihood of outcomes based on this distribution.</a:t>
            </a:r>
          </a:p>
        </p:txBody>
      </p:sp>
      <p:sp>
        <p:nvSpPr>
          <p:cNvPr id="10244" name="Text Box 29"/>
          <p:cNvSpPr txBox="1">
            <a:spLocks noChangeArrowheads="1"/>
          </p:cNvSpPr>
          <p:nvPr/>
        </p:nvSpPr>
        <p:spPr bwMode="auto">
          <a:xfrm>
            <a:off x="152400" y="1600200"/>
            <a:ext cx="35861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u="sng">
                <a:latin typeface="Calibri" pitchFamily="34" charset="0"/>
              </a:rPr>
              <a:t>Distribution of possible outcomes</a:t>
            </a:r>
          </a:p>
          <a:p>
            <a:pPr eaLnBrk="1" hangingPunct="1"/>
            <a:r>
              <a:rPr lang="en-US" sz="2000">
                <a:latin typeface="Calibri" pitchFamily="34" charset="0"/>
              </a:rPr>
              <a:t>(of a particular sample size, </a:t>
            </a:r>
            <a:r>
              <a:rPr lang="en-US" sz="2000" i="1">
                <a:latin typeface="Calibri" pitchFamily="34" charset="0"/>
              </a:rPr>
              <a:t>n</a:t>
            </a:r>
            <a:r>
              <a:rPr lang="en-US" sz="2000">
                <a:latin typeface="Calibri" pitchFamily="34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10245" name="Line 30"/>
          <p:cNvSpPr>
            <a:spLocks noChangeShapeType="1"/>
          </p:cNvSpPr>
          <p:nvPr/>
        </p:nvSpPr>
        <p:spPr bwMode="auto">
          <a:xfrm>
            <a:off x="304800" y="48006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0703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3276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0705" name="Text Box 33"/>
          <p:cNvSpPr txBox="1">
            <a:spLocks noChangeArrowheads="1"/>
          </p:cNvSpPr>
          <p:nvPr/>
        </p:nvSpPr>
        <p:spPr bwMode="auto">
          <a:xfrm>
            <a:off x="4724400" y="2698750"/>
            <a:ext cx="4191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1" eaLnBrk="1" hangingPunct="1">
              <a:buFontTx/>
              <a:buChar char="•"/>
            </a:pPr>
            <a:r>
              <a:rPr lang="en-US" sz="2000">
                <a:latin typeface="Calibri" pitchFamily="34" charset="0"/>
              </a:rPr>
              <a:t>  In hypothesis testing, we compare our observed samples with the distribution of possible samples (transformed into standardized distributions)</a:t>
            </a:r>
            <a:endParaRPr lang="en-US">
              <a:latin typeface="Calibri" pitchFamily="34" charset="0"/>
            </a:endParaRPr>
          </a:p>
        </p:txBody>
      </p:sp>
      <p:sp>
        <p:nvSpPr>
          <p:cNvPr id="540706" name="Text Box 34"/>
          <p:cNvSpPr txBox="1">
            <a:spLocks noChangeArrowheads="1"/>
          </p:cNvSpPr>
          <p:nvPr/>
        </p:nvSpPr>
        <p:spPr bwMode="auto">
          <a:xfrm>
            <a:off x="4724400" y="4419600"/>
            <a:ext cx="41910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lvl="1" eaLnBrk="1" hangingPunct="1">
              <a:buFontTx/>
              <a:buChar char="•"/>
            </a:pPr>
            <a:r>
              <a:rPr lang="en-US" sz="2000">
                <a:latin typeface="Calibri" pitchFamily="34" charset="0"/>
              </a:rPr>
              <a:t>  This distribution of possible samples is often </a:t>
            </a:r>
            <a:r>
              <a:rPr lang="en-US" sz="2000" b="1">
                <a:latin typeface="Calibri" pitchFamily="34" charset="0"/>
              </a:rPr>
              <a:t>Normally Distributed (This follows from the Central Limit Theorem).</a:t>
            </a:r>
            <a:endParaRPr lang="en-US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705" grpId="0" build="p" autoUpdateAnimBg="0"/>
      <p:bldP spid="54070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Inferential statistics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3048000"/>
          </a:xfrm>
        </p:spPr>
        <p:txBody>
          <a:bodyPr/>
          <a:lstStyle/>
          <a:p>
            <a:pPr eaLnBrk="1" hangingPunct="1"/>
            <a:r>
              <a:rPr lang="en-US" sz="2800" smtClean="0"/>
              <a:t>Hypothesis testing</a:t>
            </a:r>
          </a:p>
          <a:p>
            <a:pPr lvl="1" eaLnBrk="1" hangingPunct="1"/>
            <a:r>
              <a:rPr lang="en-US" sz="2400" smtClean="0"/>
              <a:t>Core logic of hypothesis testing</a:t>
            </a:r>
          </a:p>
          <a:p>
            <a:pPr lvl="2" eaLnBrk="1" hangingPunct="1"/>
            <a:r>
              <a:rPr lang="en-US" sz="2000" smtClean="0"/>
              <a:t>Considers the probability that the result of a study could have come about if the experimental procedure had no effect</a:t>
            </a:r>
          </a:p>
          <a:p>
            <a:pPr lvl="2" eaLnBrk="1" hangingPunct="1"/>
            <a:r>
              <a:rPr lang="en-US" sz="2000" smtClean="0"/>
              <a:t>If this probability is low, scenario of no effect is rejected and the theory behind the experimental procedure is supported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47700" y="403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8997" name="Rectangle 5"/>
          <p:cNvSpPr>
            <a:spLocks noChangeArrowheads="1"/>
          </p:cNvSpPr>
          <p:nvPr/>
        </p:nvSpPr>
        <p:spPr bwMode="auto">
          <a:xfrm>
            <a:off x="685800" y="4495800"/>
            <a:ext cx="7620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u="sng">
                <a:latin typeface="Calibri" pitchFamily="34" charset="0"/>
              </a:rPr>
              <a:t>Step 1</a:t>
            </a:r>
            <a:r>
              <a:rPr lang="en-US" sz="2000">
                <a:latin typeface="Calibri" pitchFamily="34" charset="0"/>
              </a:rPr>
              <a:t>: State your hypotheses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u="sng">
                <a:latin typeface="Calibri" pitchFamily="34" charset="0"/>
              </a:rPr>
              <a:t>Step 2</a:t>
            </a:r>
            <a:r>
              <a:rPr lang="en-US" sz="2000">
                <a:latin typeface="Calibri" pitchFamily="34" charset="0"/>
              </a:rPr>
              <a:t>: Set your decision criteria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u="sng">
                <a:latin typeface="Calibri" pitchFamily="34" charset="0"/>
              </a:rPr>
              <a:t>Step 3</a:t>
            </a:r>
            <a:r>
              <a:rPr lang="en-US" sz="2000">
                <a:latin typeface="Calibri" pitchFamily="34" charset="0"/>
              </a:rPr>
              <a:t>: Collect your data &amp; compute your test statistics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u="sng">
                <a:latin typeface="Calibri" pitchFamily="34" charset="0"/>
              </a:rPr>
              <a:t>Step 4</a:t>
            </a:r>
            <a:r>
              <a:rPr lang="en-US" sz="2000">
                <a:latin typeface="Calibri" pitchFamily="34" charset="0"/>
              </a:rPr>
              <a:t>: Make a decision about your null hypothesis</a:t>
            </a:r>
          </a:p>
        </p:txBody>
      </p:sp>
      <p:sp>
        <p:nvSpPr>
          <p:cNvPr id="468998" name="Rectangle 6"/>
          <p:cNvSpPr>
            <a:spLocks noChangeArrowheads="1"/>
          </p:cNvSpPr>
          <p:nvPr/>
        </p:nvSpPr>
        <p:spPr bwMode="auto">
          <a:xfrm>
            <a:off x="685800" y="40322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>
                <a:latin typeface="Calibri" pitchFamily="34" charset="0"/>
              </a:rPr>
              <a:t>A four step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89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build="p" bldLvl="5" autoUpdateAnimBg="0"/>
      <p:bldP spid="468997" grpId="0" build="p" bldLvl="3" autoUpdateAnimBg="0"/>
      <p:bldP spid="46899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685800" y="2133600"/>
            <a:ext cx="7924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  <a:r>
              <a:rPr lang="en-US" sz="2000">
                <a:latin typeface="Calibri" pitchFamily="34" charset="0"/>
              </a:rPr>
              <a:t>: as a research hypothesis and a null hypothesis about the populations</a:t>
            </a:r>
            <a:endParaRPr lang="en-US">
              <a:latin typeface="Calibri" pitchFamily="34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Null hypothesis  (H</a:t>
            </a:r>
            <a:r>
              <a:rPr lang="en-US" sz="2000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)</a:t>
            </a: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endParaRPr lang="en-US">
              <a:latin typeface="Calibri" pitchFamily="34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</a:pPr>
            <a:endParaRPr lang="en-US">
              <a:latin typeface="Calibri" pitchFamily="34" charset="0"/>
            </a:endParaRPr>
          </a:p>
          <a:p>
            <a:pPr marL="1143000" lvl="2" indent="-2286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Research hypothesis (H</a:t>
            </a:r>
            <a:r>
              <a:rPr lang="en-US" sz="2000" baseline="-25000">
                <a:latin typeface="Calibri" pitchFamily="34" charset="0"/>
              </a:rPr>
              <a:t>A</a:t>
            </a:r>
            <a:r>
              <a:rPr lang="en-US" sz="2000">
                <a:latin typeface="Calibri" pitchFamily="34" charset="0"/>
              </a:rPr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</a:t>
            </a: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1905000" y="3290888"/>
            <a:ext cx="708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  </a:t>
            </a:r>
            <a:r>
              <a:rPr lang="en-US" sz="1700"/>
              <a:t>There are no differences between conditions (no effect of treatment)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1905000" y="4129088"/>
            <a:ext cx="4986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   Generally, not all groups are equal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53000" y="2803525"/>
            <a:ext cx="4038600" cy="701675"/>
            <a:chOff x="1296" y="3168"/>
            <a:chExt cx="2640" cy="442"/>
          </a:xfrm>
        </p:grpSpPr>
        <p:sp>
          <p:nvSpPr>
            <p:cNvPr id="12297" name="Text Box 7"/>
            <p:cNvSpPr txBox="1">
              <a:spLocks noChangeArrowheads="1"/>
            </p:cNvSpPr>
            <p:nvPr/>
          </p:nvSpPr>
          <p:spPr bwMode="auto">
            <a:xfrm>
              <a:off x="1859" y="3168"/>
              <a:ext cx="207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chemeClr val="accent2"/>
                  </a:solidFill>
                  <a:latin typeface="Calibri" pitchFamily="34" charset="0"/>
                </a:rPr>
                <a:t>This is the one that you test</a:t>
              </a:r>
              <a:endParaRPr lang="en-US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12298" name="AutoShape 8"/>
            <p:cNvSpPr>
              <a:spLocks noChangeArrowheads="1"/>
            </p:cNvSpPr>
            <p:nvPr/>
          </p:nvSpPr>
          <p:spPr bwMode="auto">
            <a:xfrm>
              <a:off x="1296" y="3169"/>
              <a:ext cx="563" cy="221"/>
            </a:xfrm>
            <a:prstGeom prst="leftArrow">
              <a:avLst>
                <a:gd name="adj1" fmla="val 50000"/>
                <a:gd name="adj2" fmla="val 6368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73098" name="Rectangle 10"/>
          <p:cNvSpPr>
            <a:spLocks noChangeArrowheads="1"/>
          </p:cNvSpPr>
          <p:nvPr/>
        </p:nvSpPr>
        <p:spPr bwMode="auto">
          <a:xfrm>
            <a:off x="685800" y="4572000"/>
            <a:ext cx="7086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85309D"/>
                </a:solidFill>
                <a:latin typeface="Calibri" pitchFamily="34" charset="0"/>
              </a:rPr>
              <a:t>You </a:t>
            </a:r>
            <a:r>
              <a:rPr lang="en-US" dirty="0" smtClean="0">
                <a:solidFill>
                  <a:srgbClr val="85309D"/>
                </a:solidFill>
                <a:latin typeface="Calibri" pitchFamily="34" charset="0"/>
              </a:rPr>
              <a:t>aren’</a:t>
            </a:r>
            <a:r>
              <a:rPr lang="en-US" altLang="ja-JP" dirty="0" smtClean="0">
                <a:solidFill>
                  <a:srgbClr val="85309D"/>
                </a:solidFill>
                <a:latin typeface="Calibri" pitchFamily="34" charset="0"/>
              </a:rPr>
              <a:t>t </a:t>
            </a:r>
            <a:r>
              <a:rPr lang="en-US" altLang="ja-JP" dirty="0">
                <a:solidFill>
                  <a:srgbClr val="85309D"/>
                </a:solidFill>
                <a:latin typeface="Calibri" pitchFamily="34" charset="0"/>
              </a:rPr>
              <a:t>out to prove the alternative hypothesis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85309D"/>
                </a:solidFill>
                <a:latin typeface="Calibri" pitchFamily="34" charset="0"/>
              </a:rPr>
              <a:t>If you reject the null hypothesis, then you</a:t>
            </a:r>
            <a:r>
              <a:rPr lang="en-US" altLang="en-US" sz="2000" dirty="0">
                <a:solidFill>
                  <a:srgbClr val="85309D"/>
                </a:solidFill>
                <a:latin typeface="Calibri" pitchFamily="34" charset="0"/>
              </a:rPr>
              <a:t>’</a:t>
            </a:r>
            <a:r>
              <a:rPr lang="en-US" altLang="ja-JP" sz="2000" dirty="0">
                <a:solidFill>
                  <a:srgbClr val="85309D"/>
                </a:solidFill>
                <a:latin typeface="Calibri" pitchFamily="34" charset="0"/>
              </a:rPr>
              <a:t>re left with </a:t>
            </a:r>
            <a:r>
              <a:rPr lang="en-US" altLang="ja-JP" sz="2000" b="1" dirty="0">
                <a:solidFill>
                  <a:srgbClr val="85309D"/>
                </a:solidFill>
                <a:latin typeface="Calibri" pitchFamily="34" charset="0"/>
              </a:rPr>
              <a:t>support</a:t>
            </a:r>
            <a:r>
              <a:rPr lang="en-US" altLang="ja-JP" sz="2000" dirty="0">
                <a:solidFill>
                  <a:srgbClr val="85309D"/>
                </a:solidFill>
                <a:latin typeface="Calibri" pitchFamily="34" charset="0"/>
              </a:rPr>
              <a:t> for the alternative(s)</a:t>
            </a:r>
            <a:r>
              <a:rPr lang="en-US" altLang="ja-JP" sz="2000" dirty="0">
                <a:latin typeface="Calibri" pitchFamily="34" charset="0"/>
              </a:rPr>
              <a:t> </a:t>
            </a:r>
            <a:r>
              <a:rPr lang="en-US" altLang="ja-JP" sz="2000" dirty="0">
                <a:solidFill>
                  <a:srgbClr val="F51115"/>
                </a:solidFill>
                <a:latin typeface="Calibri" pitchFamily="34" charset="0"/>
              </a:rPr>
              <a:t>(NOT proof!)</a:t>
            </a:r>
            <a:endParaRPr lang="en-US" sz="2000" dirty="0">
              <a:solidFill>
                <a:srgbClr val="F51115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0" grpId="0" build="p" bldLvl="4" autoUpdateAnimBg="0"/>
      <p:bldP spid="473092" grpId="0" build="p" autoUpdateAnimBg="0"/>
      <p:bldP spid="473093" grpId="0" build="p" autoUpdateAnimBg="0"/>
      <p:bldP spid="473098" grpId="0" build="p" bldLvl="4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2667000"/>
            <a:ext cx="4249738" cy="3352800"/>
            <a:chOff x="480" y="1680"/>
            <a:chExt cx="4994" cy="1984"/>
          </a:xfrm>
        </p:grpSpPr>
        <p:grpSp>
          <p:nvGrpSpPr>
            <p:cNvPr id="13325" name="Group 3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13327" name="Rectangle 4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3328" name="Line 5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Line 6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6" name="Text Box 7"/>
            <p:cNvSpPr txBox="1">
              <a:spLocks noChangeArrowheads="1"/>
            </p:cNvSpPr>
            <p:nvPr/>
          </p:nvSpPr>
          <p:spPr bwMode="auto">
            <a:xfrm>
              <a:off x="480" y="1709"/>
              <a:ext cx="499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alibri" pitchFamily="34" charset="0"/>
                </a:rPr>
                <a:t>In our memory example experiment:</a:t>
              </a:r>
            </a:p>
          </p:txBody>
        </p:sp>
      </p:grpSp>
      <p:sp>
        <p:nvSpPr>
          <p:cNvPr id="1331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475145" name="Text Box 9"/>
          <p:cNvSpPr txBox="1">
            <a:spLocks noChangeArrowheads="1"/>
          </p:cNvSpPr>
          <p:nvPr/>
        </p:nvSpPr>
        <p:spPr bwMode="auto">
          <a:xfrm>
            <a:off x="1676400" y="4605338"/>
            <a:ext cx="24320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 u="sng">
                <a:latin typeface="Calibri" pitchFamily="34" charset="0"/>
              </a:rPr>
              <a:t>&gt;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475146" name="Text Box 10"/>
          <p:cNvSpPr txBox="1">
            <a:spLocks noChangeArrowheads="1"/>
          </p:cNvSpPr>
          <p:nvPr/>
        </p:nvSpPr>
        <p:spPr bwMode="auto">
          <a:xfrm>
            <a:off x="1676400" y="5059363"/>
            <a:ext cx="2438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&lt;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475147" name="Text Box 11"/>
          <p:cNvSpPr txBox="1">
            <a:spLocks noChangeArrowheads="1"/>
          </p:cNvSpPr>
          <p:nvPr/>
        </p:nvSpPr>
        <p:spPr bwMode="auto">
          <a:xfrm>
            <a:off x="1295400" y="4602163"/>
            <a:ext cx="533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475148" name="Text Box 12"/>
          <p:cNvSpPr txBox="1">
            <a:spLocks noChangeArrowheads="1"/>
          </p:cNvSpPr>
          <p:nvPr/>
        </p:nvSpPr>
        <p:spPr bwMode="auto">
          <a:xfrm>
            <a:off x="1295400" y="5059363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A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475149" name="Rectangle 13"/>
          <p:cNvSpPr>
            <a:spLocks noChangeArrowheads="1"/>
          </p:cNvSpPr>
          <p:nvPr/>
        </p:nvSpPr>
        <p:spPr bwMode="auto">
          <a:xfrm>
            <a:off x="1143000" y="3581400"/>
            <a:ext cx="335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</a:rPr>
              <a:t>  Our theory is that the treatment should improve memory (fewer errors).  </a:t>
            </a:r>
            <a:endParaRPr lang="en-US" sz="2000" baseline="-25000">
              <a:latin typeface="Calibri" pitchFamily="34" charset="0"/>
            </a:endParaRPr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685800" y="21336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75152" name="Text Box 16"/>
          <p:cNvSpPr txBox="1">
            <a:spLocks noChangeArrowheads="1"/>
          </p:cNvSpPr>
          <p:nvPr/>
        </p:nvSpPr>
        <p:spPr bwMode="auto">
          <a:xfrm>
            <a:off x="1881188" y="3200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cxnSp>
        <p:nvCxnSpPr>
          <p:cNvPr id="475153" name="AutoShape 17"/>
          <p:cNvCxnSpPr>
            <a:cxnSpLocks noChangeShapeType="1"/>
            <a:stCxn id="475149" idx="1"/>
            <a:endCxn id="475148" idx="1"/>
          </p:cNvCxnSpPr>
          <p:nvPr/>
        </p:nvCxnSpPr>
        <p:spPr bwMode="auto">
          <a:xfrm rot="10800000" flipH="1" flipV="1">
            <a:off x="1143000" y="4084638"/>
            <a:ext cx="152400" cy="1189037"/>
          </a:xfrm>
          <a:prstGeom prst="curvedConnector3">
            <a:avLst>
              <a:gd name="adj1" fmla="val -150000"/>
            </a:avLst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5" grpId="0" autoUpdateAnimBg="0"/>
      <p:bldP spid="475146" grpId="0" autoUpdateAnimBg="0"/>
      <p:bldP spid="475147" grpId="0" autoUpdateAnimBg="0"/>
      <p:bldP spid="475148" grpId="0" autoUpdateAnimBg="0"/>
      <p:bldP spid="475149" grpId="0" autoUpdateAnimBg="0"/>
      <p:bldP spid="4751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762000" y="2667000"/>
            <a:ext cx="7772400" cy="3352800"/>
            <a:chOff x="480" y="1680"/>
            <a:chExt cx="4656" cy="1984"/>
          </a:xfrm>
        </p:grpSpPr>
        <p:grpSp>
          <p:nvGrpSpPr>
            <p:cNvPr id="14368" name="Group 3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14370" name="Rectangle 4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4371" name="Line 5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2" name="Line 6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69" name="Text Box 7"/>
            <p:cNvSpPr txBox="1">
              <a:spLocks noChangeArrowheads="1"/>
            </p:cNvSpPr>
            <p:nvPr/>
          </p:nvSpPr>
          <p:spPr bwMode="auto">
            <a:xfrm>
              <a:off x="480" y="1709"/>
              <a:ext cx="254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latin typeface="Calibri" pitchFamily="34" charset="0"/>
                </a:rPr>
                <a:t>In our memory example experiment:</a:t>
              </a: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1676400" y="4605338"/>
            <a:ext cx="24558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 u="sng">
                <a:latin typeface="Calibri" pitchFamily="34" charset="0"/>
              </a:rPr>
              <a:t>&gt;</a:t>
            </a:r>
            <a:r>
              <a:rPr lang="en-US" sz="2000">
                <a:latin typeface="Calibri" pitchFamily="34" charset="0"/>
              </a:rPr>
              <a:t>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1676400" y="5059363"/>
            <a:ext cx="2438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&lt;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1295400" y="4602163"/>
            <a:ext cx="533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1295400" y="5059363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A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1143000" y="3581400"/>
            <a:ext cx="335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</a:rPr>
              <a:t>  Our theory is that the treatment should improve memory (fewer errors).  </a:t>
            </a:r>
            <a:endParaRPr lang="en-US" sz="2000" baseline="-25000">
              <a:latin typeface="Calibri" pitchFamily="34" charset="0"/>
            </a:endParaRPr>
          </a:p>
        </p:txBody>
      </p:sp>
      <p:sp>
        <p:nvSpPr>
          <p:cNvPr id="14345" name="Rectangle 14"/>
          <p:cNvSpPr>
            <a:spLocks noChangeArrowheads="1"/>
          </p:cNvSpPr>
          <p:nvPr/>
        </p:nvSpPr>
        <p:spPr bwMode="auto">
          <a:xfrm>
            <a:off x="685800" y="21336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</p:txBody>
      </p:sp>
      <p:sp>
        <p:nvSpPr>
          <p:cNvPr id="14346" name="Rectangle 15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77200" name="Text Box 16"/>
          <p:cNvSpPr txBox="1">
            <a:spLocks noChangeArrowheads="1"/>
          </p:cNvSpPr>
          <p:nvPr/>
        </p:nvSpPr>
        <p:spPr bwMode="auto">
          <a:xfrm>
            <a:off x="5562600" y="4605338"/>
            <a:ext cx="2455863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=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r>
              <a:rPr lang="en-US" sz="2000">
                <a:latin typeface="Calibri" pitchFamily="34" charset="0"/>
              </a:rPr>
              <a:t> </a:t>
            </a:r>
          </a:p>
        </p:txBody>
      </p:sp>
      <p:sp>
        <p:nvSpPr>
          <p:cNvPr id="477201" name="Text Box 17"/>
          <p:cNvSpPr txBox="1">
            <a:spLocks noChangeArrowheads="1"/>
          </p:cNvSpPr>
          <p:nvPr/>
        </p:nvSpPr>
        <p:spPr bwMode="auto">
          <a:xfrm>
            <a:off x="5562600" y="5059363"/>
            <a:ext cx="2438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≠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No Treatment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477202" name="Text Box 18"/>
          <p:cNvSpPr txBox="1">
            <a:spLocks noChangeArrowheads="1"/>
          </p:cNvSpPr>
          <p:nvPr/>
        </p:nvSpPr>
        <p:spPr bwMode="auto">
          <a:xfrm>
            <a:off x="5181600" y="4602163"/>
            <a:ext cx="533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0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477203" name="Text Box 19"/>
          <p:cNvSpPr txBox="1">
            <a:spLocks noChangeArrowheads="1"/>
          </p:cNvSpPr>
          <p:nvPr/>
        </p:nvSpPr>
        <p:spPr bwMode="auto">
          <a:xfrm>
            <a:off x="5181600" y="5059363"/>
            <a:ext cx="60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Calibri" pitchFamily="34" charset="0"/>
              </a:rPr>
              <a:t>H</a:t>
            </a:r>
            <a:r>
              <a:rPr lang="en-US" sz="2000" baseline="-25000">
                <a:latin typeface="Calibri" pitchFamily="34" charset="0"/>
              </a:rPr>
              <a:t>A</a:t>
            </a:r>
            <a:r>
              <a:rPr lang="en-US" sz="2000">
                <a:latin typeface="Calibri" pitchFamily="34" charset="0"/>
              </a:rPr>
              <a:t>:</a:t>
            </a:r>
          </a:p>
        </p:txBody>
      </p:sp>
      <p:sp>
        <p:nvSpPr>
          <p:cNvPr id="477204" name="Rectangle 20"/>
          <p:cNvSpPr>
            <a:spLocks noChangeArrowheads="1"/>
          </p:cNvSpPr>
          <p:nvPr/>
        </p:nvSpPr>
        <p:spPr bwMode="auto">
          <a:xfrm>
            <a:off x="4724400" y="3581400"/>
            <a:ext cx="335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</a:rPr>
              <a:t>  Our theory is that the treatment has an effect on memory.  </a:t>
            </a:r>
            <a:endParaRPr lang="en-US" sz="2000" baseline="-25000">
              <a:latin typeface="Calibri" pitchFamily="34" charset="0"/>
            </a:endParaRPr>
          </a:p>
        </p:txBody>
      </p:sp>
      <p:sp>
        <p:nvSpPr>
          <p:cNvPr id="14352" name="Text Box 21"/>
          <p:cNvSpPr txBox="1">
            <a:spLocks noChangeArrowheads="1"/>
          </p:cNvSpPr>
          <p:nvPr/>
        </p:nvSpPr>
        <p:spPr bwMode="auto">
          <a:xfrm>
            <a:off x="1881188" y="3200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477206" name="Text Box 22"/>
          <p:cNvSpPr txBox="1">
            <a:spLocks noChangeArrowheads="1"/>
          </p:cNvSpPr>
          <p:nvPr/>
        </p:nvSpPr>
        <p:spPr bwMode="auto">
          <a:xfrm>
            <a:off x="5995988" y="3200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Two -tailed</a:t>
            </a:r>
          </a:p>
        </p:txBody>
      </p:sp>
      <p:sp>
        <p:nvSpPr>
          <p:cNvPr id="14354" name="Line 23"/>
          <p:cNvSpPr>
            <a:spLocks noChangeShapeType="1"/>
          </p:cNvSpPr>
          <p:nvPr/>
        </p:nvSpPr>
        <p:spPr bwMode="auto">
          <a:xfrm>
            <a:off x="4648200" y="3124200"/>
            <a:ext cx="0" cy="2819400"/>
          </a:xfrm>
          <a:prstGeom prst="line">
            <a:avLst/>
          </a:prstGeom>
          <a:noFill/>
          <a:ln w="41275" cap="rnd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477000" y="2895600"/>
            <a:ext cx="2540000" cy="1371600"/>
            <a:chOff x="4080" y="1824"/>
            <a:chExt cx="1600" cy="864"/>
          </a:xfrm>
        </p:grpSpPr>
        <p:sp>
          <p:nvSpPr>
            <p:cNvPr id="14362" name="Oval 25"/>
            <p:cNvSpPr>
              <a:spLocks noChangeArrowheads="1"/>
            </p:cNvSpPr>
            <p:nvPr/>
          </p:nvSpPr>
          <p:spPr bwMode="auto">
            <a:xfrm>
              <a:off x="4080" y="2448"/>
              <a:ext cx="768" cy="240"/>
            </a:xfrm>
            <a:prstGeom prst="ellipse">
              <a:avLst/>
            </a:prstGeom>
            <a:solidFill>
              <a:srgbClr val="339966">
                <a:alpha val="20000"/>
              </a:srgbClr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14363" name="Group 26"/>
            <p:cNvGrpSpPr>
              <a:grpSpLocks/>
            </p:cNvGrpSpPr>
            <p:nvPr/>
          </p:nvGrpSpPr>
          <p:grpSpPr bwMode="auto">
            <a:xfrm>
              <a:off x="4752" y="1824"/>
              <a:ext cx="928" cy="432"/>
              <a:chOff x="4752" y="1824"/>
              <a:chExt cx="928" cy="432"/>
            </a:xfrm>
          </p:grpSpPr>
          <p:sp>
            <p:nvSpPr>
              <p:cNvPr id="14365" name="Rectangle 27"/>
              <p:cNvSpPr>
                <a:spLocks noChangeArrowheads="1"/>
              </p:cNvSpPr>
              <p:nvPr/>
            </p:nvSpPr>
            <p:spPr bwMode="auto">
              <a:xfrm>
                <a:off x="4752" y="1824"/>
                <a:ext cx="912" cy="432"/>
              </a:xfrm>
              <a:prstGeom prst="rect">
                <a:avLst/>
              </a:pr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Calibri" pitchFamily="34" charset="0"/>
                  </a:rPr>
                  <a:t>no direction</a:t>
                </a:r>
              </a:p>
              <a:p>
                <a:pPr algn="ctr"/>
                <a:r>
                  <a:rPr lang="en-US" sz="2000">
                    <a:latin typeface="Calibri" pitchFamily="34" charset="0"/>
                  </a:rPr>
                  <a:t>specified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4366" name="Line 28"/>
              <p:cNvSpPr>
                <a:spLocks noChangeShapeType="1"/>
              </p:cNvSpPr>
              <p:nvPr/>
            </p:nvSpPr>
            <p:spPr bwMode="auto">
              <a:xfrm>
                <a:off x="4864" y="2256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7" name="Line 29"/>
              <p:cNvSpPr>
                <a:spLocks noChangeShapeType="1"/>
              </p:cNvSpPr>
              <p:nvPr/>
            </p:nvSpPr>
            <p:spPr bwMode="auto">
              <a:xfrm>
                <a:off x="5672" y="18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4364" name="AutoShape 30"/>
            <p:cNvCxnSpPr>
              <a:cxnSpLocks noChangeShapeType="1"/>
              <a:stCxn id="14365" idx="2"/>
              <a:endCxn id="14362" idx="7"/>
            </p:cNvCxnSpPr>
            <p:nvPr/>
          </p:nvCxnSpPr>
          <p:spPr bwMode="auto">
            <a:xfrm rot="5400000">
              <a:off x="4858" y="2134"/>
              <a:ext cx="227" cy="472"/>
            </a:xfrm>
            <a:prstGeom prst="curvedConnector3">
              <a:avLst>
                <a:gd name="adj1" fmla="val 77088"/>
              </a:avLst>
            </a:prstGeom>
            <a:noFill/>
            <a:ln w="19050">
              <a:solidFill>
                <a:srgbClr val="46B45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819400" y="3124200"/>
            <a:ext cx="2387600" cy="1143000"/>
            <a:chOff x="1776" y="1968"/>
            <a:chExt cx="1504" cy="720"/>
          </a:xfrm>
        </p:grpSpPr>
        <p:sp>
          <p:nvSpPr>
            <p:cNvPr id="14357" name="Oval 32"/>
            <p:cNvSpPr>
              <a:spLocks noChangeArrowheads="1"/>
            </p:cNvSpPr>
            <p:nvPr/>
          </p:nvSpPr>
          <p:spPr bwMode="auto">
            <a:xfrm>
              <a:off x="1776" y="2496"/>
              <a:ext cx="768" cy="192"/>
            </a:xfrm>
            <a:prstGeom prst="ellipse">
              <a:avLst/>
            </a:prstGeom>
            <a:solidFill>
              <a:srgbClr val="FF9900">
                <a:alpha val="20000"/>
              </a:srgbClr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358" name="Rectangle 33"/>
            <p:cNvSpPr>
              <a:spLocks noChangeArrowheads="1"/>
            </p:cNvSpPr>
            <p:nvPr/>
          </p:nvSpPr>
          <p:spPr bwMode="auto">
            <a:xfrm>
              <a:off x="2352" y="1968"/>
              <a:ext cx="912" cy="432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latin typeface="Calibri" pitchFamily="34" charset="0"/>
                </a:rPr>
                <a:t>direction</a:t>
              </a:r>
            </a:p>
            <a:p>
              <a:pPr algn="ctr"/>
              <a:r>
                <a:rPr lang="en-US" sz="2000">
                  <a:latin typeface="Calibri" pitchFamily="34" charset="0"/>
                </a:rPr>
                <a:t>specified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14359" name="Line 34"/>
            <p:cNvSpPr>
              <a:spLocks noChangeShapeType="1"/>
            </p:cNvSpPr>
            <p:nvPr/>
          </p:nvSpPr>
          <p:spPr bwMode="auto">
            <a:xfrm>
              <a:off x="2464" y="2400"/>
              <a:ext cx="81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Line 35"/>
            <p:cNvSpPr>
              <a:spLocks noChangeShapeType="1"/>
            </p:cNvSpPr>
            <p:nvPr/>
          </p:nvSpPr>
          <p:spPr bwMode="auto">
            <a:xfrm>
              <a:off x="3272" y="2016"/>
              <a:ext cx="0" cy="38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61" name="AutoShape 36"/>
            <p:cNvCxnSpPr>
              <a:cxnSpLocks noChangeShapeType="1"/>
              <a:stCxn id="14358" idx="2"/>
              <a:endCxn id="14357" idx="7"/>
            </p:cNvCxnSpPr>
            <p:nvPr/>
          </p:nvCxnSpPr>
          <p:spPr bwMode="auto">
            <a:xfrm rot="5400000">
              <a:off x="2558" y="2274"/>
              <a:ext cx="124" cy="376"/>
            </a:xfrm>
            <a:prstGeom prst="curvedConnector3">
              <a:avLst>
                <a:gd name="adj1" fmla="val 38708"/>
              </a:avLst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200" grpId="0" autoUpdateAnimBg="0"/>
      <p:bldP spid="477201" grpId="0" autoUpdateAnimBg="0"/>
      <p:bldP spid="477202" grpId="0" autoUpdateAnimBg="0"/>
      <p:bldP spid="477203" grpId="0" autoUpdateAnimBg="0"/>
      <p:bldP spid="477204" grpId="0" autoUpdateAnimBg="0"/>
      <p:bldP spid="47720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One-Tailed and Two-Tailed Hypothesis Tests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3657600" cy="4419600"/>
          </a:xfrm>
        </p:spPr>
        <p:txBody>
          <a:bodyPr/>
          <a:lstStyle/>
          <a:p>
            <a:pPr eaLnBrk="1" hangingPunct="1"/>
            <a:r>
              <a:rPr lang="en-US" sz="2800" smtClean="0"/>
              <a:t>Directional hypotheses</a:t>
            </a:r>
          </a:p>
          <a:p>
            <a:pPr lvl="1" eaLnBrk="1" hangingPunct="1"/>
            <a:r>
              <a:rPr lang="en-US" sz="2400" smtClean="0"/>
              <a:t>One-tailed test</a:t>
            </a:r>
          </a:p>
          <a:p>
            <a:pPr eaLnBrk="1" hangingPunct="1"/>
            <a:r>
              <a:rPr lang="en-US" sz="2800" smtClean="0"/>
              <a:t>Nondirectional hypotheses</a:t>
            </a:r>
          </a:p>
          <a:p>
            <a:pPr lvl="1" eaLnBrk="1" hangingPunct="1"/>
            <a:r>
              <a:rPr lang="en-US" sz="2400" smtClean="0"/>
              <a:t>Two-tailed test</a:t>
            </a:r>
            <a:endParaRPr lang="en-US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510088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2133600"/>
            <a:ext cx="792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2</a:t>
            </a:r>
            <a:r>
              <a:rPr lang="en-US">
                <a:latin typeface="Calibri" pitchFamily="34" charset="0"/>
              </a:rPr>
              <a:t>: Set your decision criteria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79237" name="Rectangle 5"/>
          <p:cNvSpPr>
            <a:spLocks noChangeArrowheads="1"/>
          </p:cNvSpPr>
          <p:nvPr/>
        </p:nvSpPr>
        <p:spPr bwMode="auto">
          <a:xfrm>
            <a:off x="685800" y="3048000"/>
            <a:ext cx="7924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Your </a:t>
            </a:r>
            <a:r>
              <a:rPr lang="en-US" sz="2000" u="sng">
                <a:latin typeface="Calibri" pitchFamily="34" charset="0"/>
              </a:rPr>
              <a:t>alpha (</a:t>
            </a:r>
            <a:r>
              <a:rPr lang="en-US" sz="2000" u="sng">
                <a:latin typeface="Times" pitchFamily="1" charset="0"/>
                <a:sym typeface="Symbol" pitchFamily="18" charset="2"/>
              </a:rPr>
              <a:t>α</a:t>
            </a:r>
            <a:r>
              <a:rPr lang="en-US" sz="2000" u="sng">
                <a:latin typeface="Calibri" pitchFamily="34" charset="0"/>
              </a:rPr>
              <a:t>) level</a:t>
            </a:r>
            <a:r>
              <a:rPr lang="en-US" sz="2000">
                <a:latin typeface="Calibri" pitchFamily="34" charset="0"/>
              </a:rPr>
              <a:t> will be your guide for when to </a:t>
            </a: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</a:t>
            </a:r>
            <a:r>
              <a:rPr lang="en-US" sz="2000">
                <a:latin typeface="Calibri" pitchFamily="34" charset="0"/>
              </a:rPr>
              <a:t> or </a:t>
            </a:r>
            <a:r>
              <a:rPr lang="en-US" sz="2000">
                <a:solidFill>
                  <a:srgbClr val="0CF50C"/>
                </a:solidFill>
                <a:latin typeface="Calibri" pitchFamily="34" charset="0"/>
              </a:rPr>
              <a:t>fail to reject</a:t>
            </a:r>
            <a:r>
              <a:rPr lang="en-US" sz="2000">
                <a:latin typeface="Calibri" pitchFamily="34" charset="0"/>
              </a:rPr>
              <a:t> the null hypothesis. 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>
                <a:latin typeface="Calibri" pitchFamily="34" charset="0"/>
              </a:rPr>
              <a:t>Based on the probability of making a certain type of error</a:t>
            </a:r>
            <a:endParaRPr lang="en-US" sz="20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</a:pPr>
            <a:endParaRPr lang="en-US" sz="200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7" grpId="0" build="p" bldLvl="4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2133600"/>
            <a:ext cx="7924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2</a:t>
            </a:r>
            <a:r>
              <a:rPr lang="en-US">
                <a:latin typeface="Calibri" pitchFamily="34" charset="0"/>
              </a:rPr>
              <a:t>: Set your decision criteria</a:t>
            </a:r>
            <a:endParaRPr lang="en-US" sz="2800">
              <a:latin typeface="Calibri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3</a:t>
            </a:r>
            <a:r>
              <a:rPr lang="en-US">
                <a:latin typeface="Calibri" pitchFamily="34" charset="0"/>
              </a:rPr>
              <a:t>: Collect your data &amp; Compute sample statistics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2133600"/>
            <a:ext cx="792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2</a:t>
            </a:r>
            <a:r>
              <a:rPr lang="en-US">
                <a:latin typeface="Calibri" pitchFamily="34" charset="0"/>
              </a:rPr>
              <a:t>: Set your decision criteria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3</a:t>
            </a:r>
            <a:r>
              <a:rPr lang="en-US">
                <a:latin typeface="Calibri" pitchFamily="34" charset="0"/>
              </a:rPr>
              <a:t>: Collect your data &amp; Compute sample statistics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685800" y="35052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Descriptive statistics (means, standard deviations, etc.)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Inferential statistics (z-test, t-tests, ANOVAs, etc.)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4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85800" y="2286000"/>
            <a:ext cx="792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your hypotheses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2</a:t>
            </a:r>
            <a:r>
              <a:rPr lang="en-US">
                <a:latin typeface="Calibri" pitchFamily="34" charset="0"/>
              </a:rPr>
              <a:t>: Set your decision criteria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3</a:t>
            </a:r>
            <a:r>
              <a:rPr lang="en-US">
                <a:latin typeface="Calibri" pitchFamily="34" charset="0"/>
              </a:rPr>
              <a:t>: Collect your data &amp; compute sample statistics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u="sng">
                <a:latin typeface="Calibri" pitchFamily="34" charset="0"/>
              </a:rPr>
              <a:t>Step 4</a:t>
            </a:r>
            <a:r>
              <a:rPr lang="en-US">
                <a:latin typeface="Calibri" pitchFamily="34" charset="0"/>
              </a:rPr>
              <a:t>: Make a decision about your null hypothesis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1670050"/>
            <a:ext cx="769461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latin typeface="Calibri" pitchFamily="34" charset="0"/>
              </a:rPr>
              <a:t>Hypothesis testing: a four step program</a:t>
            </a:r>
          </a:p>
        </p:txBody>
      </p:sp>
      <p:sp>
        <p:nvSpPr>
          <p:cNvPr id="485381" name="Rectangle 5"/>
          <p:cNvSpPr>
            <a:spLocks noChangeArrowheads="1"/>
          </p:cNvSpPr>
          <p:nvPr/>
        </p:nvSpPr>
        <p:spPr bwMode="auto">
          <a:xfrm>
            <a:off x="685800" y="4318000"/>
            <a:ext cx="82296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Based on the outcomes of the statistical tests researchers will either: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333399"/>
                </a:solidFill>
                <a:latin typeface="Calibri" pitchFamily="34" charset="0"/>
              </a:rPr>
              <a:t>Reject the null hypothesis</a:t>
            </a:r>
            <a:endParaRPr lang="en-US">
              <a:latin typeface="Calibri" pitchFamily="34" charset="0"/>
            </a:endParaRP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>
                <a:solidFill>
                  <a:srgbClr val="0CF50C"/>
                </a:solidFill>
                <a:latin typeface="Calibri" pitchFamily="34" charset="0"/>
              </a:rPr>
              <a:t>Fail to reject the null hypothesis</a:t>
            </a:r>
            <a:endParaRPr lang="en-US" sz="2000">
              <a:latin typeface="Calibri" pitchFamily="34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This could be the correct conclusion or the incorrect conclusion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Last time:</a:t>
            </a:r>
          </a:p>
        </p:txBody>
      </p:sp>
      <p:sp>
        <p:nvSpPr>
          <p:cNvPr id="14338" name="Content Placeholder 6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295400"/>
            <a:ext cx="8229600" cy="4525963"/>
          </a:xfrm>
          <a:blipFill rotWithShape="1">
            <a:blip r:embed="rId2"/>
            <a:stretch>
              <a:fillRect l="-1630" t="-1752" r="-1333" b="-1469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types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4613" cy="4724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182D"/>
                </a:solidFill>
              </a:rPr>
              <a:t>Type I error</a:t>
            </a:r>
            <a:r>
              <a:rPr lang="en-US" sz="2800" b="1" dirty="0" smtClean="0"/>
              <a:t> (</a:t>
            </a:r>
            <a:r>
              <a:rPr lang="en-US" sz="2800" b="1" dirty="0" smtClean="0">
                <a:sym typeface="Symbol" pitchFamily="18" charset="2"/>
              </a:rPr>
              <a:t>α</a:t>
            </a:r>
            <a:r>
              <a:rPr lang="en-US" sz="2800" b="1" dirty="0" smtClean="0"/>
              <a:t>)</a:t>
            </a:r>
            <a:r>
              <a:rPr lang="en-US" sz="2800" dirty="0" smtClean="0"/>
              <a:t>: concluding that there is a difference between groups (</a:t>
            </a:r>
            <a:r>
              <a:rPr lang="ja-JP" altLang="en-US" sz="2800" dirty="0" smtClean="0"/>
              <a:t>“</a:t>
            </a:r>
            <a:r>
              <a:rPr lang="en-US" altLang="ja-JP" sz="2800" dirty="0" smtClean="0"/>
              <a:t>an effect</a:t>
            </a:r>
            <a:r>
              <a:rPr lang="ja-JP" altLang="en-US" sz="2800" dirty="0" smtClean="0"/>
              <a:t>”</a:t>
            </a:r>
            <a:r>
              <a:rPr lang="en-US" altLang="ja-JP" sz="2800" dirty="0" smtClean="0"/>
              <a:t>) when there really isn’t.  </a:t>
            </a:r>
          </a:p>
          <a:p>
            <a:pPr lvl="1" eaLnBrk="1" hangingPunct="1"/>
            <a:r>
              <a:rPr lang="en-US" sz="2400" dirty="0" smtClean="0"/>
              <a:t>Sometimes called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significance level</a:t>
            </a:r>
            <a:r>
              <a:rPr lang="ja-JP" altLang="en-US" sz="2400" dirty="0" smtClean="0"/>
              <a:t>”</a:t>
            </a:r>
            <a:r>
              <a:rPr lang="en-US" altLang="ja-JP" sz="2400" dirty="0" smtClean="0"/>
              <a:t> or </a:t>
            </a:r>
            <a:r>
              <a:rPr lang="ja-JP" altLang="en-US" sz="2400" dirty="0" smtClean="0"/>
              <a:t>“</a:t>
            </a:r>
            <a:r>
              <a:rPr lang="en-US" altLang="ja-JP" sz="2400" dirty="0" smtClean="0"/>
              <a:t>alpha level</a:t>
            </a:r>
            <a:r>
              <a:rPr lang="ja-JP" altLang="en-US" sz="2400" dirty="0" smtClean="0"/>
              <a:t>”</a:t>
            </a:r>
            <a:endParaRPr lang="en-US" altLang="ja-JP" sz="2400" dirty="0" smtClean="0"/>
          </a:p>
          <a:p>
            <a:pPr lvl="1" eaLnBrk="1" hangingPunct="1"/>
            <a:r>
              <a:rPr lang="en-US" sz="2400" dirty="0" smtClean="0"/>
              <a:t>We try to minimize this (keep it low)</a:t>
            </a:r>
          </a:p>
          <a:p>
            <a:pPr eaLnBrk="1" hangingPunct="1"/>
            <a:r>
              <a:rPr lang="en-US" sz="2800" b="1" dirty="0" smtClean="0">
                <a:solidFill>
                  <a:srgbClr val="FF182D"/>
                </a:solidFill>
              </a:rPr>
              <a:t>Type II error</a:t>
            </a:r>
            <a:r>
              <a:rPr lang="en-US" sz="2800" b="1" dirty="0" smtClean="0"/>
              <a:t> (</a:t>
            </a:r>
            <a:r>
              <a:rPr lang="en-US" sz="2800" b="1" dirty="0" smtClean="0">
                <a:sym typeface="Symbol" pitchFamily="18" charset="2"/>
              </a:rPr>
              <a:t>β</a:t>
            </a:r>
            <a:r>
              <a:rPr lang="en-US" sz="2800" b="1" dirty="0" smtClean="0"/>
              <a:t>)</a:t>
            </a:r>
            <a:r>
              <a:rPr lang="en-US" sz="2800" dirty="0" smtClean="0"/>
              <a:t>: concluding that there isn’</a:t>
            </a:r>
            <a:r>
              <a:rPr lang="en-US" altLang="ja-JP" sz="2800" dirty="0" smtClean="0"/>
              <a:t>t an effect, when there really is.</a:t>
            </a:r>
          </a:p>
          <a:p>
            <a:pPr lvl="1" eaLnBrk="1" hangingPunct="1"/>
            <a:r>
              <a:rPr lang="en-US" sz="2400" dirty="0" smtClean="0"/>
              <a:t>Related to the </a:t>
            </a:r>
            <a:r>
              <a:rPr lang="en-US" sz="2400" u="sng" dirty="0" smtClean="0"/>
              <a:t>Statistical Power</a:t>
            </a:r>
            <a:r>
              <a:rPr lang="en-US" sz="2400" dirty="0" smtClean="0"/>
              <a:t> of a test (1-</a:t>
            </a:r>
            <a:r>
              <a:rPr lang="en-US" sz="2400" dirty="0" smtClean="0">
                <a:sym typeface="Symbol" pitchFamily="18" charset="2"/>
              </a:rPr>
              <a:t>β)</a:t>
            </a:r>
            <a:endParaRPr 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types</a:t>
            </a:r>
          </a:p>
        </p:txBody>
      </p:sp>
      <p:graphicFrame>
        <p:nvGraphicFramePr>
          <p:cNvPr id="491523" name="Group 3"/>
          <p:cNvGraphicFramePr>
            <a:graphicFrameLocks noGrp="1"/>
          </p:cNvGraphicFramePr>
          <p:nvPr/>
        </p:nvGraphicFramePr>
        <p:xfrm>
          <a:off x="4419600" y="3048000"/>
          <a:ext cx="2971800" cy="23368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1534" name="Text Box 14"/>
          <p:cNvSpPr txBox="1">
            <a:spLocks noChangeArrowheads="1"/>
          </p:cNvSpPr>
          <p:nvPr/>
        </p:nvSpPr>
        <p:spPr bwMode="auto">
          <a:xfrm>
            <a:off x="4495800" y="16002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Real world (</a:t>
            </a:r>
            <a:r>
              <a:rPr lang="ja-JP" altLang="en-US"/>
              <a:t>‘</a:t>
            </a:r>
            <a:r>
              <a:rPr lang="en-US" altLang="ja-JP"/>
              <a:t>truth</a:t>
            </a:r>
            <a:r>
              <a:rPr lang="ja-JP" altLang="en-US"/>
              <a:t>’</a:t>
            </a:r>
            <a:r>
              <a:rPr lang="en-US" altLang="ja-JP"/>
              <a:t>)</a:t>
            </a:r>
            <a:endParaRPr lang="en-US"/>
          </a:p>
        </p:txBody>
      </p:sp>
      <p:sp>
        <p:nvSpPr>
          <p:cNvPr id="491535" name="Text Box 15"/>
          <p:cNvSpPr txBox="1">
            <a:spLocks noChangeArrowheads="1"/>
          </p:cNvSpPr>
          <p:nvPr/>
        </p:nvSpPr>
        <p:spPr bwMode="auto">
          <a:xfrm>
            <a:off x="4724400" y="220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correct</a:t>
            </a:r>
          </a:p>
        </p:txBody>
      </p:sp>
      <p:sp>
        <p:nvSpPr>
          <p:cNvPr id="491536" name="Text Box 16"/>
          <p:cNvSpPr txBox="1">
            <a:spLocks noChangeArrowheads="1"/>
          </p:cNvSpPr>
          <p:nvPr/>
        </p:nvSpPr>
        <p:spPr bwMode="auto">
          <a:xfrm>
            <a:off x="6096000" y="220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wrong</a:t>
            </a:r>
          </a:p>
        </p:txBody>
      </p:sp>
      <p:sp>
        <p:nvSpPr>
          <p:cNvPr id="491537" name="Text Box 17"/>
          <p:cNvSpPr txBox="1">
            <a:spLocks noChangeArrowheads="1"/>
          </p:cNvSpPr>
          <p:nvPr/>
        </p:nvSpPr>
        <p:spPr bwMode="auto">
          <a:xfrm>
            <a:off x="990600" y="3733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Experimenter</a:t>
            </a:r>
            <a:r>
              <a:rPr lang="ja-JP" altLang="en-US"/>
              <a:t>’</a:t>
            </a:r>
            <a:r>
              <a:rPr lang="en-US" altLang="ja-JP"/>
              <a:t>s conclusions</a:t>
            </a:r>
            <a:endParaRPr lang="en-US"/>
          </a:p>
        </p:txBody>
      </p:sp>
      <p:sp>
        <p:nvSpPr>
          <p:cNvPr id="491538" name="Text Box 18"/>
          <p:cNvSpPr txBox="1">
            <a:spLocks noChangeArrowheads="1"/>
          </p:cNvSpPr>
          <p:nvPr/>
        </p:nvSpPr>
        <p:spPr bwMode="auto">
          <a:xfrm>
            <a:off x="3124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</a:rPr>
              <a:t>Reject H</a:t>
            </a:r>
            <a:r>
              <a:rPr lang="en-US" baseline="-25000">
                <a:solidFill>
                  <a:srgbClr val="333399"/>
                </a:solidFill>
              </a:rPr>
              <a:t>0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91539" name="Text Box 19"/>
          <p:cNvSpPr txBox="1">
            <a:spLocks noChangeArrowheads="1"/>
          </p:cNvSpPr>
          <p:nvPr/>
        </p:nvSpPr>
        <p:spPr bwMode="auto">
          <a:xfrm>
            <a:off x="3124200" y="4191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27FF09"/>
                </a:solidFill>
              </a:rPr>
              <a:t>Fail to Reject H</a:t>
            </a:r>
            <a:r>
              <a:rPr lang="en-US" baseline="-25000">
                <a:solidFill>
                  <a:srgbClr val="27FF09"/>
                </a:solidFill>
              </a:rPr>
              <a:t>0</a:t>
            </a:r>
            <a:endParaRPr lang="en-US">
              <a:solidFill>
                <a:srgbClr val="27FF09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52600" y="1600200"/>
            <a:ext cx="4114800" cy="1447800"/>
            <a:chOff x="1104" y="1008"/>
            <a:chExt cx="2592" cy="912"/>
          </a:xfrm>
        </p:grpSpPr>
        <p:sp>
          <p:nvSpPr>
            <p:cNvPr id="21528" name="AutoShape 21"/>
            <p:cNvSpPr>
              <a:spLocks/>
            </p:cNvSpPr>
            <p:nvPr/>
          </p:nvSpPr>
          <p:spPr bwMode="auto">
            <a:xfrm>
              <a:off x="1104" y="1008"/>
              <a:ext cx="1274" cy="420"/>
            </a:xfrm>
            <a:prstGeom prst="borderCallout2">
              <a:avLst>
                <a:gd name="adj1" fmla="val 13481"/>
                <a:gd name="adj2" fmla="val 103769"/>
                <a:gd name="adj3" fmla="val 13481"/>
                <a:gd name="adj4" fmla="val 121431"/>
                <a:gd name="adj5" fmla="val 94569"/>
                <a:gd name="adj6" fmla="val 139875"/>
              </a:avLst>
            </a:prstGeom>
            <a:solidFill>
              <a:srgbClr val="CCFFFF">
                <a:alpha val="50195"/>
              </a:srgb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There really isn</a:t>
              </a:r>
              <a:r>
                <a:rPr lang="ja-JP" altLang="en-US">
                  <a:latin typeface="Calibri" pitchFamily="34" charset="0"/>
                </a:rPr>
                <a:t>’</a:t>
              </a:r>
              <a:r>
                <a:rPr lang="en-US" altLang="ja-JP">
                  <a:latin typeface="Calibri" pitchFamily="34" charset="0"/>
                </a:rPr>
                <a:t>t an effect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1529" name="Oval 22"/>
            <p:cNvSpPr>
              <a:spLocks noChangeArrowheads="1"/>
            </p:cNvSpPr>
            <p:nvPr/>
          </p:nvSpPr>
          <p:spPr bwMode="auto">
            <a:xfrm>
              <a:off x="2837" y="1349"/>
              <a:ext cx="859" cy="571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943600" y="1600200"/>
            <a:ext cx="2971800" cy="1447800"/>
            <a:chOff x="3744" y="1008"/>
            <a:chExt cx="1872" cy="912"/>
          </a:xfrm>
        </p:grpSpPr>
        <p:sp>
          <p:nvSpPr>
            <p:cNvPr id="21526" name="AutoShape 24"/>
            <p:cNvSpPr>
              <a:spLocks/>
            </p:cNvSpPr>
            <p:nvPr/>
          </p:nvSpPr>
          <p:spPr bwMode="auto">
            <a:xfrm>
              <a:off x="4718" y="1008"/>
              <a:ext cx="898" cy="593"/>
            </a:xfrm>
            <a:prstGeom prst="borderCallout2">
              <a:avLst>
                <a:gd name="adj1" fmla="val 9426"/>
                <a:gd name="adj2" fmla="val -5347"/>
                <a:gd name="adj3" fmla="val 9426"/>
                <a:gd name="adj4" fmla="val -17259"/>
                <a:gd name="adj5" fmla="val 54190"/>
                <a:gd name="adj6" fmla="val -29620"/>
              </a:avLst>
            </a:prstGeom>
            <a:solidFill>
              <a:srgbClr val="CCFFFF">
                <a:alpha val="50195"/>
              </a:srgb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There really is</a:t>
              </a:r>
            </a:p>
            <a:p>
              <a:r>
                <a:rPr lang="en-US">
                  <a:latin typeface="Calibri" pitchFamily="34" charset="0"/>
                </a:rPr>
                <a:t>an effect</a:t>
              </a:r>
            </a:p>
          </p:txBody>
        </p:sp>
        <p:sp>
          <p:nvSpPr>
            <p:cNvPr id="21527" name="Oval 25"/>
            <p:cNvSpPr>
              <a:spLocks noChangeArrowheads="1"/>
            </p:cNvSpPr>
            <p:nvPr/>
          </p:nvSpPr>
          <p:spPr bwMode="auto">
            <a:xfrm>
              <a:off x="3744" y="1344"/>
              <a:ext cx="864" cy="57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9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4" grpId="0" autoUpdateAnimBg="0"/>
      <p:bldP spid="491535" grpId="0" autoUpdateAnimBg="0"/>
      <p:bldP spid="491536" grpId="0" autoUpdateAnimBg="0"/>
      <p:bldP spid="491537" grpId="0" build="p" autoUpdateAnimBg="0"/>
      <p:bldP spid="491538" grpId="0" autoUpdateAnimBg="0"/>
      <p:bldP spid="49153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types</a:t>
            </a:r>
          </a:p>
        </p:txBody>
      </p:sp>
      <p:graphicFrame>
        <p:nvGraphicFramePr>
          <p:cNvPr id="493571" name="Group 3"/>
          <p:cNvGraphicFramePr>
            <a:graphicFrameLocks noGrp="1"/>
          </p:cNvGraphicFramePr>
          <p:nvPr/>
        </p:nvGraphicFramePr>
        <p:xfrm>
          <a:off x="4419600" y="3048000"/>
          <a:ext cx="2971800" cy="23368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495800" y="16002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Real world (</a:t>
            </a:r>
            <a:r>
              <a:rPr lang="ja-JP" altLang="en-US"/>
              <a:t>‘</a:t>
            </a:r>
            <a:r>
              <a:rPr lang="en-US" altLang="ja-JP"/>
              <a:t>truth</a:t>
            </a:r>
            <a:r>
              <a:rPr lang="ja-JP" altLang="en-US"/>
              <a:t>’</a:t>
            </a:r>
            <a:r>
              <a:rPr lang="en-US" altLang="ja-JP"/>
              <a:t>)</a:t>
            </a:r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724400" y="220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correct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096000" y="220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wrong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990600" y="3733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Experimenter</a:t>
            </a:r>
            <a:r>
              <a:rPr lang="ja-JP" altLang="en-US"/>
              <a:t>’</a:t>
            </a:r>
            <a:r>
              <a:rPr lang="en-US" altLang="ja-JP"/>
              <a:t>s conclusions</a:t>
            </a:r>
            <a:endParaRPr 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3124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</a:rPr>
              <a:t>Reject H</a:t>
            </a:r>
            <a:r>
              <a:rPr lang="en-US" baseline="-25000">
                <a:solidFill>
                  <a:srgbClr val="333399"/>
                </a:solidFill>
              </a:rPr>
              <a:t>0</a:t>
            </a:r>
            <a:endParaRPr lang="en-US">
              <a:solidFill>
                <a:srgbClr val="FF182D"/>
              </a:solidFill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3124200" y="4191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27FF09"/>
                </a:solidFill>
              </a:rPr>
              <a:t>Fail to Reject H</a:t>
            </a:r>
            <a:r>
              <a:rPr lang="en-US" baseline="-25000">
                <a:solidFill>
                  <a:srgbClr val="27FF09"/>
                </a:solidFill>
              </a:rPr>
              <a:t>0</a:t>
            </a:r>
            <a:endParaRPr lang="en-US">
              <a:solidFill>
                <a:srgbClr val="27FF09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90600" y="1676400"/>
            <a:ext cx="3344863" cy="2354263"/>
            <a:chOff x="624" y="1056"/>
            <a:chExt cx="2107" cy="1483"/>
          </a:xfrm>
        </p:grpSpPr>
        <p:sp>
          <p:nvSpPr>
            <p:cNvPr id="22552" name="AutoShape 21"/>
            <p:cNvSpPr>
              <a:spLocks/>
            </p:cNvSpPr>
            <p:nvPr/>
          </p:nvSpPr>
          <p:spPr bwMode="auto">
            <a:xfrm>
              <a:off x="624" y="1056"/>
              <a:ext cx="1274" cy="420"/>
            </a:xfrm>
            <a:prstGeom prst="borderCallout2">
              <a:avLst>
                <a:gd name="adj1" fmla="val 9426"/>
                <a:gd name="adj2" fmla="val 103769"/>
                <a:gd name="adj3" fmla="val 9426"/>
                <a:gd name="adj4" fmla="val 116250"/>
                <a:gd name="adj5" fmla="val 117148"/>
                <a:gd name="adj6" fmla="val 129199"/>
              </a:avLst>
            </a:prstGeom>
            <a:solidFill>
              <a:srgbClr val="CCFFFF">
                <a:alpha val="50195"/>
              </a:srgb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 conclude that there is an effect</a:t>
              </a:r>
            </a:p>
          </p:txBody>
        </p:sp>
        <p:sp>
          <p:nvSpPr>
            <p:cNvPr id="22553" name="Oval 22"/>
            <p:cNvSpPr>
              <a:spLocks noChangeArrowheads="1"/>
            </p:cNvSpPr>
            <p:nvPr/>
          </p:nvSpPr>
          <p:spPr bwMode="auto">
            <a:xfrm>
              <a:off x="1872" y="1968"/>
              <a:ext cx="859" cy="571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914400" y="4114800"/>
            <a:ext cx="3406775" cy="1927225"/>
            <a:chOff x="576" y="2592"/>
            <a:chExt cx="2146" cy="1214"/>
          </a:xfrm>
        </p:grpSpPr>
        <p:sp>
          <p:nvSpPr>
            <p:cNvPr id="22550" name="AutoShape 24"/>
            <p:cNvSpPr>
              <a:spLocks/>
            </p:cNvSpPr>
            <p:nvPr/>
          </p:nvSpPr>
          <p:spPr bwMode="auto">
            <a:xfrm>
              <a:off x="576" y="3386"/>
              <a:ext cx="1138" cy="420"/>
            </a:xfrm>
            <a:prstGeom prst="borderCallout2">
              <a:avLst>
                <a:gd name="adj1" fmla="val 13481"/>
                <a:gd name="adj2" fmla="val 104218"/>
                <a:gd name="adj3" fmla="val 13481"/>
                <a:gd name="adj4" fmla="val 108171"/>
                <a:gd name="adj5" fmla="val -41949"/>
                <a:gd name="adj6" fmla="val 112213"/>
              </a:avLst>
            </a:prstGeom>
            <a:solidFill>
              <a:srgbClr val="CCFFFF">
                <a:alpha val="50195"/>
              </a:srgbClr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I can</a:t>
              </a:r>
              <a:r>
                <a:rPr lang="ja-JP" altLang="en-US">
                  <a:latin typeface="Calibri" pitchFamily="34" charset="0"/>
                </a:rPr>
                <a:t>’</a:t>
              </a:r>
              <a:r>
                <a:rPr lang="en-US" altLang="ja-JP">
                  <a:latin typeface="Calibri" pitchFamily="34" charset="0"/>
                </a:rPr>
                <a:t>t detect an effect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2551" name="Oval 25"/>
            <p:cNvSpPr>
              <a:spLocks noChangeArrowheads="1"/>
            </p:cNvSpPr>
            <p:nvPr/>
          </p:nvSpPr>
          <p:spPr bwMode="auto">
            <a:xfrm>
              <a:off x="1858" y="2592"/>
              <a:ext cx="864" cy="881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types</a:t>
            </a:r>
          </a:p>
        </p:txBody>
      </p:sp>
      <p:graphicFrame>
        <p:nvGraphicFramePr>
          <p:cNvPr id="495619" name="Group 3"/>
          <p:cNvGraphicFramePr>
            <a:graphicFrameLocks noGrp="1"/>
          </p:cNvGraphicFramePr>
          <p:nvPr/>
        </p:nvGraphicFramePr>
        <p:xfrm>
          <a:off x="4419600" y="3048000"/>
          <a:ext cx="2971800" cy="23368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95800" y="16002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Real world (</a:t>
            </a:r>
            <a:r>
              <a:rPr lang="ja-JP" altLang="en-US"/>
              <a:t>‘</a:t>
            </a:r>
            <a:r>
              <a:rPr lang="en-US" altLang="ja-JP"/>
              <a:t>truth</a:t>
            </a:r>
            <a:r>
              <a:rPr lang="ja-JP" altLang="en-US"/>
              <a:t>’</a:t>
            </a:r>
            <a:r>
              <a:rPr lang="en-US" altLang="ja-JP"/>
              <a:t>)</a:t>
            </a:r>
            <a:endParaRPr lang="en-US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648200" y="22098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correct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096000" y="220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  <a:r>
              <a:rPr lang="en-US"/>
              <a:t> is wrong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990600" y="37338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Experimenter</a:t>
            </a:r>
            <a:r>
              <a:rPr lang="ja-JP" altLang="en-US"/>
              <a:t>’</a:t>
            </a:r>
            <a:r>
              <a:rPr lang="en-US" altLang="ja-JP"/>
              <a:t>s conclusions</a:t>
            </a:r>
            <a:endParaRPr lang="en-US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124200" y="32004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</a:rPr>
              <a:t>Reject H</a:t>
            </a:r>
            <a:r>
              <a:rPr lang="en-US" baseline="-25000">
                <a:solidFill>
                  <a:srgbClr val="333399"/>
                </a:solidFill>
              </a:rPr>
              <a:t>0</a:t>
            </a:r>
            <a:endParaRPr lang="en-US">
              <a:solidFill>
                <a:srgbClr val="FF182D"/>
              </a:solidFill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124200" y="41910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27FF09"/>
                </a:solidFill>
              </a:rPr>
              <a:t>Fail to Reject H</a:t>
            </a:r>
            <a:r>
              <a:rPr lang="en-US" baseline="-25000">
                <a:solidFill>
                  <a:srgbClr val="27FF09"/>
                </a:solidFill>
              </a:rPr>
              <a:t>0</a:t>
            </a:r>
            <a:endParaRPr lang="en-US">
              <a:solidFill>
                <a:srgbClr val="27FF09"/>
              </a:solidFill>
            </a:endParaRPr>
          </a:p>
        </p:txBody>
      </p:sp>
      <p:sp>
        <p:nvSpPr>
          <p:cNvPr id="495636" name="AutoShape 20"/>
          <p:cNvSpPr>
            <a:spLocks noChangeArrowheads="1"/>
          </p:cNvSpPr>
          <p:nvPr/>
        </p:nvSpPr>
        <p:spPr bwMode="auto">
          <a:xfrm>
            <a:off x="6186488" y="3228975"/>
            <a:ext cx="838200" cy="838200"/>
          </a:xfrm>
          <a:prstGeom prst="smileyFace">
            <a:avLst>
              <a:gd name="adj" fmla="val 4653"/>
            </a:avLst>
          </a:prstGeom>
          <a:solidFill>
            <a:srgbClr val="FFF52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5637" name="AutoShape 21"/>
          <p:cNvSpPr>
            <a:spLocks noChangeArrowheads="1"/>
          </p:cNvSpPr>
          <p:nvPr/>
        </p:nvSpPr>
        <p:spPr bwMode="auto">
          <a:xfrm>
            <a:off x="4724400" y="4391025"/>
            <a:ext cx="838200" cy="838200"/>
          </a:xfrm>
          <a:prstGeom prst="smileyFace">
            <a:avLst>
              <a:gd name="adj" fmla="val 4653"/>
            </a:avLst>
          </a:prstGeom>
          <a:solidFill>
            <a:srgbClr val="FFF526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95638" name="Text Box 22"/>
          <p:cNvSpPr txBox="1">
            <a:spLocks noChangeArrowheads="1"/>
          </p:cNvSpPr>
          <p:nvPr/>
        </p:nvSpPr>
        <p:spPr bwMode="auto">
          <a:xfrm>
            <a:off x="4648200" y="3063875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1131"/>
                </a:solidFill>
                <a:latin typeface="Calibri" pitchFamily="34" charset="0"/>
              </a:rPr>
              <a:t>Type I error</a:t>
            </a:r>
          </a:p>
        </p:txBody>
      </p:sp>
      <p:sp>
        <p:nvSpPr>
          <p:cNvPr id="495639" name="Text Box 23"/>
          <p:cNvSpPr txBox="1">
            <a:spLocks noChangeArrowheads="1"/>
          </p:cNvSpPr>
          <p:nvPr/>
        </p:nvSpPr>
        <p:spPr bwMode="auto">
          <a:xfrm>
            <a:off x="6096000" y="4206875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1131"/>
                </a:solidFill>
                <a:latin typeface="Calibri" pitchFamily="34" charset="0"/>
              </a:rPr>
              <a:t>Type II error</a:t>
            </a:r>
          </a:p>
        </p:txBody>
      </p:sp>
      <p:graphicFrame>
        <p:nvGraphicFramePr>
          <p:cNvPr id="495640" name="Object 2"/>
          <p:cNvGraphicFramePr>
            <a:graphicFrameLocks noChangeAspect="1"/>
          </p:cNvGraphicFramePr>
          <p:nvPr/>
        </p:nvGraphicFramePr>
        <p:xfrm>
          <a:off x="4883150" y="3822700"/>
          <a:ext cx="4508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Equation" r:id="rId4" imgW="139700" imgH="114300" progId="Equation.2">
                  <p:embed/>
                </p:oleObj>
              </mc:Choice>
              <mc:Fallback>
                <p:oleObj name="Equation" r:id="rId4" imgW="139700" imgH="114300" progId="Equation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3822700"/>
                        <a:ext cx="4508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641" name="Object 3"/>
          <p:cNvGraphicFramePr>
            <a:graphicFrameLocks noChangeAspect="1"/>
          </p:cNvGraphicFramePr>
          <p:nvPr/>
        </p:nvGraphicFramePr>
        <p:xfrm>
          <a:off x="6419850" y="4940300"/>
          <a:ext cx="3381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6" imgW="127000" imgH="177800" progId="Equation.DSMT4">
                  <p:embed/>
                </p:oleObj>
              </mc:Choice>
              <mc:Fallback>
                <p:oleObj name="Equation" r:id="rId6" imgW="127000" imgH="177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4940300"/>
                        <a:ext cx="3381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5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5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36" grpId="0" animBg="1"/>
      <p:bldP spid="495637" grpId="0" animBg="1"/>
      <p:bldP spid="495638" grpId="0" autoUpdateAnimBg="0"/>
      <p:bldP spid="49563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Performing your statistical test</a:t>
            </a:r>
          </a:p>
        </p:txBody>
      </p:sp>
      <p:sp>
        <p:nvSpPr>
          <p:cNvPr id="503811" name="Text Box 3"/>
          <p:cNvSpPr txBox="1">
            <a:spLocks noChangeArrowheads="1"/>
          </p:cNvSpPr>
          <p:nvPr/>
        </p:nvSpPr>
        <p:spPr bwMode="auto">
          <a:xfrm>
            <a:off x="457200" y="2667000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</a:t>
            </a:r>
            <a:r>
              <a:rPr lang="en-US" sz="2000" baseline="-25000"/>
              <a:t>0</a:t>
            </a:r>
            <a:r>
              <a:rPr lang="en-US" sz="2000"/>
              <a:t>: is true (no treatment effect)</a:t>
            </a: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4724400" y="2667000"/>
            <a:ext cx="4038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H</a:t>
            </a:r>
            <a:r>
              <a:rPr lang="en-US" sz="2000" baseline="-25000"/>
              <a:t>0</a:t>
            </a:r>
            <a:r>
              <a:rPr lang="en-US" sz="2000"/>
              <a:t>: is false (is a treatment effect)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419600" y="3048000"/>
            <a:ext cx="4295775" cy="1905000"/>
            <a:chOff x="2784" y="1920"/>
            <a:chExt cx="2706" cy="1200"/>
          </a:xfrm>
        </p:grpSpPr>
        <p:sp>
          <p:nvSpPr>
            <p:cNvPr id="24601" name="Line 6"/>
            <p:cNvSpPr>
              <a:spLocks noChangeShapeType="1"/>
            </p:cNvSpPr>
            <p:nvPr/>
          </p:nvSpPr>
          <p:spPr bwMode="auto">
            <a:xfrm>
              <a:off x="2784" y="3120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AutoShape 7"/>
            <p:cNvSpPr>
              <a:spLocks/>
            </p:cNvSpPr>
            <p:nvPr/>
          </p:nvSpPr>
          <p:spPr bwMode="auto">
            <a:xfrm>
              <a:off x="4656" y="1920"/>
              <a:ext cx="834" cy="589"/>
            </a:xfrm>
            <a:prstGeom prst="borderCallout2">
              <a:avLst>
                <a:gd name="adj1" fmla="val 15519"/>
                <a:gd name="adj2" fmla="val -5755"/>
                <a:gd name="adj3" fmla="val 15519"/>
                <a:gd name="adj4" fmla="val -23741"/>
                <a:gd name="adj5" fmla="val 29528"/>
                <a:gd name="adj6" fmla="val -42685"/>
              </a:avLst>
            </a:prstGeom>
            <a:solidFill>
              <a:schemeClr val="accent1">
                <a:alpha val="45097"/>
              </a:schemeClr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Two populations</a:t>
              </a:r>
            </a:p>
          </p:txBody>
        </p:sp>
        <p:sp>
          <p:nvSpPr>
            <p:cNvPr id="24603" name="Freeform 8"/>
            <p:cNvSpPr>
              <a:spLocks/>
            </p:cNvSpPr>
            <p:nvPr/>
          </p:nvSpPr>
          <p:spPr bwMode="auto">
            <a:xfrm>
              <a:off x="2880" y="1968"/>
              <a:ext cx="1776" cy="1152"/>
            </a:xfrm>
            <a:custGeom>
              <a:avLst/>
              <a:gdLst>
                <a:gd name="T0" fmla="*/ 0 w 2976"/>
                <a:gd name="T1" fmla="*/ 113 h 1320"/>
                <a:gd name="T2" fmla="*/ 1 w 2976"/>
                <a:gd name="T3" fmla="*/ 110 h 1320"/>
                <a:gd name="T4" fmla="*/ 1 w 2976"/>
                <a:gd name="T5" fmla="*/ 93 h 1320"/>
                <a:gd name="T6" fmla="*/ 1 w 2976"/>
                <a:gd name="T7" fmla="*/ 60 h 1320"/>
                <a:gd name="T8" fmla="*/ 1 w 2976"/>
                <a:gd name="T9" fmla="*/ 27 h 1320"/>
                <a:gd name="T10" fmla="*/ 1 w 2976"/>
                <a:gd name="T11" fmla="*/ 3 h 1320"/>
                <a:gd name="T12" fmla="*/ 1 w 2976"/>
                <a:gd name="T13" fmla="*/ 15 h 1320"/>
                <a:gd name="T14" fmla="*/ 1 w 2976"/>
                <a:gd name="T15" fmla="*/ 35 h 1320"/>
                <a:gd name="T16" fmla="*/ 1 w 2976"/>
                <a:gd name="T17" fmla="*/ 51 h 1320"/>
                <a:gd name="T18" fmla="*/ 1 w 2976"/>
                <a:gd name="T19" fmla="*/ 76 h 1320"/>
                <a:gd name="T20" fmla="*/ 1 w 2976"/>
                <a:gd name="T21" fmla="*/ 102 h 1320"/>
                <a:gd name="T22" fmla="*/ 1 w 2976"/>
                <a:gd name="T23" fmla="*/ 113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Freeform 9"/>
            <p:cNvSpPr>
              <a:spLocks/>
            </p:cNvSpPr>
            <p:nvPr/>
          </p:nvSpPr>
          <p:spPr bwMode="auto">
            <a:xfrm>
              <a:off x="3168" y="1968"/>
              <a:ext cx="1920" cy="1152"/>
            </a:xfrm>
            <a:custGeom>
              <a:avLst/>
              <a:gdLst>
                <a:gd name="T0" fmla="*/ 0 w 2976"/>
                <a:gd name="T1" fmla="*/ 113 h 1320"/>
                <a:gd name="T2" fmla="*/ 1 w 2976"/>
                <a:gd name="T3" fmla="*/ 110 h 1320"/>
                <a:gd name="T4" fmla="*/ 1 w 2976"/>
                <a:gd name="T5" fmla="*/ 93 h 1320"/>
                <a:gd name="T6" fmla="*/ 1 w 2976"/>
                <a:gd name="T7" fmla="*/ 60 h 1320"/>
                <a:gd name="T8" fmla="*/ 1 w 2976"/>
                <a:gd name="T9" fmla="*/ 27 h 1320"/>
                <a:gd name="T10" fmla="*/ 1 w 2976"/>
                <a:gd name="T11" fmla="*/ 3 h 1320"/>
                <a:gd name="T12" fmla="*/ 1 w 2976"/>
                <a:gd name="T13" fmla="*/ 15 h 1320"/>
                <a:gd name="T14" fmla="*/ 1 w 2976"/>
                <a:gd name="T15" fmla="*/ 35 h 1320"/>
                <a:gd name="T16" fmla="*/ 1 w 2976"/>
                <a:gd name="T17" fmla="*/ 51 h 1320"/>
                <a:gd name="T18" fmla="*/ 1 w 2976"/>
                <a:gd name="T19" fmla="*/ 76 h 1320"/>
                <a:gd name="T20" fmla="*/ 1 w 2976"/>
                <a:gd name="T21" fmla="*/ 102 h 1320"/>
                <a:gd name="T22" fmla="*/ 1 w 2976"/>
                <a:gd name="T23" fmla="*/ 113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33400" y="3048000"/>
            <a:ext cx="3762375" cy="1905000"/>
            <a:chOff x="336" y="1920"/>
            <a:chExt cx="2370" cy="1200"/>
          </a:xfrm>
        </p:grpSpPr>
        <p:sp>
          <p:nvSpPr>
            <p:cNvPr id="24597" name="Line 11"/>
            <p:cNvSpPr>
              <a:spLocks noChangeShapeType="1"/>
            </p:cNvSpPr>
            <p:nvPr/>
          </p:nvSpPr>
          <p:spPr bwMode="auto">
            <a:xfrm>
              <a:off x="384" y="3120"/>
              <a:ext cx="19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598" name="Group 12"/>
            <p:cNvGrpSpPr>
              <a:grpSpLocks/>
            </p:cNvGrpSpPr>
            <p:nvPr/>
          </p:nvGrpSpPr>
          <p:grpSpPr bwMode="auto">
            <a:xfrm>
              <a:off x="336" y="1920"/>
              <a:ext cx="2370" cy="1200"/>
              <a:chOff x="336" y="1920"/>
              <a:chExt cx="2370" cy="1200"/>
            </a:xfrm>
          </p:grpSpPr>
          <p:sp>
            <p:nvSpPr>
              <p:cNvPr id="24599" name="Freeform 13"/>
              <p:cNvSpPr>
                <a:spLocks/>
              </p:cNvSpPr>
              <p:nvPr/>
            </p:nvSpPr>
            <p:spPr bwMode="auto">
              <a:xfrm>
                <a:off x="336" y="1968"/>
                <a:ext cx="1920" cy="1152"/>
              </a:xfrm>
              <a:custGeom>
                <a:avLst/>
                <a:gdLst>
                  <a:gd name="T0" fmla="*/ 0 w 2976"/>
                  <a:gd name="T1" fmla="*/ 113 h 1320"/>
                  <a:gd name="T2" fmla="*/ 1 w 2976"/>
                  <a:gd name="T3" fmla="*/ 110 h 1320"/>
                  <a:gd name="T4" fmla="*/ 1 w 2976"/>
                  <a:gd name="T5" fmla="*/ 93 h 1320"/>
                  <a:gd name="T6" fmla="*/ 1 w 2976"/>
                  <a:gd name="T7" fmla="*/ 60 h 1320"/>
                  <a:gd name="T8" fmla="*/ 1 w 2976"/>
                  <a:gd name="T9" fmla="*/ 27 h 1320"/>
                  <a:gd name="T10" fmla="*/ 1 w 2976"/>
                  <a:gd name="T11" fmla="*/ 3 h 1320"/>
                  <a:gd name="T12" fmla="*/ 1 w 2976"/>
                  <a:gd name="T13" fmla="*/ 15 h 1320"/>
                  <a:gd name="T14" fmla="*/ 1 w 2976"/>
                  <a:gd name="T15" fmla="*/ 35 h 1320"/>
                  <a:gd name="T16" fmla="*/ 1 w 2976"/>
                  <a:gd name="T17" fmla="*/ 51 h 1320"/>
                  <a:gd name="T18" fmla="*/ 1 w 2976"/>
                  <a:gd name="T19" fmla="*/ 76 h 1320"/>
                  <a:gd name="T20" fmla="*/ 1 w 2976"/>
                  <a:gd name="T21" fmla="*/ 102 h 1320"/>
                  <a:gd name="T22" fmla="*/ 1 w 2976"/>
                  <a:gd name="T23" fmla="*/ 113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00C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AutoShape 14"/>
              <p:cNvSpPr>
                <a:spLocks/>
              </p:cNvSpPr>
              <p:nvPr/>
            </p:nvSpPr>
            <p:spPr bwMode="auto">
              <a:xfrm>
                <a:off x="1872" y="1920"/>
                <a:ext cx="834" cy="416"/>
              </a:xfrm>
              <a:prstGeom prst="borderCallout2">
                <a:avLst>
                  <a:gd name="adj1" fmla="val 15519"/>
                  <a:gd name="adj2" fmla="val -5755"/>
                  <a:gd name="adj3" fmla="val 15519"/>
                  <a:gd name="adj4" fmla="val -20861"/>
                  <a:gd name="adj5" fmla="val 48491"/>
                  <a:gd name="adj6" fmla="val -36810"/>
                </a:avLst>
              </a:prstGeom>
              <a:solidFill>
                <a:schemeClr val="accent1">
                  <a:alpha val="45097"/>
                </a:schemeClr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One population</a:t>
                </a:r>
              </a:p>
            </p:txBody>
          </p:sp>
        </p:grpSp>
      </p:grpSp>
      <p:sp>
        <p:nvSpPr>
          <p:cNvPr id="2458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are we doing when we test the hypotheses?</a:t>
            </a:r>
            <a:endParaRPr lang="en-US" sz="2000" smtClean="0"/>
          </a:p>
        </p:txBody>
      </p:sp>
      <p:sp>
        <p:nvSpPr>
          <p:cNvPr id="503824" name="Text Box 16"/>
          <p:cNvSpPr txBox="1">
            <a:spLocks noChangeArrowheads="1"/>
          </p:cNvSpPr>
          <p:nvPr/>
        </p:nvSpPr>
        <p:spPr bwMode="auto">
          <a:xfrm>
            <a:off x="3124200" y="21336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Real world (</a:t>
            </a:r>
            <a:r>
              <a:rPr lang="ja-JP" altLang="en-US"/>
              <a:t>‘</a:t>
            </a:r>
            <a:r>
              <a:rPr lang="en-US" altLang="ja-JP"/>
              <a:t>truth</a:t>
            </a:r>
            <a:r>
              <a:rPr lang="ja-JP" altLang="en-US"/>
              <a:t>’</a:t>
            </a:r>
            <a:r>
              <a:rPr lang="en-US" altLang="ja-JP"/>
              <a:t>)</a:t>
            </a:r>
            <a:endParaRPr lang="en-US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4632325" y="3962400"/>
            <a:ext cx="3444875" cy="2017713"/>
            <a:chOff x="2918" y="2496"/>
            <a:chExt cx="2170" cy="1271"/>
          </a:xfrm>
        </p:grpSpPr>
        <p:sp>
          <p:nvSpPr>
            <p:cNvPr id="24592" name="Line 18"/>
            <p:cNvSpPr>
              <a:spLocks noChangeShapeType="1"/>
            </p:cNvSpPr>
            <p:nvPr/>
          </p:nvSpPr>
          <p:spPr bwMode="auto">
            <a:xfrm flipV="1">
              <a:off x="3828" y="2496"/>
              <a:ext cx="0" cy="624"/>
            </a:xfrm>
            <a:prstGeom prst="line">
              <a:avLst/>
            </a:prstGeom>
            <a:noFill/>
            <a:ln w="9525">
              <a:solidFill>
                <a:srgbClr val="FF2E2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Text Box 20"/>
            <p:cNvSpPr txBox="1">
              <a:spLocks noChangeArrowheads="1"/>
            </p:cNvSpPr>
            <p:nvPr/>
          </p:nvSpPr>
          <p:spPr bwMode="auto">
            <a:xfrm>
              <a:off x="3732" y="315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2E23"/>
                  </a:solidFill>
                  <a:latin typeface="Calibri" pitchFamily="34" charset="0"/>
                </a:rPr>
                <a:t>M</a:t>
              </a:r>
              <a:r>
                <a:rPr lang="en-US" sz="2000" baseline="-25000">
                  <a:solidFill>
                    <a:srgbClr val="FF2E23"/>
                  </a:solidFill>
                  <a:latin typeface="Calibri" pitchFamily="34" charset="0"/>
                </a:rPr>
                <a:t>A</a:t>
              </a:r>
              <a:endParaRPr lang="en-US" sz="2000">
                <a:solidFill>
                  <a:srgbClr val="FF2E23"/>
                </a:solidFill>
                <a:latin typeface="Calibri" pitchFamily="34" charset="0"/>
              </a:endParaRPr>
            </a:p>
          </p:txBody>
        </p:sp>
        <p:grpSp>
          <p:nvGrpSpPr>
            <p:cNvPr id="24594" name="Group 22"/>
            <p:cNvGrpSpPr>
              <a:grpSpLocks/>
            </p:cNvGrpSpPr>
            <p:nvPr/>
          </p:nvGrpSpPr>
          <p:grpSpPr bwMode="auto">
            <a:xfrm>
              <a:off x="2918" y="2520"/>
              <a:ext cx="2170" cy="1247"/>
              <a:chOff x="2918" y="2520"/>
              <a:chExt cx="2170" cy="1247"/>
            </a:xfrm>
          </p:grpSpPr>
          <p:sp>
            <p:nvSpPr>
              <p:cNvPr id="24595" name="Freeform 23"/>
              <p:cNvSpPr>
                <a:spLocks/>
              </p:cNvSpPr>
              <p:nvPr/>
            </p:nvSpPr>
            <p:spPr bwMode="auto">
              <a:xfrm>
                <a:off x="3343" y="2520"/>
                <a:ext cx="1008" cy="576"/>
              </a:xfrm>
              <a:custGeom>
                <a:avLst/>
                <a:gdLst>
                  <a:gd name="T0" fmla="*/ 0 w 2976"/>
                  <a:gd name="T1" fmla="*/ 0 h 1320"/>
                  <a:gd name="T2" fmla="*/ 0 w 2976"/>
                  <a:gd name="T3" fmla="*/ 0 h 1320"/>
                  <a:gd name="T4" fmla="*/ 0 w 2976"/>
                  <a:gd name="T5" fmla="*/ 0 h 1320"/>
                  <a:gd name="T6" fmla="*/ 0 w 2976"/>
                  <a:gd name="T7" fmla="*/ 0 h 1320"/>
                  <a:gd name="T8" fmla="*/ 0 w 2976"/>
                  <a:gd name="T9" fmla="*/ 0 h 1320"/>
                  <a:gd name="T10" fmla="*/ 0 w 2976"/>
                  <a:gd name="T11" fmla="*/ 0 h 1320"/>
                  <a:gd name="T12" fmla="*/ 0 w 2976"/>
                  <a:gd name="T13" fmla="*/ 0 h 1320"/>
                  <a:gd name="T14" fmla="*/ 0 w 2976"/>
                  <a:gd name="T15" fmla="*/ 0 h 1320"/>
                  <a:gd name="T16" fmla="*/ 0 w 2976"/>
                  <a:gd name="T17" fmla="*/ 0 h 1320"/>
                  <a:gd name="T18" fmla="*/ 0 w 2976"/>
                  <a:gd name="T19" fmla="*/ 0 h 1320"/>
                  <a:gd name="T20" fmla="*/ 0 w 2976"/>
                  <a:gd name="T21" fmla="*/ 0 h 1320"/>
                  <a:gd name="T22" fmla="*/ 0 w 2976"/>
                  <a:gd name="T23" fmla="*/ 0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FF113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6" name="Text Box 24"/>
              <p:cNvSpPr txBox="1">
                <a:spLocks noChangeArrowheads="1"/>
              </p:cNvSpPr>
              <p:nvPr/>
            </p:nvSpPr>
            <p:spPr bwMode="auto">
              <a:xfrm>
                <a:off x="2918" y="3360"/>
                <a:ext cx="2170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07BF0D"/>
                    </a:solidFill>
                    <a:latin typeface="Calibri" pitchFamily="34" charset="0"/>
                  </a:rPr>
                  <a:t>they aren</a:t>
                </a:r>
                <a:r>
                  <a:rPr lang="en-US" altLang="en-US">
                    <a:solidFill>
                      <a:srgbClr val="07BF0D"/>
                    </a:solidFill>
                    <a:latin typeface="Calibri" pitchFamily="34" charset="0"/>
                  </a:rPr>
                  <a:t>’</a:t>
                </a:r>
                <a:r>
                  <a:rPr lang="en-US" altLang="ja-JP">
                    <a:solidFill>
                      <a:srgbClr val="07BF0D"/>
                    </a:solidFill>
                    <a:latin typeface="Calibri" pitchFamily="34" charset="0"/>
                  </a:rPr>
                  <a:t>t the same as those in the population of memory patients</a:t>
                </a:r>
                <a:endParaRPr lang="en-US">
                  <a:solidFill>
                    <a:srgbClr val="0EFF15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81000" y="3962400"/>
            <a:ext cx="3581400" cy="2286000"/>
            <a:chOff x="240" y="2496"/>
            <a:chExt cx="2256" cy="1440"/>
          </a:xfrm>
        </p:grpSpPr>
        <p:sp>
          <p:nvSpPr>
            <p:cNvPr id="24587" name="Line 26"/>
            <p:cNvSpPr>
              <a:spLocks noChangeShapeType="1"/>
            </p:cNvSpPr>
            <p:nvPr/>
          </p:nvSpPr>
          <p:spPr bwMode="auto">
            <a:xfrm flipV="1">
              <a:off x="1008" y="2496"/>
              <a:ext cx="0" cy="624"/>
            </a:xfrm>
            <a:prstGeom prst="line">
              <a:avLst/>
            </a:prstGeom>
            <a:noFill/>
            <a:ln w="9525">
              <a:solidFill>
                <a:srgbClr val="FF2E23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Text Box 28"/>
            <p:cNvSpPr txBox="1">
              <a:spLocks noChangeArrowheads="1"/>
            </p:cNvSpPr>
            <p:nvPr/>
          </p:nvSpPr>
          <p:spPr bwMode="auto">
            <a:xfrm>
              <a:off x="912" y="315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F2E23"/>
                  </a:solidFill>
                  <a:latin typeface="Calibri" pitchFamily="34" charset="0"/>
                </a:rPr>
                <a:t>M</a:t>
              </a:r>
              <a:r>
                <a:rPr lang="en-US" sz="2000" baseline="-25000">
                  <a:solidFill>
                    <a:srgbClr val="FF2E23"/>
                  </a:solidFill>
                  <a:latin typeface="Calibri" pitchFamily="34" charset="0"/>
                </a:rPr>
                <a:t>A</a:t>
              </a:r>
              <a:endParaRPr lang="en-US" sz="2000">
                <a:solidFill>
                  <a:srgbClr val="FF2E23"/>
                </a:solidFill>
                <a:latin typeface="Calibri" pitchFamily="34" charset="0"/>
              </a:endParaRPr>
            </a:p>
          </p:txBody>
        </p:sp>
        <p:grpSp>
          <p:nvGrpSpPr>
            <p:cNvPr id="24589" name="Group 30"/>
            <p:cNvGrpSpPr>
              <a:grpSpLocks/>
            </p:cNvGrpSpPr>
            <p:nvPr/>
          </p:nvGrpSpPr>
          <p:grpSpPr bwMode="auto">
            <a:xfrm>
              <a:off x="240" y="2520"/>
              <a:ext cx="2256" cy="1416"/>
              <a:chOff x="240" y="2520"/>
              <a:chExt cx="2256" cy="1416"/>
            </a:xfrm>
          </p:grpSpPr>
          <p:sp>
            <p:nvSpPr>
              <p:cNvPr id="24590" name="Freeform 31"/>
              <p:cNvSpPr>
                <a:spLocks/>
              </p:cNvSpPr>
              <p:nvPr/>
            </p:nvSpPr>
            <p:spPr bwMode="auto">
              <a:xfrm>
                <a:off x="528" y="2520"/>
                <a:ext cx="1008" cy="576"/>
              </a:xfrm>
              <a:custGeom>
                <a:avLst/>
                <a:gdLst>
                  <a:gd name="T0" fmla="*/ 0 w 2976"/>
                  <a:gd name="T1" fmla="*/ 0 h 1320"/>
                  <a:gd name="T2" fmla="*/ 0 w 2976"/>
                  <a:gd name="T3" fmla="*/ 0 h 1320"/>
                  <a:gd name="T4" fmla="*/ 0 w 2976"/>
                  <a:gd name="T5" fmla="*/ 0 h 1320"/>
                  <a:gd name="T6" fmla="*/ 0 w 2976"/>
                  <a:gd name="T7" fmla="*/ 0 h 1320"/>
                  <a:gd name="T8" fmla="*/ 0 w 2976"/>
                  <a:gd name="T9" fmla="*/ 0 h 1320"/>
                  <a:gd name="T10" fmla="*/ 0 w 2976"/>
                  <a:gd name="T11" fmla="*/ 0 h 1320"/>
                  <a:gd name="T12" fmla="*/ 0 w 2976"/>
                  <a:gd name="T13" fmla="*/ 0 h 1320"/>
                  <a:gd name="T14" fmla="*/ 0 w 2976"/>
                  <a:gd name="T15" fmla="*/ 0 h 1320"/>
                  <a:gd name="T16" fmla="*/ 0 w 2976"/>
                  <a:gd name="T17" fmla="*/ 0 h 1320"/>
                  <a:gd name="T18" fmla="*/ 0 w 2976"/>
                  <a:gd name="T19" fmla="*/ 0 h 1320"/>
                  <a:gd name="T20" fmla="*/ 0 w 2976"/>
                  <a:gd name="T21" fmla="*/ 0 h 1320"/>
                  <a:gd name="T22" fmla="*/ 0 w 2976"/>
                  <a:gd name="T23" fmla="*/ 0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FF113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1" name="Text Box 32"/>
              <p:cNvSpPr txBox="1">
                <a:spLocks noChangeArrowheads="1"/>
              </p:cNvSpPr>
              <p:nvPr/>
            </p:nvSpPr>
            <p:spPr bwMode="auto">
              <a:xfrm>
                <a:off x="240" y="3359"/>
                <a:ext cx="225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333399"/>
                    </a:solidFill>
                    <a:latin typeface="Calibri" pitchFamily="34" charset="0"/>
                  </a:rPr>
                  <a:t>the memory treatment sample are the same as those in the population of memory patients.</a:t>
                </a:r>
                <a:endParaRPr lang="en-US">
                  <a:solidFill>
                    <a:srgbClr val="0EFF15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3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3811" grpId="0" build="p" autoUpdateAnimBg="0"/>
      <p:bldP spid="503812" grpId="0" build="p" autoUpdateAnimBg="0"/>
      <p:bldP spid="50382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Performing your statistical test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914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are we doing when we test the hypotheses?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Computing a test statistic: </a:t>
            </a:r>
            <a:r>
              <a:rPr lang="en-US" sz="2000" b="1" smtClean="0"/>
              <a:t>Generic test</a:t>
            </a:r>
            <a:endParaRPr lang="en-US" sz="1800" smtClean="0"/>
          </a:p>
        </p:txBody>
      </p:sp>
      <p:graphicFrame>
        <p:nvGraphicFramePr>
          <p:cNvPr id="505860" name="Object 2"/>
          <p:cNvGraphicFramePr>
            <a:graphicFrameLocks noChangeAspect="1"/>
          </p:cNvGraphicFramePr>
          <p:nvPr/>
        </p:nvGraphicFramePr>
        <p:xfrm>
          <a:off x="1009650" y="3686175"/>
          <a:ext cx="62293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4" imgW="2768600" imgH="393700" progId="Equation.DSMT4">
                  <p:embed/>
                </p:oleObj>
              </mc:Choice>
              <mc:Fallback>
                <p:oleObj name="Equation" r:id="rId4" imgW="27686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686175"/>
                        <a:ext cx="62293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95600" y="2454275"/>
            <a:ext cx="5715000" cy="1693863"/>
            <a:chOff x="1824" y="1546"/>
            <a:chExt cx="3600" cy="1067"/>
          </a:xfrm>
        </p:grpSpPr>
        <p:sp>
          <p:nvSpPr>
            <p:cNvPr id="25610" name="Oval 6"/>
            <p:cNvSpPr>
              <a:spLocks noChangeArrowheads="1"/>
            </p:cNvSpPr>
            <p:nvPr/>
          </p:nvSpPr>
          <p:spPr bwMode="auto">
            <a:xfrm>
              <a:off x="2160" y="2304"/>
              <a:ext cx="2016" cy="309"/>
            </a:xfrm>
            <a:prstGeom prst="ellipse">
              <a:avLst/>
            </a:prstGeom>
            <a:solidFill>
              <a:srgbClr val="EF1F17">
                <a:alpha val="25098"/>
              </a:srgbClr>
            </a:solidFill>
            <a:ln w="9525">
              <a:solidFill>
                <a:srgbClr val="EF1F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11" name="Text Box 7"/>
            <p:cNvSpPr txBox="1">
              <a:spLocks noChangeArrowheads="1"/>
            </p:cNvSpPr>
            <p:nvPr/>
          </p:nvSpPr>
          <p:spPr bwMode="auto">
            <a:xfrm>
              <a:off x="1824" y="1546"/>
              <a:ext cx="36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EF1F17"/>
                  </a:solidFill>
                  <a:latin typeface="Calibri" pitchFamily="34" charset="0"/>
                </a:rPr>
                <a:t>Could be difference between a sample and a population, or between different samples</a:t>
              </a:r>
            </a:p>
          </p:txBody>
        </p:sp>
        <p:cxnSp>
          <p:nvCxnSpPr>
            <p:cNvPr id="25612" name="AutoShape 8"/>
            <p:cNvCxnSpPr>
              <a:cxnSpLocks noChangeShapeType="1"/>
              <a:stCxn id="25611" idx="2"/>
              <a:endCxn id="25610" idx="0"/>
            </p:cNvCxnSpPr>
            <p:nvPr/>
          </p:nvCxnSpPr>
          <p:spPr bwMode="auto">
            <a:xfrm rot="5400000">
              <a:off x="3276" y="1956"/>
              <a:ext cx="240" cy="456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EF1F1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728913" y="4114800"/>
            <a:ext cx="4738687" cy="1631950"/>
            <a:chOff x="1719" y="2592"/>
            <a:chExt cx="2985" cy="1028"/>
          </a:xfrm>
        </p:grpSpPr>
        <p:sp>
          <p:nvSpPr>
            <p:cNvPr id="25607" name="Oval 10"/>
            <p:cNvSpPr>
              <a:spLocks noChangeArrowheads="1"/>
            </p:cNvSpPr>
            <p:nvPr/>
          </p:nvSpPr>
          <p:spPr bwMode="auto">
            <a:xfrm>
              <a:off x="1719" y="2592"/>
              <a:ext cx="2985" cy="336"/>
            </a:xfrm>
            <a:prstGeom prst="ellipse">
              <a:avLst/>
            </a:prstGeom>
            <a:solidFill>
              <a:srgbClr val="C045FF">
                <a:alpha val="25098"/>
              </a:srgbClr>
            </a:solidFill>
            <a:ln w="9525">
              <a:solidFill>
                <a:srgbClr val="85309D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608" name="Text Box 11"/>
            <p:cNvSpPr txBox="1">
              <a:spLocks noChangeArrowheads="1"/>
            </p:cNvSpPr>
            <p:nvPr/>
          </p:nvSpPr>
          <p:spPr bwMode="auto">
            <a:xfrm>
              <a:off x="1920" y="3216"/>
              <a:ext cx="24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85309D"/>
                  </a:solidFill>
                  <a:latin typeface="Calibri" pitchFamily="34" charset="0"/>
                </a:rPr>
                <a:t>Based on standard error or an estimate of the standard error</a:t>
              </a:r>
            </a:p>
          </p:txBody>
        </p:sp>
        <p:cxnSp>
          <p:nvCxnSpPr>
            <p:cNvPr id="25609" name="AutoShape 12"/>
            <p:cNvCxnSpPr>
              <a:cxnSpLocks noChangeShapeType="1"/>
              <a:stCxn id="25608" idx="0"/>
              <a:endCxn id="25607" idx="2"/>
            </p:cNvCxnSpPr>
            <p:nvPr/>
          </p:nvCxnSpPr>
          <p:spPr bwMode="auto">
            <a:xfrm rot="5400000" flipH="1">
              <a:off x="2210" y="2269"/>
              <a:ext cx="456" cy="1438"/>
            </a:xfrm>
            <a:prstGeom prst="curvedConnector4">
              <a:avLst>
                <a:gd name="adj1" fmla="val 31579"/>
                <a:gd name="adj2" fmla="val 110014"/>
              </a:avLst>
            </a:prstGeom>
            <a:noFill/>
            <a:ln w="9525">
              <a:solidFill>
                <a:srgbClr val="85309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generic test statistic distribution (think of this as the distribution of sample means)</a:t>
            </a: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To </a:t>
            </a:r>
            <a:r>
              <a:rPr lang="en-US" sz="1800" smtClean="0">
                <a:solidFill>
                  <a:srgbClr val="333399"/>
                </a:solidFill>
              </a:rPr>
              <a:t>reject the H</a:t>
            </a:r>
            <a:r>
              <a:rPr lang="en-US" sz="1800" baseline="-25000" smtClean="0">
                <a:solidFill>
                  <a:srgbClr val="333399"/>
                </a:solidFill>
              </a:rPr>
              <a:t>0</a:t>
            </a:r>
            <a:r>
              <a:rPr lang="en-US" sz="1800" smtClean="0"/>
              <a:t>, you want a computed test statistic that is large</a:t>
            </a: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What</a:t>
            </a:r>
            <a:r>
              <a:rPr lang="ja-JP" altLang="en-US" sz="1800" smtClean="0"/>
              <a:t>’</a:t>
            </a:r>
            <a:r>
              <a:rPr lang="en-US" altLang="ja-JP" sz="1800" smtClean="0"/>
              <a:t>s large enough?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The alpha level gives us the decision criterion</a:t>
            </a:r>
            <a:endParaRPr lang="en-US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0" y="3168650"/>
            <a:ext cx="3352800" cy="1905000"/>
            <a:chOff x="1920" y="1996"/>
            <a:chExt cx="2112" cy="1200"/>
          </a:xfrm>
        </p:grpSpPr>
        <p:grpSp>
          <p:nvGrpSpPr>
            <p:cNvPr id="26634" name="Group 5"/>
            <p:cNvGrpSpPr>
              <a:grpSpLocks/>
            </p:cNvGrpSpPr>
            <p:nvPr/>
          </p:nvGrpSpPr>
          <p:grpSpPr bwMode="auto">
            <a:xfrm>
              <a:off x="1920" y="2236"/>
              <a:ext cx="1968" cy="960"/>
              <a:chOff x="1920" y="2016"/>
              <a:chExt cx="2544" cy="1392"/>
            </a:xfrm>
          </p:grpSpPr>
          <p:sp>
            <p:nvSpPr>
              <p:cNvPr id="26637" name="Line 6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Freeform 7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35" name="Text Box 8"/>
            <p:cNvSpPr txBox="1">
              <a:spLocks noChangeArrowheads="1"/>
            </p:cNvSpPr>
            <p:nvPr/>
          </p:nvSpPr>
          <p:spPr bwMode="auto">
            <a:xfrm>
              <a:off x="1968" y="1996"/>
              <a:ext cx="2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85309D"/>
                  </a:solidFill>
                  <a:latin typeface="Calibri" pitchFamily="34" charset="0"/>
                </a:rPr>
                <a:t>Distribution of the test statistic</a:t>
              </a:r>
            </a:p>
          </p:txBody>
        </p:sp>
        <p:sp>
          <p:nvSpPr>
            <p:cNvPr id="26636" name="Line 9"/>
            <p:cNvSpPr>
              <a:spLocks noChangeShapeType="1"/>
            </p:cNvSpPr>
            <p:nvPr/>
          </p:nvSpPr>
          <p:spPr bwMode="auto">
            <a:xfrm>
              <a:off x="2880" y="22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7914" name="Line 10"/>
          <p:cNvSpPr>
            <a:spLocks noChangeShapeType="1"/>
          </p:cNvSpPr>
          <p:nvPr/>
        </p:nvSpPr>
        <p:spPr bwMode="auto">
          <a:xfrm>
            <a:off x="5410200" y="4692650"/>
            <a:ext cx="0" cy="38100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5" name="Line 11"/>
          <p:cNvSpPr>
            <a:spLocks noChangeShapeType="1"/>
          </p:cNvSpPr>
          <p:nvPr/>
        </p:nvSpPr>
        <p:spPr bwMode="auto">
          <a:xfrm>
            <a:off x="3733800" y="4692650"/>
            <a:ext cx="0" cy="38100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6" name="Line 12"/>
          <p:cNvSpPr>
            <a:spLocks noChangeShapeType="1"/>
          </p:cNvSpPr>
          <p:nvPr/>
        </p:nvSpPr>
        <p:spPr bwMode="auto">
          <a:xfrm flipH="1" flipV="1">
            <a:off x="3733800" y="5073650"/>
            <a:ext cx="838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7" name="Line 13"/>
          <p:cNvSpPr>
            <a:spLocks noChangeShapeType="1"/>
          </p:cNvSpPr>
          <p:nvPr/>
        </p:nvSpPr>
        <p:spPr bwMode="auto">
          <a:xfrm flipV="1">
            <a:off x="4572000" y="5073650"/>
            <a:ext cx="838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8" name="Text Box 14"/>
          <p:cNvSpPr txBox="1">
            <a:spLocks noChangeArrowheads="1"/>
          </p:cNvSpPr>
          <p:nvPr/>
        </p:nvSpPr>
        <p:spPr bwMode="auto">
          <a:xfrm>
            <a:off x="3276600" y="537845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sym typeface="Symbol" pitchFamily="18" charset="2"/>
              </a:rPr>
              <a:t>α-level determines where these boundaries go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7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0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07" grpId="0" build="p" bldLvl="4" autoUpdateAnimBg="0"/>
      <p:bldP spid="507914" grpId="0" animBg="1"/>
      <p:bldP spid="507915" grpId="0" animBg="1"/>
      <p:bldP spid="507916" grpId="0" animBg="1"/>
      <p:bldP spid="507917" grpId="0" animBg="1"/>
      <p:bldP spid="507918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81400" y="3505200"/>
            <a:ext cx="5181600" cy="1524000"/>
            <a:chOff x="2256" y="2208"/>
            <a:chExt cx="3264" cy="960"/>
          </a:xfrm>
        </p:grpSpPr>
        <p:sp>
          <p:nvSpPr>
            <p:cNvPr id="27664" name="Line 4"/>
            <p:cNvSpPr>
              <a:spLocks noChangeShapeType="1"/>
            </p:cNvSpPr>
            <p:nvPr/>
          </p:nvSpPr>
          <p:spPr bwMode="auto">
            <a:xfrm flipH="1">
              <a:off x="2256" y="2448"/>
              <a:ext cx="1872" cy="672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5"/>
            <p:cNvSpPr>
              <a:spLocks noChangeShapeType="1"/>
            </p:cNvSpPr>
            <p:nvPr/>
          </p:nvSpPr>
          <p:spPr bwMode="auto">
            <a:xfrm flipH="1">
              <a:off x="3504" y="2448"/>
              <a:ext cx="624" cy="72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Text Box 6"/>
            <p:cNvSpPr txBox="1">
              <a:spLocks noChangeArrowheads="1"/>
            </p:cNvSpPr>
            <p:nvPr/>
          </p:nvSpPr>
          <p:spPr bwMode="auto">
            <a:xfrm>
              <a:off x="4080" y="2208"/>
              <a:ext cx="14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333399"/>
                  </a:solidFill>
                  <a:latin typeface="Calibri" pitchFamily="34" charset="0"/>
                </a:rPr>
                <a:t>If test statistic is here Reject H</a:t>
              </a:r>
              <a:r>
                <a:rPr lang="en-US" baseline="-25000">
                  <a:solidFill>
                    <a:srgbClr val="333399"/>
                  </a:solidFill>
                  <a:latin typeface="Calibri" pitchFamily="34" charset="0"/>
                </a:rPr>
                <a:t>0</a:t>
              </a:r>
              <a:endParaRPr lang="en-US">
                <a:solidFill>
                  <a:srgbClr val="FF3B47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76600" y="5029200"/>
            <a:ext cx="2895600" cy="1022350"/>
            <a:chOff x="2064" y="3168"/>
            <a:chExt cx="1824" cy="644"/>
          </a:xfrm>
        </p:grpSpPr>
        <p:sp>
          <p:nvSpPr>
            <p:cNvPr id="27662" name="AutoShape 8"/>
            <p:cNvSpPr>
              <a:spLocks/>
            </p:cNvSpPr>
            <p:nvPr/>
          </p:nvSpPr>
          <p:spPr bwMode="auto">
            <a:xfrm rot="-5400000">
              <a:off x="2736" y="2784"/>
              <a:ext cx="288" cy="1056"/>
            </a:xfrm>
            <a:prstGeom prst="leftBrace">
              <a:avLst>
                <a:gd name="adj1" fmla="val 30556"/>
                <a:gd name="adj2" fmla="val 50000"/>
              </a:avLst>
            </a:prstGeom>
            <a:noFill/>
            <a:ln w="9525">
              <a:solidFill>
                <a:srgbClr val="0EFF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63" name="Text Box 9"/>
            <p:cNvSpPr txBox="1">
              <a:spLocks noChangeArrowheads="1"/>
            </p:cNvSpPr>
            <p:nvPr/>
          </p:nvSpPr>
          <p:spPr bwMode="auto">
            <a:xfrm>
              <a:off x="2064" y="3408"/>
              <a:ext cx="18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CF50C"/>
                  </a:solidFill>
                  <a:latin typeface="Calibri" pitchFamily="34" charset="0"/>
                </a:rPr>
                <a:t>If test statistic is here Fail to reject H</a:t>
              </a:r>
              <a:r>
                <a:rPr lang="en-US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7653" name="Group 10"/>
          <p:cNvGrpSpPr>
            <a:grpSpLocks/>
          </p:cNvGrpSpPr>
          <p:nvPr/>
        </p:nvGrpSpPr>
        <p:grpSpPr bwMode="auto">
          <a:xfrm>
            <a:off x="3048000" y="3168650"/>
            <a:ext cx="3200400" cy="1905000"/>
            <a:chOff x="1920" y="1996"/>
            <a:chExt cx="2016" cy="1200"/>
          </a:xfrm>
        </p:grpSpPr>
        <p:grpSp>
          <p:nvGrpSpPr>
            <p:cNvPr id="27655" name="Group 11"/>
            <p:cNvGrpSpPr>
              <a:grpSpLocks/>
            </p:cNvGrpSpPr>
            <p:nvPr/>
          </p:nvGrpSpPr>
          <p:grpSpPr bwMode="auto">
            <a:xfrm>
              <a:off x="1920" y="2236"/>
              <a:ext cx="1968" cy="960"/>
              <a:chOff x="1920" y="2016"/>
              <a:chExt cx="2544" cy="1392"/>
            </a:xfrm>
          </p:grpSpPr>
          <p:sp>
            <p:nvSpPr>
              <p:cNvPr id="27660" name="Line 12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56" name="Text Box 14"/>
            <p:cNvSpPr txBox="1">
              <a:spLocks noChangeArrowheads="1"/>
            </p:cNvSpPr>
            <p:nvPr/>
          </p:nvSpPr>
          <p:spPr bwMode="auto">
            <a:xfrm>
              <a:off x="1968" y="1996"/>
              <a:ext cx="19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85309D"/>
                  </a:solidFill>
                  <a:latin typeface="Calibri" pitchFamily="34" charset="0"/>
                </a:rPr>
                <a:t>Distribution of the test statistic</a:t>
              </a:r>
            </a:p>
          </p:txBody>
        </p:sp>
        <p:sp>
          <p:nvSpPr>
            <p:cNvPr id="27657" name="Line 15"/>
            <p:cNvSpPr>
              <a:spLocks noChangeShapeType="1"/>
            </p:cNvSpPr>
            <p:nvPr/>
          </p:nvSpPr>
          <p:spPr bwMode="auto">
            <a:xfrm>
              <a:off x="2880" y="223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Line 16"/>
            <p:cNvSpPr>
              <a:spLocks noChangeShapeType="1"/>
            </p:cNvSpPr>
            <p:nvPr/>
          </p:nvSpPr>
          <p:spPr bwMode="auto">
            <a:xfrm>
              <a:off x="3408" y="2956"/>
              <a:ext cx="0" cy="240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Line 17"/>
            <p:cNvSpPr>
              <a:spLocks noChangeShapeType="1"/>
            </p:cNvSpPr>
            <p:nvPr/>
          </p:nvSpPr>
          <p:spPr bwMode="auto">
            <a:xfrm>
              <a:off x="2352" y="2956"/>
              <a:ext cx="0" cy="240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4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182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generic test statistic distribution (think of this as the distribution of sample means)</a:t>
            </a: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To </a:t>
            </a:r>
            <a:r>
              <a:rPr lang="en-US" sz="1800" smtClean="0">
                <a:solidFill>
                  <a:srgbClr val="333399"/>
                </a:solidFill>
              </a:rPr>
              <a:t>reject the H</a:t>
            </a:r>
            <a:r>
              <a:rPr lang="en-US" sz="1800" baseline="-25000" smtClean="0">
                <a:solidFill>
                  <a:srgbClr val="333399"/>
                </a:solidFill>
              </a:rPr>
              <a:t>0</a:t>
            </a:r>
            <a:r>
              <a:rPr lang="en-US" sz="1800" smtClean="0"/>
              <a:t>, you want a computed test statistics that is large</a:t>
            </a:r>
            <a:endParaRPr 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What</a:t>
            </a:r>
            <a:r>
              <a:rPr lang="ja-JP" altLang="en-US" sz="1800" smtClean="0"/>
              <a:t>’</a:t>
            </a:r>
            <a:r>
              <a:rPr lang="en-US" altLang="ja-JP" sz="1800" smtClean="0"/>
              <a:t>s large enough?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The alpha level gives us the decision criterion</a:t>
            </a:r>
            <a:endParaRPr lang="en-US" sz="1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3048000"/>
            <a:ext cx="3581400" cy="2546350"/>
            <a:chOff x="144" y="1920"/>
            <a:chExt cx="2256" cy="1604"/>
          </a:xfrm>
        </p:grpSpPr>
        <p:grpSp>
          <p:nvGrpSpPr>
            <p:cNvPr id="28717" name="Group 4"/>
            <p:cNvGrpSpPr>
              <a:grpSpLocks/>
            </p:cNvGrpSpPr>
            <p:nvPr/>
          </p:nvGrpSpPr>
          <p:grpSpPr bwMode="auto">
            <a:xfrm>
              <a:off x="144" y="1920"/>
              <a:ext cx="2016" cy="1018"/>
              <a:chOff x="144" y="1920"/>
              <a:chExt cx="2016" cy="1018"/>
            </a:xfrm>
          </p:grpSpPr>
          <p:sp>
            <p:nvSpPr>
              <p:cNvPr id="28726" name="Line 5"/>
              <p:cNvSpPr>
                <a:spLocks noChangeShapeType="1"/>
              </p:cNvSpPr>
              <p:nvPr/>
            </p:nvSpPr>
            <p:spPr bwMode="auto">
              <a:xfrm>
                <a:off x="624" y="2122"/>
                <a:ext cx="96" cy="816"/>
              </a:xfrm>
              <a:prstGeom prst="line">
                <a:avLst/>
              </a:prstGeom>
              <a:noFill/>
              <a:ln w="952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7" name="Line 6"/>
              <p:cNvSpPr>
                <a:spLocks noChangeShapeType="1"/>
              </p:cNvSpPr>
              <p:nvPr/>
            </p:nvSpPr>
            <p:spPr bwMode="auto">
              <a:xfrm>
                <a:off x="624" y="2122"/>
                <a:ext cx="1536" cy="816"/>
              </a:xfrm>
              <a:prstGeom prst="line">
                <a:avLst/>
              </a:prstGeom>
              <a:noFill/>
              <a:ln w="9525">
                <a:solidFill>
                  <a:srgbClr val="33339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8" name="Text Box 7"/>
              <p:cNvSpPr txBox="1">
                <a:spLocks noChangeArrowheads="1"/>
              </p:cNvSpPr>
              <p:nvPr/>
            </p:nvSpPr>
            <p:spPr bwMode="auto">
              <a:xfrm>
                <a:off x="144" y="1920"/>
                <a:ext cx="768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rgbClr val="333399"/>
                    </a:solidFill>
                    <a:latin typeface="Calibri" pitchFamily="34" charset="0"/>
                  </a:rPr>
                  <a:t>Reject H</a:t>
                </a:r>
                <a:r>
                  <a:rPr lang="en-US" sz="2000" baseline="-25000">
                    <a:solidFill>
                      <a:srgbClr val="333399"/>
                    </a:solidFill>
                    <a:latin typeface="Calibri" pitchFamily="34" charset="0"/>
                  </a:rPr>
                  <a:t>0</a:t>
                </a:r>
                <a:endParaRPr lang="en-US" sz="2000">
                  <a:solidFill>
                    <a:srgbClr val="FF3B47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28718" name="AutoShape 8"/>
            <p:cNvSpPr>
              <a:spLocks/>
            </p:cNvSpPr>
            <p:nvPr/>
          </p:nvSpPr>
          <p:spPr bwMode="auto">
            <a:xfrm rot="-5400000">
              <a:off x="1272" y="2434"/>
              <a:ext cx="288" cy="1296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rgbClr val="0EFF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719" name="Text Box 9"/>
            <p:cNvSpPr txBox="1">
              <a:spLocks noChangeArrowheads="1"/>
            </p:cNvSpPr>
            <p:nvPr/>
          </p:nvSpPr>
          <p:spPr bwMode="auto">
            <a:xfrm>
              <a:off x="912" y="3274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CF50C"/>
                  </a:solidFill>
                  <a:latin typeface="Calibri" pitchFamily="34" charset="0"/>
                </a:rPr>
                <a:t>Fail to reject H</a:t>
              </a:r>
              <a:r>
                <a:rPr lang="en-US" sz="2000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28720" name="Group 10"/>
            <p:cNvGrpSpPr>
              <a:grpSpLocks/>
            </p:cNvGrpSpPr>
            <p:nvPr/>
          </p:nvGrpSpPr>
          <p:grpSpPr bwMode="auto">
            <a:xfrm>
              <a:off x="432" y="2006"/>
              <a:ext cx="1968" cy="960"/>
              <a:chOff x="1920" y="2016"/>
              <a:chExt cx="2544" cy="1392"/>
            </a:xfrm>
          </p:grpSpPr>
          <p:sp>
            <p:nvSpPr>
              <p:cNvPr id="28724" name="Line 11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5" name="Freeform 12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21" name="Line 13"/>
            <p:cNvSpPr>
              <a:spLocks noChangeShapeType="1"/>
            </p:cNvSpPr>
            <p:nvPr/>
          </p:nvSpPr>
          <p:spPr bwMode="auto">
            <a:xfrm>
              <a:off x="1392" y="200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Line 14"/>
            <p:cNvSpPr>
              <a:spLocks noChangeShapeType="1"/>
            </p:cNvSpPr>
            <p:nvPr/>
          </p:nvSpPr>
          <p:spPr bwMode="auto">
            <a:xfrm>
              <a:off x="2064" y="2794"/>
              <a:ext cx="0" cy="172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15"/>
            <p:cNvSpPr>
              <a:spLocks noChangeShapeType="1"/>
            </p:cNvSpPr>
            <p:nvPr/>
          </p:nvSpPr>
          <p:spPr bwMode="auto">
            <a:xfrm>
              <a:off x="768" y="2794"/>
              <a:ext cx="0" cy="172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01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182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alpha level gives us the decision criterion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512017" name="Text Box 17"/>
          <p:cNvSpPr txBox="1">
            <a:spLocks noChangeArrowheads="1"/>
          </p:cNvSpPr>
          <p:nvPr/>
        </p:nvSpPr>
        <p:spPr bwMode="auto">
          <a:xfrm>
            <a:off x="5843588" y="2057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512018" name="Text Box 18"/>
          <p:cNvSpPr txBox="1">
            <a:spLocks noChangeArrowheads="1"/>
          </p:cNvSpPr>
          <p:nvPr/>
        </p:nvSpPr>
        <p:spPr bwMode="auto">
          <a:xfrm>
            <a:off x="1609725" y="2057400"/>
            <a:ext cx="1427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Two -tailed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953000" y="2209800"/>
            <a:ext cx="3657600" cy="1844675"/>
            <a:chOff x="2976" y="1680"/>
            <a:chExt cx="2304" cy="1162"/>
          </a:xfrm>
        </p:grpSpPr>
        <p:sp>
          <p:nvSpPr>
            <p:cNvPr id="28704" name="Line 20"/>
            <p:cNvSpPr>
              <a:spLocks noChangeShapeType="1"/>
            </p:cNvSpPr>
            <p:nvPr/>
          </p:nvSpPr>
          <p:spPr bwMode="auto">
            <a:xfrm flipH="1">
              <a:off x="4560" y="1872"/>
              <a:ext cx="192" cy="624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Text Box 21"/>
            <p:cNvSpPr txBox="1">
              <a:spLocks noChangeArrowheads="1"/>
            </p:cNvSpPr>
            <p:nvPr/>
          </p:nvSpPr>
          <p:spPr bwMode="auto">
            <a:xfrm>
              <a:off x="4464" y="1680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333399"/>
                  </a:solidFill>
                  <a:latin typeface="Calibri" pitchFamily="34" charset="0"/>
                </a:rPr>
                <a:t>Reject H</a:t>
              </a:r>
              <a:r>
                <a:rPr lang="en-US" sz="2000" baseline="-25000">
                  <a:solidFill>
                    <a:srgbClr val="333399"/>
                  </a:solidFill>
                  <a:latin typeface="Calibri" pitchFamily="34" charset="0"/>
                </a:rPr>
                <a:t>0</a:t>
              </a:r>
              <a:endParaRPr lang="en-US" sz="2000">
                <a:solidFill>
                  <a:srgbClr val="FF3B47"/>
                </a:solidFill>
                <a:latin typeface="Calibri" pitchFamily="34" charset="0"/>
              </a:endParaRPr>
            </a:p>
          </p:txBody>
        </p:sp>
        <p:sp>
          <p:nvSpPr>
            <p:cNvPr id="28706" name="Text Box 22"/>
            <p:cNvSpPr txBox="1">
              <a:spLocks noChangeArrowheads="1"/>
            </p:cNvSpPr>
            <p:nvPr/>
          </p:nvSpPr>
          <p:spPr bwMode="auto">
            <a:xfrm>
              <a:off x="3168" y="2688"/>
              <a:ext cx="15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CF50C"/>
                  </a:solidFill>
                  <a:latin typeface="Calibri" pitchFamily="34" charset="0"/>
                </a:rPr>
                <a:t>Fail to reject H</a:t>
              </a:r>
              <a:r>
                <a:rPr lang="en-US" sz="2000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28707" name="Group 23"/>
            <p:cNvGrpSpPr>
              <a:grpSpLocks/>
            </p:cNvGrpSpPr>
            <p:nvPr/>
          </p:nvGrpSpPr>
          <p:grpSpPr bwMode="auto">
            <a:xfrm>
              <a:off x="3216" y="1824"/>
              <a:ext cx="1584" cy="700"/>
              <a:chOff x="1920" y="2016"/>
              <a:chExt cx="2544" cy="1392"/>
            </a:xfrm>
          </p:grpSpPr>
          <p:sp>
            <p:nvSpPr>
              <p:cNvPr id="28715" name="Line 24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6" name="Freeform 25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708" name="Line 26"/>
            <p:cNvSpPr>
              <a:spLocks noChangeShapeType="1"/>
            </p:cNvSpPr>
            <p:nvPr/>
          </p:nvSpPr>
          <p:spPr bwMode="auto">
            <a:xfrm>
              <a:off x="3984" y="1872"/>
              <a:ext cx="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27"/>
            <p:cNvSpPr>
              <a:spLocks noChangeShapeType="1"/>
            </p:cNvSpPr>
            <p:nvPr/>
          </p:nvSpPr>
          <p:spPr bwMode="auto">
            <a:xfrm>
              <a:off x="4464" y="2352"/>
              <a:ext cx="0" cy="172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10" name="Group 28"/>
            <p:cNvGrpSpPr>
              <a:grpSpLocks/>
            </p:cNvGrpSpPr>
            <p:nvPr/>
          </p:nvGrpSpPr>
          <p:grpSpPr bwMode="auto">
            <a:xfrm>
              <a:off x="2976" y="2448"/>
              <a:ext cx="1488" cy="240"/>
              <a:chOff x="2976" y="2448"/>
              <a:chExt cx="1488" cy="240"/>
            </a:xfrm>
          </p:grpSpPr>
          <p:grpSp>
            <p:nvGrpSpPr>
              <p:cNvPr id="28711" name="Group 29"/>
              <p:cNvGrpSpPr>
                <a:grpSpLocks/>
              </p:cNvGrpSpPr>
              <p:nvPr/>
            </p:nvGrpSpPr>
            <p:grpSpPr bwMode="auto">
              <a:xfrm>
                <a:off x="2976" y="2448"/>
                <a:ext cx="1488" cy="240"/>
                <a:chOff x="2976" y="2448"/>
                <a:chExt cx="1488" cy="240"/>
              </a:xfrm>
            </p:grpSpPr>
            <p:sp>
              <p:nvSpPr>
                <p:cNvPr id="28713" name="AutoShape 30"/>
                <p:cNvSpPr>
                  <a:spLocks/>
                </p:cNvSpPr>
                <p:nvPr/>
              </p:nvSpPr>
              <p:spPr bwMode="auto">
                <a:xfrm rot="-5400000">
                  <a:off x="3672" y="1896"/>
                  <a:ext cx="192" cy="1392"/>
                </a:xfrm>
                <a:prstGeom prst="leftBrace">
                  <a:avLst>
                    <a:gd name="adj1" fmla="val 24972"/>
                    <a:gd name="adj2" fmla="val 50000"/>
                  </a:avLst>
                </a:prstGeom>
                <a:noFill/>
                <a:ln w="9525">
                  <a:solidFill>
                    <a:srgbClr val="0EFF1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8714" name="Rectangle 31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28712" name="Line 32"/>
              <p:cNvSpPr>
                <a:spLocks noChangeShapeType="1"/>
              </p:cNvSpPr>
              <p:nvPr/>
            </p:nvSpPr>
            <p:spPr bwMode="auto">
              <a:xfrm flipH="1">
                <a:off x="3168" y="25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27FF0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724400" y="4327525"/>
            <a:ext cx="3886200" cy="1631950"/>
            <a:chOff x="2976" y="2726"/>
            <a:chExt cx="2448" cy="1028"/>
          </a:xfrm>
        </p:grpSpPr>
        <p:sp>
          <p:nvSpPr>
            <p:cNvPr id="28691" name="Line 34"/>
            <p:cNvSpPr>
              <a:spLocks noChangeShapeType="1"/>
            </p:cNvSpPr>
            <p:nvPr/>
          </p:nvSpPr>
          <p:spPr bwMode="auto">
            <a:xfrm>
              <a:off x="3408" y="2928"/>
              <a:ext cx="192" cy="480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Text Box 35"/>
            <p:cNvSpPr txBox="1">
              <a:spLocks noChangeArrowheads="1"/>
            </p:cNvSpPr>
            <p:nvPr/>
          </p:nvSpPr>
          <p:spPr bwMode="auto">
            <a:xfrm>
              <a:off x="2976" y="2726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333399"/>
                  </a:solidFill>
                  <a:latin typeface="Calibri" pitchFamily="34" charset="0"/>
                </a:rPr>
                <a:t>Reject H</a:t>
              </a:r>
              <a:r>
                <a:rPr lang="en-US" sz="2000" baseline="-25000">
                  <a:solidFill>
                    <a:srgbClr val="333399"/>
                  </a:solidFill>
                  <a:latin typeface="Calibri" pitchFamily="34" charset="0"/>
                </a:rPr>
                <a:t>0</a:t>
              </a:r>
              <a:endParaRPr lang="en-US" sz="2000">
                <a:solidFill>
                  <a:srgbClr val="FF3B47"/>
                </a:solidFill>
                <a:latin typeface="Calibri" pitchFamily="34" charset="0"/>
              </a:endParaRPr>
            </a:p>
          </p:txBody>
        </p:sp>
        <p:sp>
          <p:nvSpPr>
            <p:cNvPr id="28693" name="Text Box 36"/>
            <p:cNvSpPr txBox="1">
              <a:spLocks noChangeArrowheads="1"/>
            </p:cNvSpPr>
            <p:nvPr/>
          </p:nvSpPr>
          <p:spPr bwMode="auto">
            <a:xfrm>
              <a:off x="3840" y="3600"/>
              <a:ext cx="15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CF50C"/>
                  </a:solidFill>
                  <a:latin typeface="Calibri" pitchFamily="34" charset="0"/>
                </a:rPr>
                <a:t>Fail to reject H</a:t>
              </a:r>
              <a:r>
                <a:rPr lang="en-US" sz="2000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28694" name="Group 37"/>
            <p:cNvGrpSpPr>
              <a:grpSpLocks/>
            </p:cNvGrpSpPr>
            <p:nvPr/>
          </p:nvGrpSpPr>
          <p:grpSpPr bwMode="auto">
            <a:xfrm>
              <a:off x="3360" y="2736"/>
              <a:ext cx="1584" cy="700"/>
              <a:chOff x="1920" y="2016"/>
              <a:chExt cx="2544" cy="1392"/>
            </a:xfrm>
          </p:grpSpPr>
          <p:sp>
            <p:nvSpPr>
              <p:cNvPr id="28702" name="Line 38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Freeform 39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695" name="Line 40"/>
            <p:cNvSpPr>
              <a:spLocks noChangeShapeType="1"/>
            </p:cNvSpPr>
            <p:nvPr/>
          </p:nvSpPr>
          <p:spPr bwMode="auto">
            <a:xfrm>
              <a:off x="4128" y="2784"/>
              <a:ext cx="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Line 41"/>
            <p:cNvSpPr>
              <a:spLocks noChangeShapeType="1"/>
            </p:cNvSpPr>
            <p:nvPr/>
          </p:nvSpPr>
          <p:spPr bwMode="auto">
            <a:xfrm>
              <a:off x="3744" y="3216"/>
              <a:ext cx="0" cy="220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97" name="Group 42"/>
            <p:cNvGrpSpPr>
              <a:grpSpLocks/>
            </p:cNvGrpSpPr>
            <p:nvPr/>
          </p:nvGrpSpPr>
          <p:grpSpPr bwMode="auto">
            <a:xfrm flipH="1">
              <a:off x="3744" y="3360"/>
              <a:ext cx="1440" cy="240"/>
              <a:chOff x="2976" y="2448"/>
              <a:chExt cx="1488" cy="240"/>
            </a:xfrm>
          </p:grpSpPr>
          <p:grpSp>
            <p:nvGrpSpPr>
              <p:cNvPr id="28698" name="Group 43"/>
              <p:cNvGrpSpPr>
                <a:grpSpLocks/>
              </p:cNvGrpSpPr>
              <p:nvPr/>
            </p:nvGrpSpPr>
            <p:grpSpPr bwMode="auto">
              <a:xfrm>
                <a:off x="2976" y="2448"/>
                <a:ext cx="1488" cy="240"/>
                <a:chOff x="2976" y="2448"/>
                <a:chExt cx="1488" cy="240"/>
              </a:xfrm>
            </p:grpSpPr>
            <p:sp>
              <p:nvSpPr>
                <p:cNvPr id="28700" name="AutoShape 44"/>
                <p:cNvSpPr>
                  <a:spLocks/>
                </p:cNvSpPr>
                <p:nvPr/>
              </p:nvSpPr>
              <p:spPr bwMode="auto">
                <a:xfrm rot="-5400000">
                  <a:off x="3672" y="1896"/>
                  <a:ext cx="192" cy="1392"/>
                </a:xfrm>
                <a:prstGeom prst="leftBrace">
                  <a:avLst>
                    <a:gd name="adj1" fmla="val 24972"/>
                    <a:gd name="adj2" fmla="val 50000"/>
                  </a:avLst>
                </a:prstGeom>
                <a:noFill/>
                <a:ln w="9525">
                  <a:solidFill>
                    <a:srgbClr val="0EFF1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8701" name="Rectangle 45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28699" name="Line 46"/>
              <p:cNvSpPr>
                <a:spLocks noChangeShapeType="1"/>
              </p:cNvSpPr>
              <p:nvPr/>
            </p:nvSpPr>
            <p:spPr bwMode="auto">
              <a:xfrm flipH="1">
                <a:off x="3168" y="25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27FF0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3581400" y="2286000"/>
            <a:ext cx="1295400" cy="685800"/>
            <a:chOff x="2160" y="1872"/>
            <a:chExt cx="816" cy="432"/>
          </a:xfrm>
        </p:grpSpPr>
        <p:sp>
          <p:nvSpPr>
            <p:cNvPr id="28689" name="Rectangle 48"/>
            <p:cNvSpPr>
              <a:spLocks noChangeArrowheads="1"/>
            </p:cNvSpPr>
            <p:nvPr/>
          </p:nvSpPr>
          <p:spPr bwMode="auto">
            <a:xfrm>
              <a:off x="2160" y="1872"/>
              <a:ext cx="816" cy="4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8690" name="Text Box 49"/>
            <p:cNvSpPr txBox="1">
              <a:spLocks noChangeArrowheads="1"/>
            </p:cNvSpPr>
            <p:nvPr/>
          </p:nvSpPr>
          <p:spPr bwMode="auto">
            <a:xfrm>
              <a:off x="2183" y="1944"/>
              <a:ext cx="6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182D"/>
                  </a:solidFill>
                  <a:latin typeface="Times" pitchFamily="1" charset="0"/>
                </a:rPr>
                <a:t>α</a:t>
              </a:r>
              <a:r>
                <a:rPr lang="en-US">
                  <a:solidFill>
                    <a:srgbClr val="FF182D"/>
                  </a:solidFill>
                  <a:latin typeface="Calibri" pitchFamily="34" charset="0"/>
                </a:rPr>
                <a:t> = 0.05</a:t>
              </a:r>
            </a:p>
          </p:txBody>
        </p: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1219200" y="2971800"/>
            <a:ext cx="3270250" cy="1600200"/>
            <a:chOff x="768" y="1872"/>
            <a:chExt cx="2060" cy="1008"/>
          </a:xfrm>
        </p:grpSpPr>
        <p:grpSp>
          <p:nvGrpSpPr>
            <p:cNvPr id="28683" name="Group 51"/>
            <p:cNvGrpSpPr>
              <a:grpSpLocks/>
            </p:cNvGrpSpPr>
            <p:nvPr/>
          </p:nvGrpSpPr>
          <p:grpSpPr bwMode="auto">
            <a:xfrm>
              <a:off x="768" y="1872"/>
              <a:ext cx="2060" cy="1008"/>
              <a:chOff x="768" y="1872"/>
              <a:chExt cx="2060" cy="1008"/>
            </a:xfrm>
          </p:grpSpPr>
          <p:sp>
            <p:nvSpPr>
              <p:cNvPr id="28685" name="Line 52"/>
              <p:cNvSpPr>
                <a:spLocks noChangeShapeType="1"/>
              </p:cNvSpPr>
              <p:nvPr/>
            </p:nvSpPr>
            <p:spPr bwMode="auto">
              <a:xfrm flipH="1">
                <a:off x="768" y="1872"/>
                <a:ext cx="1920" cy="1008"/>
              </a:xfrm>
              <a:prstGeom prst="line">
                <a:avLst/>
              </a:prstGeom>
              <a:noFill/>
              <a:ln w="9525">
                <a:solidFill>
                  <a:srgbClr val="FF182D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Line 53"/>
              <p:cNvSpPr>
                <a:spLocks noChangeShapeType="1"/>
              </p:cNvSpPr>
              <p:nvPr/>
            </p:nvSpPr>
            <p:spPr bwMode="auto">
              <a:xfrm flipH="1">
                <a:off x="2160" y="1872"/>
                <a:ext cx="528" cy="1008"/>
              </a:xfrm>
              <a:prstGeom prst="line">
                <a:avLst/>
              </a:prstGeom>
              <a:noFill/>
              <a:ln w="9525">
                <a:solidFill>
                  <a:srgbClr val="FF182D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Text Box 5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182D"/>
                    </a:solidFill>
                    <a:latin typeface="Calibri" pitchFamily="34" charset="0"/>
                  </a:rPr>
                  <a:t>0.025</a:t>
                </a:r>
              </a:p>
            </p:txBody>
          </p:sp>
          <p:sp>
            <p:nvSpPr>
              <p:cNvPr id="28688" name="Text Box 55"/>
              <p:cNvSpPr txBox="1">
                <a:spLocks noChangeArrowheads="1"/>
              </p:cNvSpPr>
              <p:nvPr/>
            </p:nvSpPr>
            <p:spPr bwMode="auto">
              <a:xfrm>
                <a:off x="2352" y="2361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182D"/>
                    </a:solidFill>
                    <a:latin typeface="Calibri" pitchFamily="34" charset="0"/>
                  </a:rPr>
                  <a:t>0.025</a:t>
                </a:r>
              </a:p>
            </p:txBody>
          </p:sp>
        </p:grpSp>
        <p:sp>
          <p:nvSpPr>
            <p:cNvPr id="28684" name="Text Box 56"/>
            <p:cNvSpPr txBox="1">
              <a:spLocks noChangeArrowheads="1"/>
            </p:cNvSpPr>
            <p:nvPr/>
          </p:nvSpPr>
          <p:spPr bwMode="auto">
            <a:xfrm>
              <a:off x="1872" y="2204"/>
              <a:ext cx="528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97B39"/>
                  </a:solidFill>
                  <a:latin typeface="Calibri" pitchFamily="34" charset="0"/>
                </a:rPr>
                <a:t>split up </a:t>
              </a:r>
            </a:p>
            <a:p>
              <a:pPr eaLnBrk="1" hangingPunct="1"/>
              <a:r>
                <a:rPr lang="en-US" sz="1400">
                  <a:solidFill>
                    <a:srgbClr val="D97B39"/>
                  </a:solidFill>
                  <a:latin typeface="Calibri" pitchFamily="34" charset="0"/>
                </a:rPr>
                <a:t>into the </a:t>
              </a:r>
            </a:p>
            <a:p>
              <a:pPr eaLnBrk="1" hangingPunct="1"/>
              <a:r>
                <a:rPr lang="en-US" sz="1400">
                  <a:solidFill>
                    <a:srgbClr val="D97B39"/>
                  </a:solidFill>
                  <a:latin typeface="Calibri" pitchFamily="34" charset="0"/>
                </a:rPr>
                <a:t>two tails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6" grpId="0" build="p" bldLvl="3" autoUpdateAnimBg="0"/>
      <p:bldP spid="512017" grpId="0" autoUpdateAnimBg="0"/>
      <p:bldP spid="51201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990600" y="3368675"/>
            <a:ext cx="152400" cy="1295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990600" y="3368675"/>
            <a:ext cx="2438400" cy="1295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29702" name="AutoShape 6"/>
          <p:cNvSpPr>
            <a:spLocks/>
          </p:cNvSpPr>
          <p:nvPr/>
        </p:nvSpPr>
        <p:spPr bwMode="auto">
          <a:xfrm rot="-5400000">
            <a:off x="2019300" y="3863975"/>
            <a:ext cx="457200" cy="20574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rgbClr val="0EFF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447800" y="519747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olidFill>
                  <a:srgbClr val="0CF50C"/>
                </a:solidFill>
                <a:latin typeface="Calibri" pitchFamily="34" charset="0"/>
              </a:rPr>
              <a:t>Fail to reject H</a:t>
            </a:r>
            <a:r>
              <a:rPr lang="en-US" sz="2000" baseline="-25000">
                <a:solidFill>
                  <a:srgbClr val="0CF50C"/>
                </a:solidFill>
                <a:latin typeface="Calibri" pitchFamily="34" charset="0"/>
              </a:rPr>
              <a:t>0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685800" y="3184525"/>
            <a:ext cx="3124200" cy="1524000"/>
            <a:chOff x="1920" y="2016"/>
            <a:chExt cx="2544" cy="1392"/>
          </a:xfrm>
        </p:grpSpPr>
        <p:sp>
          <p:nvSpPr>
            <p:cNvPr id="29746" name="Line 9"/>
            <p:cNvSpPr>
              <a:spLocks noChangeShapeType="1"/>
            </p:cNvSpPr>
            <p:nvPr/>
          </p:nvSpPr>
          <p:spPr bwMode="auto">
            <a:xfrm>
              <a:off x="1920" y="3408"/>
              <a:ext cx="254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Freeform 10"/>
            <p:cNvSpPr>
              <a:spLocks/>
            </p:cNvSpPr>
            <p:nvPr/>
          </p:nvSpPr>
          <p:spPr bwMode="auto">
            <a:xfrm>
              <a:off x="1985" y="2016"/>
              <a:ext cx="2383" cy="1344"/>
            </a:xfrm>
            <a:custGeom>
              <a:avLst/>
              <a:gdLst>
                <a:gd name="T0" fmla="*/ 0 w 2976"/>
                <a:gd name="T1" fmla="*/ 1825 h 1320"/>
                <a:gd name="T2" fmla="*/ 5 w 2976"/>
                <a:gd name="T3" fmla="*/ 1759 h 1320"/>
                <a:gd name="T4" fmla="*/ 11 w 2976"/>
                <a:gd name="T5" fmla="*/ 1494 h 1320"/>
                <a:gd name="T6" fmla="*/ 15 w 2976"/>
                <a:gd name="T7" fmla="*/ 963 h 1320"/>
                <a:gd name="T8" fmla="*/ 21 w 2976"/>
                <a:gd name="T9" fmla="*/ 432 h 1320"/>
                <a:gd name="T10" fmla="*/ 26 w 2976"/>
                <a:gd name="T11" fmla="*/ 24 h 1320"/>
                <a:gd name="T12" fmla="*/ 32 w 2976"/>
                <a:gd name="T13" fmla="*/ 231 h 1320"/>
                <a:gd name="T14" fmla="*/ 36 w 2976"/>
                <a:gd name="T15" fmla="*/ 565 h 1320"/>
                <a:gd name="T16" fmla="*/ 38 w 2976"/>
                <a:gd name="T17" fmla="*/ 831 h 1320"/>
                <a:gd name="T18" fmla="*/ 41 w 2976"/>
                <a:gd name="T19" fmla="*/ 1228 h 1320"/>
                <a:gd name="T20" fmla="*/ 46 w 2976"/>
                <a:gd name="T21" fmla="*/ 1628 h 1320"/>
                <a:gd name="T22" fmla="*/ 54 w 2976"/>
                <a:gd name="T23" fmla="*/ 1825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5" name="Line 11"/>
          <p:cNvSpPr>
            <a:spLocks noChangeShapeType="1"/>
          </p:cNvSpPr>
          <p:nvPr/>
        </p:nvSpPr>
        <p:spPr bwMode="auto">
          <a:xfrm>
            <a:off x="2209800" y="318452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>
            <a:off x="3276600" y="4435475"/>
            <a:ext cx="0" cy="2730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>
            <a:off x="1219200" y="4435475"/>
            <a:ext cx="0" cy="2730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182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alpha level gives us the decision criterion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5843588" y="2057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1609725" y="2057400"/>
            <a:ext cx="1427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Two -tailed</a:t>
            </a:r>
          </a:p>
        </p:txBody>
      </p:sp>
      <p:grpSp>
        <p:nvGrpSpPr>
          <p:cNvPr id="29711" name="Group 17"/>
          <p:cNvGrpSpPr>
            <a:grpSpLocks/>
          </p:cNvGrpSpPr>
          <p:nvPr/>
        </p:nvGrpSpPr>
        <p:grpSpPr bwMode="auto">
          <a:xfrm>
            <a:off x="4953000" y="2209800"/>
            <a:ext cx="3657600" cy="1844675"/>
            <a:chOff x="2976" y="1680"/>
            <a:chExt cx="2304" cy="1162"/>
          </a:xfrm>
        </p:grpSpPr>
        <p:sp>
          <p:nvSpPr>
            <p:cNvPr id="29733" name="Line 18"/>
            <p:cNvSpPr>
              <a:spLocks noChangeShapeType="1"/>
            </p:cNvSpPr>
            <p:nvPr/>
          </p:nvSpPr>
          <p:spPr bwMode="auto">
            <a:xfrm flipH="1">
              <a:off x="4560" y="1872"/>
              <a:ext cx="192" cy="624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Text Box 19"/>
            <p:cNvSpPr txBox="1">
              <a:spLocks noChangeArrowheads="1"/>
            </p:cNvSpPr>
            <p:nvPr/>
          </p:nvSpPr>
          <p:spPr bwMode="auto">
            <a:xfrm>
              <a:off x="4464" y="1680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333399"/>
                  </a:solidFill>
                  <a:latin typeface="Calibri" pitchFamily="34" charset="0"/>
                </a:rPr>
                <a:t>Reject H</a:t>
              </a:r>
              <a:r>
                <a:rPr lang="en-US" sz="2000" baseline="-25000">
                  <a:solidFill>
                    <a:srgbClr val="333399"/>
                  </a:solidFill>
                  <a:latin typeface="Calibri" pitchFamily="34" charset="0"/>
                </a:rPr>
                <a:t>0</a:t>
              </a:r>
              <a:endParaRPr lang="en-US" sz="2000">
                <a:solidFill>
                  <a:srgbClr val="FF3B47"/>
                </a:solidFill>
                <a:latin typeface="Calibri" pitchFamily="34" charset="0"/>
              </a:endParaRPr>
            </a:p>
          </p:txBody>
        </p:sp>
        <p:sp>
          <p:nvSpPr>
            <p:cNvPr id="29735" name="Text Box 20"/>
            <p:cNvSpPr txBox="1">
              <a:spLocks noChangeArrowheads="1"/>
            </p:cNvSpPr>
            <p:nvPr/>
          </p:nvSpPr>
          <p:spPr bwMode="auto">
            <a:xfrm>
              <a:off x="3168" y="2688"/>
              <a:ext cx="15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CF50C"/>
                  </a:solidFill>
                  <a:latin typeface="Calibri" pitchFamily="34" charset="0"/>
                </a:rPr>
                <a:t>Fail to reject H</a:t>
              </a:r>
              <a:r>
                <a:rPr lang="en-US" sz="2000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29736" name="Group 21"/>
            <p:cNvGrpSpPr>
              <a:grpSpLocks/>
            </p:cNvGrpSpPr>
            <p:nvPr/>
          </p:nvGrpSpPr>
          <p:grpSpPr bwMode="auto">
            <a:xfrm>
              <a:off x="3216" y="1824"/>
              <a:ext cx="1584" cy="700"/>
              <a:chOff x="1920" y="2016"/>
              <a:chExt cx="2544" cy="1392"/>
            </a:xfrm>
          </p:grpSpPr>
          <p:sp>
            <p:nvSpPr>
              <p:cNvPr id="29744" name="Line 22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5" name="Freeform 23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37" name="Line 24"/>
            <p:cNvSpPr>
              <a:spLocks noChangeShapeType="1"/>
            </p:cNvSpPr>
            <p:nvPr/>
          </p:nvSpPr>
          <p:spPr bwMode="auto">
            <a:xfrm>
              <a:off x="3984" y="1872"/>
              <a:ext cx="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25"/>
            <p:cNvSpPr>
              <a:spLocks noChangeShapeType="1"/>
            </p:cNvSpPr>
            <p:nvPr/>
          </p:nvSpPr>
          <p:spPr bwMode="auto">
            <a:xfrm>
              <a:off x="4464" y="2352"/>
              <a:ext cx="0" cy="172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39" name="Group 26"/>
            <p:cNvGrpSpPr>
              <a:grpSpLocks/>
            </p:cNvGrpSpPr>
            <p:nvPr/>
          </p:nvGrpSpPr>
          <p:grpSpPr bwMode="auto">
            <a:xfrm>
              <a:off x="2976" y="2448"/>
              <a:ext cx="1488" cy="240"/>
              <a:chOff x="2976" y="2448"/>
              <a:chExt cx="1488" cy="240"/>
            </a:xfrm>
          </p:grpSpPr>
          <p:grpSp>
            <p:nvGrpSpPr>
              <p:cNvPr id="29740" name="Group 27"/>
              <p:cNvGrpSpPr>
                <a:grpSpLocks/>
              </p:cNvGrpSpPr>
              <p:nvPr/>
            </p:nvGrpSpPr>
            <p:grpSpPr bwMode="auto">
              <a:xfrm>
                <a:off x="2976" y="2448"/>
                <a:ext cx="1488" cy="240"/>
                <a:chOff x="2976" y="2448"/>
                <a:chExt cx="1488" cy="240"/>
              </a:xfrm>
            </p:grpSpPr>
            <p:sp>
              <p:nvSpPr>
                <p:cNvPr id="29742" name="AutoShape 28"/>
                <p:cNvSpPr>
                  <a:spLocks/>
                </p:cNvSpPr>
                <p:nvPr/>
              </p:nvSpPr>
              <p:spPr bwMode="auto">
                <a:xfrm rot="-5400000">
                  <a:off x="3672" y="1896"/>
                  <a:ext cx="192" cy="1392"/>
                </a:xfrm>
                <a:prstGeom prst="leftBrace">
                  <a:avLst>
                    <a:gd name="adj1" fmla="val 24972"/>
                    <a:gd name="adj2" fmla="val 50000"/>
                  </a:avLst>
                </a:prstGeom>
                <a:noFill/>
                <a:ln w="9525">
                  <a:solidFill>
                    <a:srgbClr val="0EFF1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9743" name="Rectangle 29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29741" name="Line 30"/>
              <p:cNvSpPr>
                <a:spLocks noChangeShapeType="1"/>
              </p:cNvSpPr>
              <p:nvPr/>
            </p:nvSpPr>
            <p:spPr bwMode="auto">
              <a:xfrm flipH="1">
                <a:off x="3168" y="25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27FF0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712" name="Line 31"/>
          <p:cNvSpPr>
            <a:spLocks noChangeShapeType="1"/>
          </p:cNvSpPr>
          <p:nvPr/>
        </p:nvSpPr>
        <p:spPr bwMode="auto">
          <a:xfrm>
            <a:off x="5410200" y="4648200"/>
            <a:ext cx="304800" cy="7620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32"/>
          <p:cNvSpPr txBox="1">
            <a:spLocks noChangeArrowheads="1"/>
          </p:cNvSpPr>
          <p:nvPr/>
        </p:nvSpPr>
        <p:spPr bwMode="auto">
          <a:xfrm>
            <a:off x="4724400" y="4327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29714" name="Text Box 33"/>
          <p:cNvSpPr txBox="1">
            <a:spLocks noChangeArrowheads="1"/>
          </p:cNvSpPr>
          <p:nvPr/>
        </p:nvSpPr>
        <p:spPr bwMode="auto">
          <a:xfrm>
            <a:off x="6096000" y="5715000"/>
            <a:ext cx="2514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olidFill>
                  <a:srgbClr val="0CF50C"/>
                </a:solidFill>
                <a:latin typeface="Calibri" pitchFamily="34" charset="0"/>
              </a:rPr>
              <a:t>Fail to reject H</a:t>
            </a:r>
            <a:r>
              <a:rPr lang="en-US" sz="2000" baseline="-25000">
                <a:solidFill>
                  <a:srgbClr val="0CF50C"/>
                </a:solidFill>
                <a:latin typeface="Calibri" pitchFamily="34" charset="0"/>
              </a:rPr>
              <a:t>0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29715" name="Group 34"/>
          <p:cNvGrpSpPr>
            <a:grpSpLocks/>
          </p:cNvGrpSpPr>
          <p:nvPr/>
        </p:nvGrpSpPr>
        <p:grpSpPr bwMode="auto">
          <a:xfrm>
            <a:off x="5334000" y="4343400"/>
            <a:ext cx="2514600" cy="1111250"/>
            <a:chOff x="1920" y="2016"/>
            <a:chExt cx="2544" cy="1392"/>
          </a:xfrm>
        </p:grpSpPr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1920" y="3408"/>
              <a:ext cx="254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auto">
            <a:xfrm>
              <a:off x="1985" y="2016"/>
              <a:ext cx="2383" cy="1344"/>
            </a:xfrm>
            <a:custGeom>
              <a:avLst/>
              <a:gdLst>
                <a:gd name="T0" fmla="*/ 0 w 2976"/>
                <a:gd name="T1" fmla="*/ 1825 h 1320"/>
                <a:gd name="T2" fmla="*/ 5 w 2976"/>
                <a:gd name="T3" fmla="*/ 1759 h 1320"/>
                <a:gd name="T4" fmla="*/ 11 w 2976"/>
                <a:gd name="T5" fmla="*/ 1494 h 1320"/>
                <a:gd name="T6" fmla="*/ 15 w 2976"/>
                <a:gd name="T7" fmla="*/ 963 h 1320"/>
                <a:gd name="T8" fmla="*/ 21 w 2976"/>
                <a:gd name="T9" fmla="*/ 432 h 1320"/>
                <a:gd name="T10" fmla="*/ 26 w 2976"/>
                <a:gd name="T11" fmla="*/ 24 h 1320"/>
                <a:gd name="T12" fmla="*/ 32 w 2976"/>
                <a:gd name="T13" fmla="*/ 231 h 1320"/>
                <a:gd name="T14" fmla="*/ 36 w 2976"/>
                <a:gd name="T15" fmla="*/ 565 h 1320"/>
                <a:gd name="T16" fmla="*/ 38 w 2976"/>
                <a:gd name="T17" fmla="*/ 831 h 1320"/>
                <a:gd name="T18" fmla="*/ 41 w 2976"/>
                <a:gd name="T19" fmla="*/ 1228 h 1320"/>
                <a:gd name="T20" fmla="*/ 46 w 2976"/>
                <a:gd name="T21" fmla="*/ 1628 h 1320"/>
                <a:gd name="T22" fmla="*/ 54 w 2976"/>
                <a:gd name="T23" fmla="*/ 1825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6" name="Line 37"/>
          <p:cNvSpPr>
            <a:spLocks noChangeShapeType="1"/>
          </p:cNvSpPr>
          <p:nvPr/>
        </p:nvSpPr>
        <p:spPr bwMode="auto">
          <a:xfrm>
            <a:off x="6553200" y="4419600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38"/>
          <p:cNvSpPr>
            <a:spLocks noChangeShapeType="1"/>
          </p:cNvSpPr>
          <p:nvPr/>
        </p:nvSpPr>
        <p:spPr bwMode="auto">
          <a:xfrm>
            <a:off x="5943600" y="5105400"/>
            <a:ext cx="0" cy="3492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18" name="Group 39"/>
          <p:cNvGrpSpPr>
            <a:grpSpLocks/>
          </p:cNvGrpSpPr>
          <p:nvPr/>
        </p:nvGrpSpPr>
        <p:grpSpPr bwMode="auto">
          <a:xfrm flipH="1">
            <a:off x="5943600" y="5334000"/>
            <a:ext cx="2286000" cy="381000"/>
            <a:chOff x="2976" y="2448"/>
            <a:chExt cx="1488" cy="240"/>
          </a:xfrm>
        </p:grpSpPr>
        <p:grpSp>
          <p:nvGrpSpPr>
            <p:cNvPr id="29727" name="Group 40"/>
            <p:cNvGrpSpPr>
              <a:grpSpLocks/>
            </p:cNvGrpSpPr>
            <p:nvPr/>
          </p:nvGrpSpPr>
          <p:grpSpPr bwMode="auto">
            <a:xfrm>
              <a:off x="2976" y="2448"/>
              <a:ext cx="1488" cy="240"/>
              <a:chOff x="2976" y="2448"/>
              <a:chExt cx="1488" cy="240"/>
            </a:xfrm>
          </p:grpSpPr>
          <p:sp>
            <p:nvSpPr>
              <p:cNvPr id="29729" name="AutoShape 41"/>
              <p:cNvSpPr>
                <a:spLocks/>
              </p:cNvSpPr>
              <p:nvPr/>
            </p:nvSpPr>
            <p:spPr bwMode="auto">
              <a:xfrm rot="-5400000">
                <a:off x="3672" y="1896"/>
                <a:ext cx="192" cy="1392"/>
              </a:xfrm>
              <a:prstGeom prst="leftBrace">
                <a:avLst>
                  <a:gd name="adj1" fmla="val 24972"/>
                  <a:gd name="adj2" fmla="val 50000"/>
                </a:avLst>
              </a:prstGeom>
              <a:noFill/>
              <a:ln w="9525">
                <a:solidFill>
                  <a:srgbClr val="0EFF1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9730" name="Rectangle 42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29728" name="Line 43"/>
            <p:cNvSpPr>
              <a:spLocks noChangeShapeType="1"/>
            </p:cNvSpPr>
            <p:nvPr/>
          </p:nvSpPr>
          <p:spPr bwMode="auto">
            <a:xfrm flipH="1">
              <a:off x="3168" y="2592"/>
              <a:ext cx="336" cy="0"/>
            </a:xfrm>
            <a:prstGeom prst="line">
              <a:avLst/>
            </a:prstGeom>
            <a:noFill/>
            <a:ln w="9525">
              <a:solidFill>
                <a:srgbClr val="27FF0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19" name="Group 44"/>
          <p:cNvGrpSpPr>
            <a:grpSpLocks/>
          </p:cNvGrpSpPr>
          <p:nvPr/>
        </p:nvGrpSpPr>
        <p:grpSpPr bwMode="auto">
          <a:xfrm>
            <a:off x="3581400" y="2286000"/>
            <a:ext cx="1295400" cy="685800"/>
            <a:chOff x="2160" y="1872"/>
            <a:chExt cx="816" cy="432"/>
          </a:xfrm>
        </p:grpSpPr>
        <p:sp>
          <p:nvSpPr>
            <p:cNvPr id="29725" name="Rectangle 45"/>
            <p:cNvSpPr>
              <a:spLocks noChangeArrowheads="1"/>
            </p:cNvSpPr>
            <p:nvPr/>
          </p:nvSpPr>
          <p:spPr bwMode="auto">
            <a:xfrm>
              <a:off x="2160" y="1872"/>
              <a:ext cx="816" cy="4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726" name="Text Box 46"/>
            <p:cNvSpPr txBox="1">
              <a:spLocks noChangeArrowheads="1"/>
            </p:cNvSpPr>
            <p:nvPr/>
          </p:nvSpPr>
          <p:spPr bwMode="auto">
            <a:xfrm>
              <a:off x="2183" y="1944"/>
              <a:ext cx="6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182D"/>
                  </a:solidFill>
                  <a:latin typeface="Times" pitchFamily="1" charset="0"/>
                </a:rPr>
                <a:t>α</a:t>
              </a:r>
              <a:r>
                <a:rPr lang="en-US">
                  <a:solidFill>
                    <a:srgbClr val="FF182D"/>
                  </a:solidFill>
                  <a:latin typeface="Calibri" pitchFamily="34" charset="0"/>
                </a:rPr>
                <a:t> = 0.05</a:t>
              </a: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4175125" y="2819400"/>
            <a:ext cx="3216275" cy="685800"/>
            <a:chOff x="2630" y="1776"/>
            <a:chExt cx="2026" cy="432"/>
          </a:xfrm>
        </p:grpSpPr>
        <p:grpSp>
          <p:nvGrpSpPr>
            <p:cNvPr id="29721" name="Group 48"/>
            <p:cNvGrpSpPr>
              <a:grpSpLocks/>
            </p:cNvGrpSpPr>
            <p:nvPr/>
          </p:nvGrpSpPr>
          <p:grpSpPr bwMode="auto">
            <a:xfrm>
              <a:off x="2688" y="1776"/>
              <a:ext cx="1968" cy="384"/>
              <a:chOff x="2688" y="1776"/>
              <a:chExt cx="1968" cy="384"/>
            </a:xfrm>
          </p:grpSpPr>
          <p:sp>
            <p:nvSpPr>
              <p:cNvPr id="29723" name="Line 49"/>
              <p:cNvSpPr>
                <a:spLocks noChangeShapeType="1"/>
              </p:cNvSpPr>
              <p:nvPr/>
            </p:nvSpPr>
            <p:spPr bwMode="auto">
              <a:xfrm>
                <a:off x="2688" y="1872"/>
                <a:ext cx="1968" cy="288"/>
              </a:xfrm>
              <a:prstGeom prst="line">
                <a:avLst/>
              </a:prstGeom>
              <a:noFill/>
              <a:ln w="9525">
                <a:solidFill>
                  <a:srgbClr val="FF182D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Text Box 50"/>
              <p:cNvSpPr txBox="1">
                <a:spLocks noChangeArrowheads="1"/>
              </p:cNvSpPr>
              <p:nvPr/>
            </p:nvSpPr>
            <p:spPr bwMode="auto">
              <a:xfrm>
                <a:off x="3264" y="1776"/>
                <a:ext cx="3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>
                    <a:solidFill>
                      <a:srgbClr val="FF182D"/>
                    </a:solidFill>
                    <a:latin typeface="Calibri" pitchFamily="34" charset="0"/>
                  </a:rPr>
                  <a:t>0.05</a:t>
                </a:r>
              </a:p>
            </p:txBody>
          </p:sp>
        </p:grpSp>
        <p:sp>
          <p:nvSpPr>
            <p:cNvPr id="29722" name="Text Box 51"/>
            <p:cNvSpPr txBox="1">
              <a:spLocks noChangeArrowheads="1"/>
            </p:cNvSpPr>
            <p:nvPr/>
          </p:nvSpPr>
          <p:spPr bwMode="auto">
            <a:xfrm>
              <a:off x="2630" y="1882"/>
              <a:ext cx="634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400">
                  <a:solidFill>
                    <a:srgbClr val="D97B39"/>
                  </a:solidFill>
                  <a:latin typeface="Calibri" pitchFamily="34" charset="0"/>
                </a:rPr>
                <a:t>all of it in one tail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Probability &amp; the Distribution of Sample Means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can use the Central Limit Theorem to calculate z-scores associated with individual sample means (the z-scores are based on the distribution of all possible sample means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).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Each </a:t>
            </a:r>
            <a:r>
              <a:rPr lang="en-US" sz="28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z-score describes the exact location of its respective sample mean, relative to the distribution of sample means</a:t>
            </a: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342900" indent="-342900" algn="l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Since the distribution of sample means is normal, we can then use the unit normal table to determine the likelihood of obtaining a sample mean greater/less than a specific sample mean.</a:t>
            </a:r>
            <a:endParaRPr lang="en-US" sz="280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>
              <a:solidFill>
                <a:srgbClr val="898989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990600" y="3368675"/>
            <a:ext cx="152400" cy="1295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990600" y="3368675"/>
            <a:ext cx="2438400" cy="1295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30726" name="AutoShape 6"/>
          <p:cNvSpPr>
            <a:spLocks/>
          </p:cNvSpPr>
          <p:nvPr/>
        </p:nvSpPr>
        <p:spPr bwMode="auto">
          <a:xfrm rot="-5400000">
            <a:off x="2019300" y="3863975"/>
            <a:ext cx="457200" cy="2057400"/>
          </a:xfrm>
          <a:prstGeom prst="leftBrace">
            <a:avLst>
              <a:gd name="adj1" fmla="val 37500"/>
              <a:gd name="adj2" fmla="val 50000"/>
            </a:avLst>
          </a:prstGeom>
          <a:noFill/>
          <a:ln w="9525">
            <a:solidFill>
              <a:srgbClr val="0EFF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47800" y="5197475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olidFill>
                  <a:srgbClr val="0CF50C"/>
                </a:solidFill>
                <a:latin typeface="Calibri" pitchFamily="34" charset="0"/>
              </a:rPr>
              <a:t>Fail to reject H</a:t>
            </a:r>
            <a:r>
              <a:rPr lang="en-US" sz="2000" baseline="-25000">
                <a:solidFill>
                  <a:srgbClr val="0CF50C"/>
                </a:solidFill>
                <a:latin typeface="Calibri" pitchFamily="34" charset="0"/>
              </a:rPr>
              <a:t>0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685800" y="3184525"/>
            <a:ext cx="3124200" cy="1524000"/>
            <a:chOff x="1920" y="2016"/>
            <a:chExt cx="2544" cy="1392"/>
          </a:xfrm>
        </p:grpSpPr>
        <p:sp>
          <p:nvSpPr>
            <p:cNvPr id="30769" name="Line 9"/>
            <p:cNvSpPr>
              <a:spLocks noChangeShapeType="1"/>
            </p:cNvSpPr>
            <p:nvPr/>
          </p:nvSpPr>
          <p:spPr bwMode="auto">
            <a:xfrm>
              <a:off x="1920" y="3408"/>
              <a:ext cx="254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Freeform 10"/>
            <p:cNvSpPr>
              <a:spLocks/>
            </p:cNvSpPr>
            <p:nvPr/>
          </p:nvSpPr>
          <p:spPr bwMode="auto">
            <a:xfrm>
              <a:off x="1985" y="2016"/>
              <a:ext cx="2383" cy="1344"/>
            </a:xfrm>
            <a:custGeom>
              <a:avLst/>
              <a:gdLst>
                <a:gd name="T0" fmla="*/ 0 w 2976"/>
                <a:gd name="T1" fmla="*/ 1825 h 1320"/>
                <a:gd name="T2" fmla="*/ 5 w 2976"/>
                <a:gd name="T3" fmla="*/ 1759 h 1320"/>
                <a:gd name="T4" fmla="*/ 11 w 2976"/>
                <a:gd name="T5" fmla="*/ 1494 h 1320"/>
                <a:gd name="T6" fmla="*/ 15 w 2976"/>
                <a:gd name="T7" fmla="*/ 963 h 1320"/>
                <a:gd name="T8" fmla="*/ 21 w 2976"/>
                <a:gd name="T9" fmla="*/ 432 h 1320"/>
                <a:gd name="T10" fmla="*/ 26 w 2976"/>
                <a:gd name="T11" fmla="*/ 24 h 1320"/>
                <a:gd name="T12" fmla="*/ 32 w 2976"/>
                <a:gd name="T13" fmla="*/ 231 h 1320"/>
                <a:gd name="T14" fmla="*/ 36 w 2976"/>
                <a:gd name="T15" fmla="*/ 565 h 1320"/>
                <a:gd name="T16" fmla="*/ 38 w 2976"/>
                <a:gd name="T17" fmla="*/ 831 h 1320"/>
                <a:gd name="T18" fmla="*/ 41 w 2976"/>
                <a:gd name="T19" fmla="*/ 1228 h 1320"/>
                <a:gd name="T20" fmla="*/ 46 w 2976"/>
                <a:gd name="T21" fmla="*/ 1628 h 1320"/>
                <a:gd name="T22" fmla="*/ 54 w 2976"/>
                <a:gd name="T23" fmla="*/ 1825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9" name="Line 11"/>
          <p:cNvSpPr>
            <a:spLocks noChangeShapeType="1"/>
          </p:cNvSpPr>
          <p:nvPr/>
        </p:nvSpPr>
        <p:spPr bwMode="auto">
          <a:xfrm>
            <a:off x="2209800" y="3184525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3276600" y="4435475"/>
            <a:ext cx="0" cy="2730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1219200" y="4435475"/>
            <a:ext cx="0" cy="2730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543800" cy="1828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alpha level gives us the decision criterion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smtClean="0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5843588" y="2057400"/>
            <a:ext cx="1427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1609725" y="2057400"/>
            <a:ext cx="1427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u="sng">
                <a:solidFill>
                  <a:srgbClr val="85309D"/>
                </a:solidFill>
                <a:latin typeface="Calibri" pitchFamily="34" charset="0"/>
              </a:rPr>
              <a:t>Two -tailed</a:t>
            </a:r>
          </a:p>
        </p:txBody>
      </p:sp>
      <p:grpSp>
        <p:nvGrpSpPr>
          <p:cNvPr id="30735" name="Group 17"/>
          <p:cNvGrpSpPr>
            <a:grpSpLocks/>
          </p:cNvGrpSpPr>
          <p:nvPr/>
        </p:nvGrpSpPr>
        <p:grpSpPr bwMode="auto">
          <a:xfrm>
            <a:off x="4953000" y="2209800"/>
            <a:ext cx="3657600" cy="1844675"/>
            <a:chOff x="2976" y="1680"/>
            <a:chExt cx="2304" cy="1162"/>
          </a:xfrm>
        </p:grpSpPr>
        <p:sp>
          <p:nvSpPr>
            <p:cNvPr id="30756" name="Line 18"/>
            <p:cNvSpPr>
              <a:spLocks noChangeShapeType="1"/>
            </p:cNvSpPr>
            <p:nvPr/>
          </p:nvSpPr>
          <p:spPr bwMode="auto">
            <a:xfrm flipH="1">
              <a:off x="4560" y="1872"/>
              <a:ext cx="192" cy="624"/>
            </a:xfrm>
            <a:prstGeom prst="line">
              <a:avLst/>
            </a:prstGeom>
            <a:noFill/>
            <a:ln w="9525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Text Box 19"/>
            <p:cNvSpPr txBox="1">
              <a:spLocks noChangeArrowheads="1"/>
            </p:cNvSpPr>
            <p:nvPr/>
          </p:nvSpPr>
          <p:spPr bwMode="auto">
            <a:xfrm>
              <a:off x="4464" y="1680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333399"/>
                  </a:solidFill>
                  <a:latin typeface="Calibri" pitchFamily="34" charset="0"/>
                </a:rPr>
                <a:t>Reject H</a:t>
              </a:r>
              <a:r>
                <a:rPr lang="en-US" sz="2000" baseline="-25000">
                  <a:solidFill>
                    <a:srgbClr val="333399"/>
                  </a:solidFill>
                  <a:latin typeface="Calibri" pitchFamily="34" charset="0"/>
                </a:rPr>
                <a:t>0</a:t>
              </a:r>
              <a:endParaRPr lang="en-US" sz="2000">
                <a:solidFill>
                  <a:srgbClr val="FF3B47"/>
                </a:solidFill>
                <a:latin typeface="Calibri" pitchFamily="34" charset="0"/>
              </a:endParaRPr>
            </a:p>
          </p:txBody>
        </p:sp>
        <p:sp>
          <p:nvSpPr>
            <p:cNvPr id="30758" name="Text Box 20"/>
            <p:cNvSpPr txBox="1">
              <a:spLocks noChangeArrowheads="1"/>
            </p:cNvSpPr>
            <p:nvPr/>
          </p:nvSpPr>
          <p:spPr bwMode="auto">
            <a:xfrm>
              <a:off x="3168" y="2688"/>
              <a:ext cx="15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sz="2000">
                  <a:solidFill>
                    <a:srgbClr val="0CF50C"/>
                  </a:solidFill>
                  <a:latin typeface="Calibri" pitchFamily="34" charset="0"/>
                </a:rPr>
                <a:t>Fail to reject H</a:t>
              </a:r>
              <a:r>
                <a:rPr lang="en-US" sz="2000" baseline="-25000">
                  <a:solidFill>
                    <a:srgbClr val="0CF50C"/>
                  </a:solidFill>
                  <a:latin typeface="Calibri" pitchFamily="34" charset="0"/>
                </a:rPr>
                <a:t>0</a:t>
              </a:r>
              <a:endParaRPr lang="en-US" sz="2000">
                <a:latin typeface="Calibri" pitchFamily="34" charset="0"/>
              </a:endParaRPr>
            </a:p>
          </p:txBody>
        </p:sp>
        <p:grpSp>
          <p:nvGrpSpPr>
            <p:cNvPr id="30759" name="Group 21"/>
            <p:cNvGrpSpPr>
              <a:grpSpLocks/>
            </p:cNvGrpSpPr>
            <p:nvPr/>
          </p:nvGrpSpPr>
          <p:grpSpPr bwMode="auto">
            <a:xfrm>
              <a:off x="3216" y="1824"/>
              <a:ext cx="1584" cy="700"/>
              <a:chOff x="1920" y="2016"/>
              <a:chExt cx="2544" cy="1392"/>
            </a:xfrm>
          </p:grpSpPr>
          <p:sp>
            <p:nvSpPr>
              <p:cNvPr id="30767" name="Line 22"/>
              <p:cNvSpPr>
                <a:spLocks noChangeShapeType="1"/>
              </p:cNvSpPr>
              <p:nvPr/>
            </p:nvSpPr>
            <p:spPr bwMode="auto">
              <a:xfrm>
                <a:off x="1920" y="3408"/>
                <a:ext cx="2544" cy="0"/>
              </a:xfrm>
              <a:prstGeom prst="line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68" name="Freeform 23"/>
              <p:cNvSpPr>
                <a:spLocks/>
              </p:cNvSpPr>
              <p:nvPr/>
            </p:nvSpPr>
            <p:spPr bwMode="auto">
              <a:xfrm>
                <a:off x="1985" y="2016"/>
                <a:ext cx="2383" cy="1344"/>
              </a:xfrm>
              <a:custGeom>
                <a:avLst/>
                <a:gdLst>
                  <a:gd name="T0" fmla="*/ 0 w 2976"/>
                  <a:gd name="T1" fmla="*/ 1825 h 1320"/>
                  <a:gd name="T2" fmla="*/ 5 w 2976"/>
                  <a:gd name="T3" fmla="*/ 1759 h 1320"/>
                  <a:gd name="T4" fmla="*/ 11 w 2976"/>
                  <a:gd name="T5" fmla="*/ 1494 h 1320"/>
                  <a:gd name="T6" fmla="*/ 15 w 2976"/>
                  <a:gd name="T7" fmla="*/ 963 h 1320"/>
                  <a:gd name="T8" fmla="*/ 21 w 2976"/>
                  <a:gd name="T9" fmla="*/ 432 h 1320"/>
                  <a:gd name="T10" fmla="*/ 26 w 2976"/>
                  <a:gd name="T11" fmla="*/ 24 h 1320"/>
                  <a:gd name="T12" fmla="*/ 32 w 2976"/>
                  <a:gd name="T13" fmla="*/ 231 h 1320"/>
                  <a:gd name="T14" fmla="*/ 36 w 2976"/>
                  <a:gd name="T15" fmla="*/ 565 h 1320"/>
                  <a:gd name="T16" fmla="*/ 38 w 2976"/>
                  <a:gd name="T17" fmla="*/ 831 h 1320"/>
                  <a:gd name="T18" fmla="*/ 41 w 2976"/>
                  <a:gd name="T19" fmla="*/ 1228 h 1320"/>
                  <a:gd name="T20" fmla="*/ 46 w 2976"/>
                  <a:gd name="T21" fmla="*/ 1628 h 1320"/>
                  <a:gd name="T22" fmla="*/ 54 w 2976"/>
                  <a:gd name="T23" fmla="*/ 1825 h 13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976"/>
                  <a:gd name="T37" fmla="*/ 0 h 1320"/>
                  <a:gd name="T38" fmla="*/ 2976 w 2976"/>
                  <a:gd name="T39" fmla="*/ 1320 h 132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976" h="1320">
                    <a:moveTo>
                      <a:pt x="0" y="1320"/>
                    </a:moveTo>
                    <a:cubicBezTo>
                      <a:pt x="96" y="1316"/>
                      <a:pt x="192" y="1312"/>
                      <a:pt x="288" y="1272"/>
                    </a:cubicBezTo>
                    <a:cubicBezTo>
                      <a:pt x="384" y="1232"/>
                      <a:pt x="480" y="1176"/>
                      <a:pt x="576" y="1080"/>
                    </a:cubicBezTo>
                    <a:cubicBezTo>
                      <a:pt x="672" y="984"/>
                      <a:pt x="776" y="824"/>
                      <a:pt x="864" y="696"/>
                    </a:cubicBezTo>
                    <a:cubicBezTo>
                      <a:pt x="952" y="568"/>
                      <a:pt x="1008" y="424"/>
                      <a:pt x="1104" y="312"/>
                    </a:cubicBezTo>
                    <a:cubicBezTo>
                      <a:pt x="1200" y="200"/>
                      <a:pt x="1336" y="48"/>
                      <a:pt x="1440" y="24"/>
                    </a:cubicBezTo>
                    <a:cubicBezTo>
                      <a:pt x="1544" y="0"/>
                      <a:pt x="1640" y="104"/>
                      <a:pt x="1728" y="168"/>
                    </a:cubicBezTo>
                    <a:cubicBezTo>
                      <a:pt x="1816" y="232"/>
                      <a:pt x="1912" y="336"/>
                      <a:pt x="1968" y="408"/>
                    </a:cubicBezTo>
                    <a:cubicBezTo>
                      <a:pt x="2024" y="480"/>
                      <a:pt x="2016" y="520"/>
                      <a:pt x="2064" y="600"/>
                    </a:cubicBezTo>
                    <a:cubicBezTo>
                      <a:pt x="2112" y="680"/>
                      <a:pt x="2176" y="792"/>
                      <a:pt x="2256" y="888"/>
                    </a:cubicBezTo>
                    <a:cubicBezTo>
                      <a:pt x="2336" y="984"/>
                      <a:pt x="2424" y="1104"/>
                      <a:pt x="2544" y="1176"/>
                    </a:cubicBezTo>
                    <a:cubicBezTo>
                      <a:pt x="2664" y="1248"/>
                      <a:pt x="2820" y="1284"/>
                      <a:pt x="2976" y="1320"/>
                    </a:cubicBezTo>
                  </a:path>
                </a:pathLst>
              </a:custGeom>
              <a:noFill/>
              <a:ln w="2222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60" name="Line 24"/>
            <p:cNvSpPr>
              <a:spLocks noChangeShapeType="1"/>
            </p:cNvSpPr>
            <p:nvPr/>
          </p:nvSpPr>
          <p:spPr bwMode="auto">
            <a:xfrm>
              <a:off x="3984" y="1872"/>
              <a:ext cx="0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1" name="Line 25"/>
            <p:cNvSpPr>
              <a:spLocks noChangeShapeType="1"/>
            </p:cNvSpPr>
            <p:nvPr/>
          </p:nvSpPr>
          <p:spPr bwMode="auto">
            <a:xfrm>
              <a:off x="4464" y="2352"/>
              <a:ext cx="0" cy="172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2" name="Group 26"/>
            <p:cNvGrpSpPr>
              <a:grpSpLocks/>
            </p:cNvGrpSpPr>
            <p:nvPr/>
          </p:nvGrpSpPr>
          <p:grpSpPr bwMode="auto">
            <a:xfrm>
              <a:off x="2976" y="2448"/>
              <a:ext cx="1488" cy="240"/>
              <a:chOff x="2976" y="2448"/>
              <a:chExt cx="1488" cy="240"/>
            </a:xfrm>
          </p:grpSpPr>
          <p:grpSp>
            <p:nvGrpSpPr>
              <p:cNvPr id="30763" name="Group 27"/>
              <p:cNvGrpSpPr>
                <a:grpSpLocks/>
              </p:cNvGrpSpPr>
              <p:nvPr/>
            </p:nvGrpSpPr>
            <p:grpSpPr bwMode="auto">
              <a:xfrm>
                <a:off x="2976" y="2448"/>
                <a:ext cx="1488" cy="240"/>
                <a:chOff x="2976" y="2448"/>
                <a:chExt cx="1488" cy="240"/>
              </a:xfrm>
            </p:grpSpPr>
            <p:sp>
              <p:nvSpPr>
                <p:cNvPr id="30765" name="AutoShape 28"/>
                <p:cNvSpPr>
                  <a:spLocks/>
                </p:cNvSpPr>
                <p:nvPr/>
              </p:nvSpPr>
              <p:spPr bwMode="auto">
                <a:xfrm rot="-5400000">
                  <a:off x="3672" y="1896"/>
                  <a:ext cx="192" cy="1392"/>
                </a:xfrm>
                <a:prstGeom prst="leftBrace">
                  <a:avLst>
                    <a:gd name="adj1" fmla="val 24972"/>
                    <a:gd name="adj2" fmla="val 50000"/>
                  </a:avLst>
                </a:prstGeom>
                <a:noFill/>
                <a:ln w="9525">
                  <a:solidFill>
                    <a:srgbClr val="0EFF15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30766" name="Rectangle 29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30764" name="Line 30"/>
              <p:cNvSpPr>
                <a:spLocks noChangeShapeType="1"/>
              </p:cNvSpPr>
              <p:nvPr/>
            </p:nvSpPr>
            <p:spPr bwMode="auto">
              <a:xfrm flipH="1">
                <a:off x="3168" y="2592"/>
                <a:ext cx="336" cy="0"/>
              </a:xfrm>
              <a:prstGeom prst="line">
                <a:avLst/>
              </a:prstGeom>
              <a:noFill/>
              <a:ln w="9525">
                <a:solidFill>
                  <a:srgbClr val="27FF09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736" name="Line 31"/>
          <p:cNvSpPr>
            <a:spLocks noChangeShapeType="1"/>
          </p:cNvSpPr>
          <p:nvPr/>
        </p:nvSpPr>
        <p:spPr bwMode="auto">
          <a:xfrm>
            <a:off x="5410200" y="4648200"/>
            <a:ext cx="304800" cy="7620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Text Box 32"/>
          <p:cNvSpPr txBox="1">
            <a:spLocks noChangeArrowheads="1"/>
          </p:cNvSpPr>
          <p:nvPr/>
        </p:nvSpPr>
        <p:spPr bwMode="auto">
          <a:xfrm>
            <a:off x="4724400" y="43275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30738" name="Text Box 33"/>
          <p:cNvSpPr txBox="1">
            <a:spLocks noChangeArrowheads="1"/>
          </p:cNvSpPr>
          <p:nvPr/>
        </p:nvSpPr>
        <p:spPr bwMode="auto">
          <a:xfrm>
            <a:off x="6096000" y="5715000"/>
            <a:ext cx="2514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000">
                <a:solidFill>
                  <a:srgbClr val="0CF50C"/>
                </a:solidFill>
                <a:latin typeface="Calibri" pitchFamily="34" charset="0"/>
              </a:rPr>
              <a:t>Fail to reject H</a:t>
            </a:r>
            <a:r>
              <a:rPr lang="en-US" sz="2000" baseline="-25000">
                <a:solidFill>
                  <a:srgbClr val="0CF50C"/>
                </a:solidFill>
                <a:latin typeface="Calibri" pitchFamily="34" charset="0"/>
              </a:rPr>
              <a:t>0</a:t>
            </a:r>
            <a:endParaRPr lang="en-US" sz="2000">
              <a:latin typeface="Calibri" pitchFamily="34" charset="0"/>
            </a:endParaRPr>
          </a:p>
        </p:txBody>
      </p:sp>
      <p:grpSp>
        <p:nvGrpSpPr>
          <p:cNvPr id="30739" name="Group 34"/>
          <p:cNvGrpSpPr>
            <a:grpSpLocks/>
          </p:cNvGrpSpPr>
          <p:nvPr/>
        </p:nvGrpSpPr>
        <p:grpSpPr bwMode="auto">
          <a:xfrm>
            <a:off x="5334000" y="4343400"/>
            <a:ext cx="2514600" cy="1111250"/>
            <a:chOff x="1920" y="2016"/>
            <a:chExt cx="2544" cy="1392"/>
          </a:xfrm>
        </p:grpSpPr>
        <p:sp>
          <p:nvSpPr>
            <p:cNvPr id="30754" name="Line 35"/>
            <p:cNvSpPr>
              <a:spLocks noChangeShapeType="1"/>
            </p:cNvSpPr>
            <p:nvPr/>
          </p:nvSpPr>
          <p:spPr bwMode="auto">
            <a:xfrm>
              <a:off x="1920" y="3408"/>
              <a:ext cx="2544" cy="0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Freeform 36"/>
            <p:cNvSpPr>
              <a:spLocks/>
            </p:cNvSpPr>
            <p:nvPr/>
          </p:nvSpPr>
          <p:spPr bwMode="auto">
            <a:xfrm>
              <a:off x="1985" y="2016"/>
              <a:ext cx="2383" cy="1344"/>
            </a:xfrm>
            <a:custGeom>
              <a:avLst/>
              <a:gdLst>
                <a:gd name="T0" fmla="*/ 0 w 2976"/>
                <a:gd name="T1" fmla="*/ 1825 h 1320"/>
                <a:gd name="T2" fmla="*/ 5 w 2976"/>
                <a:gd name="T3" fmla="*/ 1759 h 1320"/>
                <a:gd name="T4" fmla="*/ 11 w 2976"/>
                <a:gd name="T5" fmla="*/ 1494 h 1320"/>
                <a:gd name="T6" fmla="*/ 15 w 2976"/>
                <a:gd name="T7" fmla="*/ 963 h 1320"/>
                <a:gd name="T8" fmla="*/ 21 w 2976"/>
                <a:gd name="T9" fmla="*/ 432 h 1320"/>
                <a:gd name="T10" fmla="*/ 26 w 2976"/>
                <a:gd name="T11" fmla="*/ 24 h 1320"/>
                <a:gd name="T12" fmla="*/ 32 w 2976"/>
                <a:gd name="T13" fmla="*/ 231 h 1320"/>
                <a:gd name="T14" fmla="*/ 36 w 2976"/>
                <a:gd name="T15" fmla="*/ 565 h 1320"/>
                <a:gd name="T16" fmla="*/ 38 w 2976"/>
                <a:gd name="T17" fmla="*/ 831 h 1320"/>
                <a:gd name="T18" fmla="*/ 41 w 2976"/>
                <a:gd name="T19" fmla="*/ 1228 h 1320"/>
                <a:gd name="T20" fmla="*/ 46 w 2976"/>
                <a:gd name="T21" fmla="*/ 1628 h 1320"/>
                <a:gd name="T22" fmla="*/ 54 w 2976"/>
                <a:gd name="T23" fmla="*/ 1825 h 13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76"/>
                <a:gd name="T37" fmla="*/ 0 h 1320"/>
                <a:gd name="T38" fmla="*/ 2976 w 2976"/>
                <a:gd name="T39" fmla="*/ 1320 h 13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76" h="1320">
                  <a:moveTo>
                    <a:pt x="0" y="1320"/>
                  </a:moveTo>
                  <a:cubicBezTo>
                    <a:pt x="96" y="1316"/>
                    <a:pt x="192" y="1312"/>
                    <a:pt x="288" y="1272"/>
                  </a:cubicBezTo>
                  <a:cubicBezTo>
                    <a:pt x="384" y="1232"/>
                    <a:pt x="480" y="1176"/>
                    <a:pt x="576" y="1080"/>
                  </a:cubicBezTo>
                  <a:cubicBezTo>
                    <a:pt x="672" y="984"/>
                    <a:pt x="776" y="824"/>
                    <a:pt x="864" y="696"/>
                  </a:cubicBezTo>
                  <a:cubicBezTo>
                    <a:pt x="952" y="568"/>
                    <a:pt x="1008" y="424"/>
                    <a:pt x="1104" y="312"/>
                  </a:cubicBezTo>
                  <a:cubicBezTo>
                    <a:pt x="1200" y="200"/>
                    <a:pt x="1336" y="48"/>
                    <a:pt x="1440" y="24"/>
                  </a:cubicBezTo>
                  <a:cubicBezTo>
                    <a:pt x="1544" y="0"/>
                    <a:pt x="1640" y="104"/>
                    <a:pt x="1728" y="168"/>
                  </a:cubicBezTo>
                  <a:cubicBezTo>
                    <a:pt x="1816" y="232"/>
                    <a:pt x="1912" y="336"/>
                    <a:pt x="1968" y="408"/>
                  </a:cubicBezTo>
                  <a:cubicBezTo>
                    <a:pt x="2024" y="480"/>
                    <a:pt x="2016" y="520"/>
                    <a:pt x="2064" y="600"/>
                  </a:cubicBezTo>
                  <a:cubicBezTo>
                    <a:pt x="2112" y="680"/>
                    <a:pt x="2176" y="792"/>
                    <a:pt x="2256" y="888"/>
                  </a:cubicBezTo>
                  <a:cubicBezTo>
                    <a:pt x="2336" y="984"/>
                    <a:pt x="2424" y="1104"/>
                    <a:pt x="2544" y="1176"/>
                  </a:cubicBezTo>
                  <a:cubicBezTo>
                    <a:pt x="2664" y="1248"/>
                    <a:pt x="2820" y="1284"/>
                    <a:pt x="2976" y="1320"/>
                  </a:cubicBezTo>
                </a:path>
              </a:pathLst>
            </a:custGeom>
            <a:noFill/>
            <a:ln w="222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Line 37"/>
          <p:cNvSpPr>
            <a:spLocks noChangeShapeType="1"/>
          </p:cNvSpPr>
          <p:nvPr/>
        </p:nvSpPr>
        <p:spPr bwMode="auto">
          <a:xfrm>
            <a:off x="6553200" y="4419600"/>
            <a:ext cx="0" cy="1035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Line 38"/>
          <p:cNvSpPr>
            <a:spLocks noChangeShapeType="1"/>
          </p:cNvSpPr>
          <p:nvPr/>
        </p:nvSpPr>
        <p:spPr bwMode="auto">
          <a:xfrm>
            <a:off x="5943600" y="5105400"/>
            <a:ext cx="0" cy="34925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2" name="Group 39"/>
          <p:cNvGrpSpPr>
            <a:grpSpLocks/>
          </p:cNvGrpSpPr>
          <p:nvPr/>
        </p:nvGrpSpPr>
        <p:grpSpPr bwMode="auto">
          <a:xfrm flipH="1">
            <a:off x="5943600" y="5334000"/>
            <a:ext cx="2286000" cy="381000"/>
            <a:chOff x="2976" y="2448"/>
            <a:chExt cx="1488" cy="240"/>
          </a:xfrm>
        </p:grpSpPr>
        <p:grpSp>
          <p:nvGrpSpPr>
            <p:cNvPr id="30750" name="Group 40"/>
            <p:cNvGrpSpPr>
              <a:grpSpLocks/>
            </p:cNvGrpSpPr>
            <p:nvPr/>
          </p:nvGrpSpPr>
          <p:grpSpPr bwMode="auto">
            <a:xfrm>
              <a:off x="2976" y="2448"/>
              <a:ext cx="1488" cy="240"/>
              <a:chOff x="2976" y="2448"/>
              <a:chExt cx="1488" cy="240"/>
            </a:xfrm>
          </p:grpSpPr>
          <p:sp>
            <p:nvSpPr>
              <p:cNvPr id="30752" name="AutoShape 41"/>
              <p:cNvSpPr>
                <a:spLocks/>
              </p:cNvSpPr>
              <p:nvPr/>
            </p:nvSpPr>
            <p:spPr bwMode="auto">
              <a:xfrm rot="-5400000">
                <a:off x="3672" y="1896"/>
                <a:ext cx="192" cy="1392"/>
              </a:xfrm>
              <a:prstGeom prst="leftBrace">
                <a:avLst>
                  <a:gd name="adj1" fmla="val 24972"/>
                  <a:gd name="adj2" fmla="val 50000"/>
                </a:avLst>
              </a:prstGeom>
              <a:noFill/>
              <a:ln w="9525">
                <a:solidFill>
                  <a:srgbClr val="0EFF1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0753" name="Rectangle 42"/>
              <p:cNvSpPr>
                <a:spLocks noChangeArrowheads="1"/>
              </p:cNvSpPr>
              <p:nvPr/>
            </p:nvSpPr>
            <p:spPr bwMode="auto">
              <a:xfrm>
                <a:off x="2976" y="2448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30751" name="Line 43"/>
            <p:cNvSpPr>
              <a:spLocks noChangeShapeType="1"/>
            </p:cNvSpPr>
            <p:nvPr/>
          </p:nvSpPr>
          <p:spPr bwMode="auto">
            <a:xfrm flipH="1">
              <a:off x="3168" y="2592"/>
              <a:ext cx="336" cy="0"/>
            </a:xfrm>
            <a:prstGeom prst="line">
              <a:avLst/>
            </a:prstGeom>
            <a:noFill/>
            <a:ln w="9525">
              <a:solidFill>
                <a:srgbClr val="27FF0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43" name="Group 44"/>
          <p:cNvGrpSpPr>
            <a:grpSpLocks/>
          </p:cNvGrpSpPr>
          <p:nvPr/>
        </p:nvGrpSpPr>
        <p:grpSpPr bwMode="auto">
          <a:xfrm>
            <a:off x="3581400" y="2286000"/>
            <a:ext cx="1295400" cy="685800"/>
            <a:chOff x="2160" y="1872"/>
            <a:chExt cx="816" cy="432"/>
          </a:xfrm>
        </p:grpSpPr>
        <p:sp>
          <p:nvSpPr>
            <p:cNvPr id="30748" name="Rectangle 45"/>
            <p:cNvSpPr>
              <a:spLocks noChangeArrowheads="1"/>
            </p:cNvSpPr>
            <p:nvPr/>
          </p:nvSpPr>
          <p:spPr bwMode="auto">
            <a:xfrm>
              <a:off x="2160" y="1872"/>
              <a:ext cx="816" cy="4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749" name="Text Box 46"/>
            <p:cNvSpPr txBox="1">
              <a:spLocks noChangeArrowheads="1"/>
            </p:cNvSpPr>
            <p:nvPr/>
          </p:nvSpPr>
          <p:spPr bwMode="auto">
            <a:xfrm>
              <a:off x="2183" y="1944"/>
              <a:ext cx="60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182D"/>
                  </a:solidFill>
                  <a:latin typeface="Times" pitchFamily="1" charset="0"/>
                </a:rPr>
                <a:t>α</a:t>
              </a:r>
              <a:r>
                <a:rPr lang="en-US">
                  <a:solidFill>
                    <a:srgbClr val="FF182D"/>
                  </a:solidFill>
                  <a:latin typeface="Calibri" pitchFamily="34" charset="0"/>
                </a:rPr>
                <a:t> = 0.05</a:t>
              </a:r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4267200" y="2971800"/>
            <a:ext cx="1524000" cy="2362200"/>
            <a:chOff x="2688" y="1872"/>
            <a:chExt cx="960" cy="1488"/>
          </a:xfrm>
        </p:grpSpPr>
        <p:sp>
          <p:nvSpPr>
            <p:cNvPr id="30746" name="Line 48"/>
            <p:cNvSpPr>
              <a:spLocks noChangeShapeType="1"/>
            </p:cNvSpPr>
            <p:nvPr/>
          </p:nvSpPr>
          <p:spPr bwMode="auto">
            <a:xfrm>
              <a:off x="2688" y="1872"/>
              <a:ext cx="960" cy="1488"/>
            </a:xfrm>
            <a:prstGeom prst="line">
              <a:avLst/>
            </a:prstGeom>
            <a:noFill/>
            <a:ln w="9525">
              <a:solidFill>
                <a:srgbClr val="FF182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Text Box 49"/>
            <p:cNvSpPr txBox="1">
              <a:spLocks noChangeArrowheads="1"/>
            </p:cNvSpPr>
            <p:nvPr/>
          </p:nvSpPr>
          <p:spPr bwMode="auto">
            <a:xfrm>
              <a:off x="2688" y="2352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182D"/>
                  </a:solidFill>
                  <a:latin typeface="Calibri" pitchFamily="34" charset="0"/>
                </a:rPr>
                <a:t>0.05</a:t>
              </a:r>
            </a:p>
          </p:txBody>
        </p:sp>
      </p:grpSp>
      <p:sp>
        <p:nvSpPr>
          <p:cNvPr id="30745" name="Text Box 50"/>
          <p:cNvSpPr txBox="1">
            <a:spLocks noChangeArrowheads="1"/>
          </p:cNvSpPr>
          <p:nvPr/>
        </p:nvSpPr>
        <p:spPr bwMode="auto">
          <a:xfrm>
            <a:off x="4175125" y="2987675"/>
            <a:ext cx="1006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srgbClr val="D97B39"/>
                </a:solidFill>
                <a:latin typeface="Calibri" pitchFamily="34" charset="0"/>
              </a:rPr>
              <a:t>all of it in one tail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1761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1763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764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5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762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518154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518155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>
                <a:latin typeface="Calibri" pitchFamily="34" charset="0"/>
              </a:rPr>
              <a:t> = 60, σ = 8?</a:t>
            </a:r>
          </a:p>
        </p:txBody>
      </p:sp>
      <p:sp>
        <p:nvSpPr>
          <p:cNvPr id="65543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M = 55 memory errors.</a:t>
            </a:r>
          </a:p>
        </p:txBody>
      </p:sp>
      <p:sp>
        <p:nvSpPr>
          <p:cNvPr id="518159" name="Rectangle 15"/>
          <p:cNvSpPr>
            <a:spLocks noChangeArrowheads="1"/>
          </p:cNvSpPr>
          <p:nvPr/>
        </p:nvSpPr>
        <p:spPr bwMode="auto">
          <a:xfrm>
            <a:off x="5181600" y="2209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>
                <a:latin typeface="Calibri" pitchFamily="34" charset="0"/>
              </a:rPr>
              <a:t>Step 1</a:t>
            </a:r>
            <a:r>
              <a:rPr lang="en-US">
                <a:latin typeface="Calibri" pitchFamily="34" charset="0"/>
              </a:rPr>
              <a:t>: State the hypotheses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562600" y="2514599"/>
            <a:ext cx="2971800" cy="1276350"/>
            <a:chOff x="3504" y="1584"/>
            <a:chExt cx="1872" cy="804"/>
          </a:xfrm>
        </p:grpSpPr>
        <p:sp>
          <p:nvSpPr>
            <p:cNvPr id="31759" name="Text Box 17"/>
            <p:cNvSpPr txBox="1">
              <a:spLocks noChangeArrowheads="1"/>
            </p:cNvSpPr>
            <p:nvPr/>
          </p:nvSpPr>
          <p:spPr bwMode="auto">
            <a:xfrm>
              <a:off x="3504" y="1584"/>
              <a:ext cx="33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000">
                  <a:latin typeface="Calibri" pitchFamily="34" charset="0"/>
                </a:rPr>
                <a:t>H</a:t>
              </a:r>
              <a:r>
                <a:rPr lang="en-US" sz="2000" baseline="-25000">
                  <a:latin typeface="Calibri" pitchFamily="34" charset="0"/>
                </a:rPr>
                <a:t>0</a:t>
              </a:r>
              <a:r>
                <a:rPr lang="en-US" sz="2000">
                  <a:latin typeface="Calibri" pitchFamily="34" charset="0"/>
                </a:rPr>
                <a:t>:</a:t>
              </a:r>
            </a:p>
          </p:txBody>
        </p:sp>
        <p:sp>
          <p:nvSpPr>
            <p:cNvPr id="31760" name="Text Box 18"/>
            <p:cNvSpPr txBox="1">
              <a:spLocks noChangeArrowheads="1"/>
            </p:cNvSpPr>
            <p:nvPr/>
          </p:nvSpPr>
          <p:spPr bwMode="auto">
            <a:xfrm>
              <a:off x="3744" y="1632"/>
              <a:ext cx="1632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333399"/>
                  </a:solidFill>
                  <a:latin typeface="Calibri" pitchFamily="34" charset="0"/>
                </a:rPr>
                <a:t>The treatment </a:t>
              </a:r>
              <a:r>
                <a:rPr lang="en-US" dirty="0">
                  <a:solidFill>
                    <a:srgbClr val="333399"/>
                  </a:solidFill>
                  <a:latin typeface="Calibri" pitchFamily="34" charset="0"/>
                </a:rPr>
                <a:t>sample </a:t>
              </a:r>
              <a:r>
                <a:rPr lang="en-US" dirty="0" smtClean="0">
                  <a:solidFill>
                    <a:srgbClr val="333399"/>
                  </a:solidFill>
                  <a:latin typeface="Calibri" pitchFamily="34" charset="0"/>
                </a:rPr>
                <a:t>is the </a:t>
              </a:r>
              <a:r>
                <a:rPr lang="en-US" dirty="0">
                  <a:solidFill>
                    <a:srgbClr val="333399"/>
                  </a:solidFill>
                  <a:latin typeface="Calibri" pitchFamily="34" charset="0"/>
                </a:rPr>
                <a:t>same </a:t>
              </a:r>
              <a:r>
                <a:rPr lang="en-US" dirty="0" smtClean="0">
                  <a:solidFill>
                    <a:srgbClr val="333399"/>
                  </a:solidFill>
                  <a:latin typeface="Calibri" pitchFamily="34" charset="0"/>
                </a:rPr>
                <a:t>as (or worse than) the </a:t>
              </a:r>
              <a:r>
                <a:rPr lang="en-US" dirty="0">
                  <a:solidFill>
                    <a:srgbClr val="333399"/>
                  </a:solidFill>
                  <a:latin typeface="Calibri" pitchFamily="34" charset="0"/>
                </a:rPr>
                <a:t>population of memory patients.</a:t>
              </a: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4038602"/>
            <a:ext cx="3048000" cy="1000126"/>
            <a:chOff x="3456" y="2544"/>
            <a:chExt cx="1920" cy="630"/>
          </a:xfrm>
        </p:grpSpPr>
        <p:sp>
          <p:nvSpPr>
            <p:cNvPr id="31757" name="Text Box 20"/>
            <p:cNvSpPr txBox="1">
              <a:spLocks noChangeArrowheads="1"/>
            </p:cNvSpPr>
            <p:nvPr/>
          </p:nvSpPr>
          <p:spPr bwMode="auto">
            <a:xfrm>
              <a:off x="3456" y="2544"/>
              <a:ext cx="3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000">
                  <a:latin typeface="Calibri" pitchFamily="34" charset="0"/>
                </a:rPr>
                <a:t>H</a:t>
              </a:r>
              <a:r>
                <a:rPr lang="en-US" sz="2000" baseline="-25000">
                  <a:latin typeface="Calibri" pitchFamily="34" charset="0"/>
                </a:rPr>
                <a:t>A</a:t>
              </a:r>
              <a:r>
                <a:rPr lang="en-US" sz="2000">
                  <a:latin typeface="Calibri" pitchFamily="34" charset="0"/>
                </a:rPr>
                <a:t>:</a:t>
              </a:r>
            </a:p>
          </p:txBody>
        </p:sp>
        <p:sp>
          <p:nvSpPr>
            <p:cNvPr id="31758" name="Text Box 21"/>
            <p:cNvSpPr txBox="1">
              <a:spLocks noChangeArrowheads="1"/>
            </p:cNvSpPr>
            <p:nvPr/>
          </p:nvSpPr>
          <p:spPr bwMode="auto">
            <a:xfrm>
              <a:off x="3744" y="2592"/>
              <a:ext cx="1632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altLang="ja-JP" dirty="0" smtClean="0">
                  <a:solidFill>
                    <a:srgbClr val="07BF0D"/>
                  </a:solidFill>
                  <a:latin typeface="Calibri" pitchFamily="34" charset="0"/>
                </a:rPr>
                <a:t>The treatment sample does better than the population (fewer errors)</a:t>
              </a:r>
              <a:endParaRPr lang="en-US" dirty="0">
                <a:solidFill>
                  <a:srgbClr val="0EFF15"/>
                </a:solidFill>
                <a:latin typeface="Calibri" pitchFamily="34" charset="0"/>
              </a:endParaRPr>
            </a:p>
          </p:txBody>
        </p:sp>
      </p:grpSp>
      <p:sp>
        <p:nvSpPr>
          <p:cNvPr id="518166" name="Text Box 22"/>
          <p:cNvSpPr txBox="1">
            <a:spLocks noChangeArrowheads="1"/>
          </p:cNvSpPr>
          <p:nvPr/>
        </p:nvSpPr>
        <p:spPr bwMode="auto">
          <a:xfrm>
            <a:off x="6167438" y="3611563"/>
            <a:ext cx="22320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≥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pop </a:t>
            </a:r>
            <a:r>
              <a:rPr lang="en-US" sz="2000">
                <a:latin typeface="Calibri" pitchFamily="34" charset="0"/>
              </a:rPr>
              <a:t>= 60 </a:t>
            </a:r>
          </a:p>
        </p:txBody>
      </p:sp>
      <p:sp>
        <p:nvSpPr>
          <p:cNvPr id="518167" name="Text Box 23"/>
          <p:cNvSpPr txBox="1">
            <a:spLocks noChangeArrowheads="1"/>
          </p:cNvSpPr>
          <p:nvPr/>
        </p:nvSpPr>
        <p:spPr bwMode="auto">
          <a:xfrm>
            <a:off x="6173788" y="4906963"/>
            <a:ext cx="22320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Treatment </a:t>
            </a:r>
            <a:r>
              <a:rPr lang="en-US" sz="2000">
                <a:latin typeface="Calibri" pitchFamily="34" charset="0"/>
              </a:rPr>
              <a:t>&lt;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 baseline="-25000">
                <a:latin typeface="Calibri" pitchFamily="34" charset="0"/>
              </a:rPr>
              <a:t>pop </a:t>
            </a:r>
            <a:r>
              <a:rPr lang="en-US" sz="2000">
                <a:latin typeface="Calibri" pitchFamily="34" charset="0"/>
              </a:rPr>
              <a:t>= 60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4" grpId="0" build="p" autoUpdateAnimBg="0"/>
      <p:bldP spid="518155" grpId="0" build="p" autoUpdateAnimBg="0"/>
      <p:bldP spid="65543" grpId="0"/>
      <p:bldP spid="518159" grpId="0" build="p" autoUpdateAnimBg="0"/>
      <p:bldP spid="518166" grpId="0" build="p" autoUpdateAnimBg="0"/>
      <p:bldP spid="51816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2785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2786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7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4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32774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>
                <a:latin typeface="Calibri" pitchFamily="34" charset="0"/>
              </a:rPr>
              <a:t> = 60, </a:t>
            </a:r>
            <a:r>
              <a:rPr lang="en-US" sz="2000">
                <a:latin typeface="Times" pitchFamily="1" charset="0"/>
              </a:rPr>
              <a:t>σ</a:t>
            </a:r>
            <a:r>
              <a:rPr lang="en-US" sz="2000">
                <a:latin typeface="Calibri" pitchFamily="34" charset="0"/>
              </a:rPr>
              <a:t> = 8?</a:t>
            </a:r>
          </a:p>
        </p:txBody>
      </p:sp>
      <p:sp>
        <p:nvSpPr>
          <p:cNvPr id="32775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M = 55 memory errors.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>
            <a:off x="5181600" y="27432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>
                <a:latin typeface="Calibri" pitchFamily="34" charset="0"/>
              </a:rPr>
              <a:t>Step 2</a:t>
            </a:r>
            <a:r>
              <a:rPr lang="en-US">
                <a:latin typeface="Calibri" pitchFamily="34" charset="0"/>
              </a:rPr>
              <a:t>: Set your decision criteria</a:t>
            </a:r>
          </a:p>
        </p:txBody>
      </p:sp>
      <p:sp>
        <p:nvSpPr>
          <p:cNvPr id="32777" name="Text Box 16"/>
          <p:cNvSpPr txBox="1">
            <a:spLocks noChangeArrowheads="1"/>
          </p:cNvSpPr>
          <p:nvPr/>
        </p:nvSpPr>
        <p:spPr bwMode="auto">
          <a:xfrm>
            <a:off x="5867400" y="1992313"/>
            <a:ext cx="2590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≥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&lt;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  <p:sp>
        <p:nvSpPr>
          <p:cNvPr id="520210" name="Text Box 18"/>
          <p:cNvSpPr txBox="1">
            <a:spLocks noChangeArrowheads="1"/>
          </p:cNvSpPr>
          <p:nvPr/>
        </p:nvSpPr>
        <p:spPr bwMode="auto">
          <a:xfrm>
            <a:off x="6919913" y="3281363"/>
            <a:ext cx="958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182D"/>
                </a:solidFill>
                <a:latin typeface="Times" pitchFamily="1" charset="0"/>
              </a:rPr>
              <a:t>α</a:t>
            </a:r>
            <a:r>
              <a:rPr lang="en-US">
                <a:solidFill>
                  <a:srgbClr val="FF182D"/>
                </a:solidFill>
                <a:latin typeface="Calibri" pitchFamily="34" charset="0"/>
              </a:rPr>
              <a:t> = 0.05</a:t>
            </a:r>
          </a:p>
        </p:txBody>
      </p:sp>
      <p:sp>
        <p:nvSpPr>
          <p:cNvPr id="520211" name="Oval 19"/>
          <p:cNvSpPr>
            <a:spLocks noChangeArrowheads="1"/>
          </p:cNvSpPr>
          <p:nvPr/>
        </p:nvSpPr>
        <p:spPr bwMode="auto">
          <a:xfrm>
            <a:off x="1828800" y="2870200"/>
            <a:ext cx="1524000" cy="304800"/>
          </a:xfrm>
          <a:prstGeom prst="ellipse">
            <a:avLst/>
          </a:prstGeom>
          <a:solidFill>
            <a:srgbClr val="FF9900">
              <a:alpha val="20000"/>
            </a:srgbClr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76563" y="3130550"/>
            <a:ext cx="3811587" cy="519113"/>
            <a:chOff x="1875" y="1972"/>
            <a:chExt cx="2401" cy="327"/>
          </a:xfrm>
        </p:grpSpPr>
        <p:sp>
          <p:nvSpPr>
            <p:cNvPr id="32781" name="Text Box 21"/>
            <p:cNvSpPr txBox="1">
              <a:spLocks noChangeArrowheads="1"/>
            </p:cNvSpPr>
            <p:nvPr/>
          </p:nvSpPr>
          <p:spPr bwMode="auto">
            <a:xfrm>
              <a:off x="3456" y="2068"/>
              <a:ext cx="8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5309D"/>
                  </a:solidFill>
                  <a:latin typeface="Calibri" pitchFamily="34" charset="0"/>
                </a:rPr>
                <a:t>One -tailed</a:t>
              </a:r>
            </a:p>
          </p:txBody>
        </p:sp>
        <p:cxnSp>
          <p:nvCxnSpPr>
            <p:cNvPr id="32782" name="AutoShape 22"/>
            <p:cNvCxnSpPr>
              <a:cxnSpLocks noChangeShapeType="1"/>
              <a:stCxn id="32781" idx="1"/>
              <a:endCxn id="520211" idx="5"/>
            </p:cNvCxnSpPr>
            <p:nvPr/>
          </p:nvCxnSpPr>
          <p:spPr bwMode="auto">
            <a:xfrm rot="10800000">
              <a:off x="1875" y="1972"/>
              <a:ext cx="1581" cy="212"/>
            </a:xfrm>
            <a:prstGeom prst="curvedConnector2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07" grpId="0" autoUpdateAnimBg="0"/>
      <p:bldP spid="520210" grpId="0" build="p" autoUpdateAnimBg="0"/>
      <p:bldP spid="5202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3809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3811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3812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3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10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33798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μ = 60, </a:t>
            </a:r>
            <a:r>
              <a:rPr lang="en-US" sz="2000">
                <a:latin typeface="Times" pitchFamily="1" charset="0"/>
              </a:rPr>
              <a:t>σ</a:t>
            </a:r>
            <a:r>
              <a:rPr lang="en-US" sz="2000">
                <a:latin typeface="Calibri" pitchFamily="34" charset="0"/>
              </a:rPr>
              <a:t> = 8?</a:t>
            </a:r>
          </a:p>
        </p:txBody>
      </p:sp>
      <p:sp>
        <p:nvSpPr>
          <p:cNvPr id="33799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M = 55 memory errors.</a:t>
            </a:r>
          </a:p>
        </p:txBody>
      </p:sp>
      <p:sp>
        <p:nvSpPr>
          <p:cNvPr id="33800" name="Text Box 17"/>
          <p:cNvSpPr txBox="1">
            <a:spLocks noChangeArrowheads="1"/>
          </p:cNvSpPr>
          <p:nvPr/>
        </p:nvSpPr>
        <p:spPr bwMode="auto">
          <a:xfrm>
            <a:off x="6919913" y="2613025"/>
            <a:ext cx="850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F182D"/>
                </a:solidFill>
                <a:latin typeface="Times" pitchFamily="1" charset="0"/>
              </a:rPr>
              <a:t>α</a:t>
            </a:r>
            <a:r>
              <a:rPr lang="en-US" sz="1600">
                <a:solidFill>
                  <a:srgbClr val="FF182D"/>
                </a:solidFill>
                <a:latin typeface="Calibri" pitchFamily="34" charset="0"/>
              </a:rPr>
              <a:t> = 0.05</a:t>
            </a:r>
          </a:p>
        </p:txBody>
      </p:sp>
      <p:sp>
        <p:nvSpPr>
          <p:cNvPr id="33801" name="Text Box 18"/>
          <p:cNvSpPr txBox="1">
            <a:spLocks noChangeArrowheads="1"/>
          </p:cNvSpPr>
          <p:nvPr/>
        </p:nvSpPr>
        <p:spPr bwMode="auto">
          <a:xfrm>
            <a:off x="5486400" y="261461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522259" name="Rectangle 19"/>
          <p:cNvSpPr>
            <a:spLocks noChangeArrowheads="1"/>
          </p:cNvSpPr>
          <p:nvPr/>
        </p:nvSpPr>
        <p:spPr bwMode="auto">
          <a:xfrm>
            <a:off x="5181600" y="29718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>
                <a:latin typeface="Calibri" pitchFamily="34" charset="0"/>
              </a:rPr>
              <a:t>Step 3</a:t>
            </a:r>
            <a:r>
              <a:rPr lang="en-US">
                <a:latin typeface="Calibri" pitchFamily="34" charset="0"/>
              </a:rPr>
              <a:t>: Collect your data &amp; 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57400" y="2514600"/>
            <a:ext cx="3124200" cy="1524000"/>
            <a:chOff x="1296" y="1584"/>
            <a:chExt cx="1968" cy="960"/>
          </a:xfrm>
        </p:grpSpPr>
        <p:sp>
          <p:nvSpPr>
            <p:cNvPr id="33805" name="Oval 21"/>
            <p:cNvSpPr>
              <a:spLocks noChangeArrowheads="1"/>
            </p:cNvSpPr>
            <p:nvPr/>
          </p:nvSpPr>
          <p:spPr bwMode="auto">
            <a:xfrm>
              <a:off x="1296" y="1584"/>
              <a:ext cx="528" cy="240"/>
            </a:xfrm>
            <a:prstGeom prst="ellipse">
              <a:avLst/>
            </a:prstGeom>
            <a:solidFill>
              <a:srgbClr val="339966">
                <a:alpha val="20000"/>
              </a:srgbClr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3806" name="Oval 22"/>
            <p:cNvSpPr>
              <a:spLocks noChangeArrowheads="1"/>
            </p:cNvSpPr>
            <p:nvPr/>
          </p:nvSpPr>
          <p:spPr bwMode="auto">
            <a:xfrm>
              <a:off x="1584" y="2304"/>
              <a:ext cx="528" cy="240"/>
            </a:xfrm>
            <a:prstGeom prst="ellipse">
              <a:avLst/>
            </a:prstGeom>
            <a:solidFill>
              <a:srgbClr val="339966">
                <a:alpha val="20000"/>
              </a:srgbClr>
            </a:solidFill>
            <a:ln w="9525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cxnSp>
          <p:nvCxnSpPr>
            <p:cNvPr id="33807" name="AutoShape 23"/>
            <p:cNvCxnSpPr>
              <a:cxnSpLocks noChangeShapeType="1"/>
              <a:stCxn id="522259" idx="1"/>
              <a:endCxn id="33805" idx="5"/>
            </p:cNvCxnSpPr>
            <p:nvPr/>
          </p:nvCxnSpPr>
          <p:spPr bwMode="auto">
            <a:xfrm rot="10800000">
              <a:off x="1747" y="1789"/>
              <a:ext cx="1517" cy="203"/>
            </a:xfrm>
            <a:prstGeom prst="curvedConnector2">
              <a:avLst/>
            </a:prstGeom>
            <a:noFill/>
            <a:ln w="19050">
              <a:solidFill>
                <a:srgbClr val="46B45B">
                  <a:alpha val="39999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08" name="AutoShape 24"/>
            <p:cNvCxnSpPr>
              <a:cxnSpLocks noChangeShapeType="1"/>
              <a:stCxn id="522259" idx="1"/>
              <a:endCxn id="33806" idx="7"/>
            </p:cNvCxnSpPr>
            <p:nvPr/>
          </p:nvCxnSpPr>
          <p:spPr bwMode="auto">
            <a:xfrm rot="10800000" flipV="1">
              <a:off x="2035" y="1992"/>
              <a:ext cx="1229" cy="347"/>
            </a:xfrm>
            <a:prstGeom prst="curvedConnector2">
              <a:avLst/>
            </a:prstGeom>
            <a:noFill/>
            <a:ln w="19050">
              <a:solidFill>
                <a:srgbClr val="46B45B">
                  <a:alpha val="39999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04" name="Text Box 16"/>
          <p:cNvSpPr txBox="1">
            <a:spLocks noChangeArrowheads="1"/>
          </p:cNvSpPr>
          <p:nvPr/>
        </p:nvSpPr>
        <p:spPr bwMode="auto">
          <a:xfrm>
            <a:off x="5791200" y="1992313"/>
            <a:ext cx="2590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≥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&lt;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4831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4833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4834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35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32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34821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34822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</a:t>
            </a:r>
            <a:r>
              <a:rPr lang="en-US" sz="2000">
                <a:latin typeface="Times" pitchFamily="1" charset="0"/>
              </a:rPr>
              <a:t>μ</a:t>
            </a:r>
            <a:r>
              <a:rPr lang="en-US" sz="2000">
                <a:latin typeface="Calibri" pitchFamily="34" charset="0"/>
              </a:rPr>
              <a:t> = 60, </a:t>
            </a:r>
            <a:r>
              <a:rPr lang="en-US" sz="2000">
                <a:latin typeface="Times" pitchFamily="1" charset="0"/>
              </a:rPr>
              <a:t>σ</a:t>
            </a:r>
            <a:r>
              <a:rPr lang="en-US" sz="2000">
                <a:latin typeface="Calibri" pitchFamily="34" charset="0"/>
              </a:rPr>
              <a:t> = 8?</a:t>
            </a:r>
          </a:p>
        </p:txBody>
      </p:sp>
      <p:sp>
        <p:nvSpPr>
          <p:cNvPr id="34823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M = 55 memory errors.</a:t>
            </a:r>
          </a:p>
        </p:txBody>
      </p:sp>
      <p:sp>
        <p:nvSpPr>
          <p:cNvPr id="34824" name="Text Box 17"/>
          <p:cNvSpPr txBox="1">
            <a:spLocks noChangeArrowheads="1"/>
          </p:cNvSpPr>
          <p:nvPr/>
        </p:nvSpPr>
        <p:spPr bwMode="auto">
          <a:xfrm>
            <a:off x="6919913" y="2613025"/>
            <a:ext cx="860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F182D"/>
                </a:solidFill>
                <a:latin typeface="Calibri" pitchFamily="34" charset="0"/>
              </a:rPr>
              <a:t>α = 0.05</a:t>
            </a:r>
          </a:p>
        </p:txBody>
      </p:sp>
      <p:sp>
        <p:nvSpPr>
          <p:cNvPr id="34825" name="Text Box 18"/>
          <p:cNvSpPr txBox="1">
            <a:spLocks noChangeArrowheads="1"/>
          </p:cNvSpPr>
          <p:nvPr/>
        </p:nvSpPr>
        <p:spPr bwMode="auto">
          <a:xfrm>
            <a:off x="5486400" y="261461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524307" name="Rectangle 19"/>
          <p:cNvSpPr>
            <a:spLocks noChangeArrowheads="1"/>
          </p:cNvSpPr>
          <p:nvPr/>
        </p:nvSpPr>
        <p:spPr bwMode="auto">
          <a:xfrm>
            <a:off x="5181600" y="28956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>
                <a:latin typeface="Calibri" pitchFamily="34" charset="0"/>
              </a:rPr>
              <a:t>Step 3</a:t>
            </a:r>
            <a:r>
              <a:rPr lang="en-US">
                <a:latin typeface="Calibri" pitchFamily="34" charset="0"/>
              </a:rPr>
              <a:t>: Collect your data &amp; compute your test statistics </a:t>
            </a:r>
          </a:p>
        </p:txBody>
      </p:sp>
      <p:graphicFrame>
        <p:nvGraphicFramePr>
          <p:cNvPr id="524308" name="Object 2"/>
          <p:cNvGraphicFramePr>
            <a:graphicFrameLocks noChangeAspect="1"/>
          </p:cNvGraphicFramePr>
          <p:nvPr/>
        </p:nvGraphicFramePr>
        <p:xfrm>
          <a:off x="5529263" y="3611563"/>
          <a:ext cx="13366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Equation" r:id="rId4" imgW="863600" imgH="406400" progId="Equation.3">
                  <p:embed/>
                </p:oleObj>
              </mc:Choice>
              <mc:Fallback>
                <p:oleObj name="Equation" r:id="rId4" imgW="863600" imgH="40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3" y="3611563"/>
                        <a:ext cx="13366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309" name="Object 3"/>
          <p:cNvGraphicFramePr>
            <a:graphicFrameLocks noChangeAspect="1"/>
          </p:cNvGraphicFramePr>
          <p:nvPr/>
        </p:nvGraphicFramePr>
        <p:xfrm>
          <a:off x="6807200" y="3630613"/>
          <a:ext cx="96520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Equation" r:id="rId6" imgW="673100" imgH="571500" progId="Equation.DSMT4">
                  <p:embed/>
                </p:oleObj>
              </mc:Choice>
              <mc:Fallback>
                <p:oleObj name="Equation" r:id="rId6" imgW="673100" imgH="571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3630613"/>
                        <a:ext cx="96520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310" name="Text Box 22"/>
          <p:cNvSpPr txBox="1">
            <a:spLocks noChangeArrowheads="1"/>
          </p:cNvSpPr>
          <p:nvPr/>
        </p:nvSpPr>
        <p:spPr bwMode="auto">
          <a:xfrm>
            <a:off x="5846763" y="4586288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= -2.5</a:t>
            </a:r>
          </a:p>
        </p:txBody>
      </p:sp>
      <p:sp>
        <p:nvSpPr>
          <p:cNvPr id="34830" name="Text Box 16"/>
          <p:cNvSpPr txBox="1">
            <a:spLocks noChangeArrowheads="1"/>
          </p:cNvSpPr>
          <p:nvPr/>
        </p:nvSpPr>
        <p:spPr bwMode="auto">
          <a:xfrm>
            <a:off x="5867400" y="1992313"/>
            <a:ext cx="2590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≥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&lt;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307" grpId="0" build="p" autoUpdateAnimBg="0"/>
      <p:bldP spid="524310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5868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5870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5871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72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69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35845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35846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μ = 60, σ = 8?</a:t>
            </a:r>
          </a:p>
        </p:txBody>
      </p:sp>
      <p:sp>
        <p:nvSpPr>
          <p:cNvPr id="35847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M = 55 memory errors.</a:t>
            </a:r>
          </a:p>
        </p:txBody>
      </p:sp>
      <p:sp>
        <p:nvSpPr>
          <p:cNvPr id="35848" name="Text Box 17"/>
          <p:cNvSpPr txBox="1">
            <a:spLocks noChangeArrowheads="1"/>
          </p:cNvSpPr>
          <p:nvPr/>
        </p:nvSpPr>
        <p:spPr bwMode="auto">
          <a:xfrm>
            <a:off x="6919913" y="2613025"/>
            <a:ext cx="850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F182D"/>
                </a:solidFill>
                <a:latin typeface="Times" pitchFamily="1" charset="0"/>
              </a:rPr>
              <a:t>α</a:t>
            </a:r>
            <a:r>
              <a:rPr lang="en-US" sz="1600">
                <a:solidFill>
                  <a:srgbClr val="FF182D"/>
                </a:solidFill>
                <a:latin typeface="Calibri" pitchFamily="34" charset="0"/>
              </a:rPr>
              <a:t> = 0.05</a:t>
            </a:r>
          </a:p>
        </p:txBody>
      </p:sp>
      <p:sp>
        <p:nvSpPr>
          <p:cNvPr id="35849" name="Text Box 18"/>
          <p:cNvSpPr txBox="1">
            <a:spLocks noChangeArrowheads="1"/>
          </p:cNvSpPr>
          <p:nvPr/>
        </p:nvSpPr>
        <p:spPr bwMode="auto">
          <a:xfrm>
            <a:off x="5486400" y="261461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graphicFrame>
        <p:nvGraphicFramePr>
          <p:cNvPr id="35850" name="Object 2"/>
          <p:cNvGraphicFramePr>
            <a:graphicFrameLocks noChangeAspect="1"/>
          </p:cNvGraphicFramePr>
          <p:nvPr/>
        </p:nvGraphicFramePr>
        <p:xfrm>
          <a:off x="5619750" y="2979738"/>
          <a:ext cx="9525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4" imgW="635000" imgH="177800" progId="Equation.3">
                  <p:embed/>
                </p:oleObj>
              </mc:Choice>
              <mc:Fallback>
                <p:oleObj name="Equation" r:id="rId4" imgW="6350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979738"/>
                        <a:ext cx="9525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6356" name="Rectangle 20"/>
          <p:cNvSpPr>
            <a:spLocks noChangeArrowheads="1"/>
          </p:cNvSpPr>
          <p:nvPr/>
        </p:nvSpPr>
        <p:spPr bwMode="auto">
          <a:xfrm>
            <a:off x="5181600" y="3276600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 dirty="0">
                <a:latin typeface="Calibri" pitchFamily="34" charset="0"/>
              </a:rPr>
              <a:t>Step </a:t>
            </a:r>
            <a:r>
              <a:rPr lang="en-US" u="sng" dirty="0" smtClean="0">
                <a:latin typeface="Calibri" pitchFamily="34" charset="0"/>
              </a:rPr>
              <a:t>4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Make a decision about your null hypothesis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143500" y="3962400"/>
            <a:ext cx="3619500" cy="2108200"/>
            <a:chOff x="3072" y="2784"/>
            <a:chExt cx="2280" cy="1328"/>
          </a:xfrm>
        </p:grpSpPr>
        <p:sp>
          <p:nvSpPr>
            <p:cNvPr id="35864" name="Rectangle 22"/>
            <p:cNvSpPr>
              <a:spLocks noChangeArrowheads="1"/>
            </p:cNvSpPr>
            <p:nvPr/>
          </p:nvSpPr>
          <p:spPr bwMode="auto">
            <a:xfrm>
              <a:off x="3072" y="2784"/>
              <a:ext cx="2256" cy="1296"/>
            </a:xfrm>
            <a:prstGeom prst="rect">
              <a:avLst/>
            </a:prstGeom>
            <a:solidFill>
              <a:srgbClr val="C9EB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aphicFrame>
          <p:nvGraphicFramePr>
            <p:cNvPr id="35865" name="Object 3"/>
            <p:cNvGraphicFramePr>
              <a:graphicFrameLocks noChangeAspect="1"/>
            </p:cNvGraphicFramePr>
            <p:nvPr/>
          </p:nvGraphicFramePr>
          <p:xfrm>
            <a:off x="3504" y="2880"/>
            <a:ext cx="1392" cy="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4" name="Document" r:id="rId6" imgW="4864100" imgH="2451100" progId="Word.Document.8">
                    <p:embed/>
                  </p:oleObj>
                </mc:Choice>
                <mc:Fallback>
                  <p:oleObj name="Document" r:id="rId6" imgW="4864100" imgH="2451100" progId="Word.Documen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880"/>
                          <a:ext cx="1392" cy="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66" name="Line 24"/>
            <p:cNvSpPr>
              <a:spLocks noChangeShapeType="1"/>
            </p:cNvSpPr>
            <p:nvPr/>
          </p:nvSpPr>
          <p:spPr bwMode="auto">
            <a:xfrm>
              <a:off x="5352" y="2864"/>
              <a:ext cx="0" cy="124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Line 25"/>
            <p:cNvSpPr>
              <a:spLocks noChangeShapeType="1"/>
            </p:cNvSpPr>
            <p:nvPr/>
          </p:nvSpPr>
          <p:spPr bwMode="auto">
            <a:xfrm>
              <a:off x="3144" y="4104"/>
              <a:ext cx="2208" cy="0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143500" y="4343400"/>
            <a:ext cx="1219200" cy="914400"/>
            <a:chOff x="3240" y="2736"/>
            <a:chExt cx="768" cy="576"/>
          </a:xfrm>
        </p:grpSpPr>
        <p:sp>
          <p:nvSpPr>
            <p:cNvPr id="35860" name="Text Box 27"/>
            <p:cNvSpPr txBox="1">
              <a:spLocks noChangeArrowheads="1"/>
            </p:cNvSpPr>
            <p:nvPr/>
          </p:nvSpPr>
          <p:spPr bwMode="auto">
            <a:xfrm>
              <a:off x="3240" y="2736"/>
              <a:ext cx="3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srgbClr val="EF1F17"/>
                  </a:solidFill>
                  <a:latin typeface="Calibri" pitchFamily="34" charset="0"/>
                </a:rPr>
                <a:t>5%</a:t>
              </a:r>
            </a:p>
          </p:txBody>
        </p:sp>
        <p:grpSp>
          <p:nvGrpSpPr>
            <p:cNvPr id="35861" name="Group 28"/>
            <p:cNvGrpSpPr>
              <a:grpSpLocks/>
            </p:cNvGrpSpPr>
            <p:nvPr/>
          </p:nvGrpSpPr>
          <p:grpSpPr bwMode="auto">
            <a:xfrm>
              <a:off x="3425" y="3040"/>
              <a:ext cx="583" cy="272"/>
              <a:chOff x="3425" y="3040"/>
              <a:chExt cx="583" cy="272"/>
            </a:xfrm>
          </p:grpSpPr>
          <p:pic>
            <p:nvPicPr>
              <p:cNvPr id="35862" name="Picture 2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4" y="3120"/>
                <a:ext cx="34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863" name="AutoShape 30"/>
              <p:cNvSpPr>
                <a:spLocks noChangeArrowheads="1"/>
              </p:cNvSpPr>
              <p:nvPr/>
            </p:nvSpPr>
            <p:spPr bwMode="auto">
              <a:xfrm rot="2632502">
                <a:off x="3425" y="3040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rgbClr val="EF1F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6350000" y="2951163"/>
            <a:ext cx="995363" cy="2306637"/>
            <a:chOff x="4000" y="1859"/>
            <a:chExt cx="627" cy="1453"/>
          </a:xfrm>
        </p:grpSpPr>
        <p:sp>
          <p:nvSpPr>
            <p:cNvPr id="35858" name="Line 32"/>
            <p:cNvSpPr>
              <a:spLocks noChangeShapeType="1"/>
            </p:cNvSpPr>
            <p:nvPr/>
          </p:nvSpPr>
          <p:spPr bwMode="auto">
            <a:xfrm flipV="1">
              <a:off x="4000" y="2640"/>
              <a:ext cx="0" cy="672"/>
            </a:xfrm>
            <a:prstGeom prst="line">
              <a:avLst/>
            </a:prstGeom>
            <a:noFill/>
            <a:ln w="9525">
              <a:solidFill>
                <a:srgbClr val="FF182D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859" name="AutoShape 33"/>
            <p:cNvCxnSpPr>
              <a:cxnSpLocks noChangeShapeType="1"/>
              <a:stCxn id="35848" idx="2"/>
              <a:endCxn id="35858" idx="1"/>
            </p:cNvCxnSpPr>
            <p:nvPr/>
          </p:nvCxnSpPr>
          <p:spPr bwMode="auto">
            <a:xfrm rot="5400000">
              <a:off x="3923" y="1936"/>
              <a:ext cx="781" cy="627"/>
            </a:xfrm>
            <a:prstGeom prst="curvedConnector3">
              <a:avLst>
                <a:gd name="adj1" fmla="val 204519"/>
              </a:avLst>
            </a:prstGeom>
            <a:noFill/>
            <a:ln w="12700">
              <a:solidFill>
                <a:srgbClr val="FF182D">
                  <a:alpha val="74901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526370" name="AutoShape 34"/>
          <p:cNvCxnSpPr>
            <a:cxnSpLocks noChangeShapeType="1"/>
          </p:cNvCxnSpPr>
          <p:nvPr/>
        </p:nvCxnSpPr>
        <p:spPr bwMode="auto">
          <a:xfrm rot="10800000" flipH="1" flipV="1">
            <a:off x="5638800" y="3114675"/>
            <a:ext cx="450850" cy="2143125"/>
          </a:xfrm>
          <a:prstGeom prst="curvedConnector4">
            <a:avLst>
              <a:gd name="adj1" fmla="val -50704"/>
              <a:gd name="adj2" fmla="val 110667"/>
            </a:avLst>
          </a:prstGeom>
          <a:noFill/>
          <a:ln w="15875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6371" name="Text Box 35"/>
          <p:cNvSpPr txBox="1">
            <a:spLocks noChangeArrowheads="1"/>
          </p:cNvSpPr>
          <p:nvPr/>
        </p:nvSpPr>
        <p:spPr bwMode="auto">
          <a:xfrm>
            <a:off x="5867400" y="55626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5864225" y="1992313"/>
            <a:ext cx="25908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≥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&lt;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56" grpId="0" build="p" autoUpdateAnimBg="0"/>
      <p:bldP spid="52637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“</a:t>
            </a:r>
            <a:r>
              <a:rPr lang="en-US" altLang="ja-JP" smtClean="0"/>
              <a:t>Generic</a:t>
            </a:r>
            <a:r>
              <a:rPr lang="ja-JP" altLang="en-US" smtClean="0"/>
              <a:t>”</a:t>
            </a:r>
            <a:r>
              <a:rPr lang="en-US" altLang="ja-JP" smtClean="0"/>
              <a:t> statistical test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57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An example: </a:t>
            </a:r>
            <a:r>
              <a:rPr lang="en-US" sz="2400" b="1" smtClean="0"/>
              <a:t>One sample z-test</a:t>
            </a:r>
            <a:endParaRPr lang="en-US" sz="2000" smtClean="0"/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533400" y="2057400"/>
            <a:ext cx="8077200" cy="3429000"/>
            <a:chOff x="480" y="1680"/>
            <a:chExt cx="4656" cy="1984"/>
          </a:xfrm>
        </p:grpSpPr>
        <p:grpSp>
          <p:nvGrpSpPr>
            <p:cNvPr id="36879" name="Group 5"/>
            <p:cNvGrpSpPr>
              <a:grpSpLocks/>
            </p:cNvGrpSpPr>
            <p:nvPr/>
          </p:nvGrpSpPr>
          <p:grpSpPr bwMode="auto">
            <a:xfrm>
              <a:off x="480" y="1680"/>
              <a:ext cx="4656" cy="1984"/>
              <a:chOff x="480" y="1680"/>
              <a:chExt cx="4656" cy="1984"/>
            </a:xfrm>
          </p:grpSpPr>
          <p:sp>
            <p:nvSpPr>
              <p:cNvPr id="36881" name="Rectangle 6"/>
              <p:cNvSpPr>
                <a:spLocks noChangeArrowheads="1"/>
              </p:cNvSpPr>
              <p:nvPr/>
            </p:nvSpPr>
            <p:spPr bwMode="auto">
              <a:xfrm>
                <a:off x="480" y="1680"/>
                <a:ext cx="4656" cy="1968"/>
              </a:xfrm>
              <a:prstGeom prst="rect">
                <a:avLst/>
              </a:prstGeom>
              <a:solidFill>
                <a:schemeClr val="accent1">
                  <a:alpha val="39999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6882" name="Line 7"/>
              <p:cNvSpPr>
                <a:spLocks noChangeShapeType="1"/>
              </p:cNvSpPr>
              <p:nvPr/>
            </p:nvSpPr>
            <p:spPr bwMode="auto">
              <a:xfrm>
                <a:off x="5136" y="1744"/>
                <a:ext cx="0" cy="192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883" name="Line 8"/>
              <p:cNvSpPr>
                <a:spLocks noChangeShapeType="1"/>
              </p:cNvSpPr>
              <p:nvPr/>
            </p:nvSpPr>
            <p:spPr bwMode="auto">
              <a:xfrm>
                <a:off x="576" y="3648"/>
                <a:ext cx="4560" cy="0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6880" name="Text Box 9"/>
            <p:cNvSpPr txBox="1">
              <a:spLocks noChangeArrowheads="1"/>
            </p:cNvSpPr>
            <p:nvPr/>
          </p:nvSpPr>
          <p:spPr bwMode="auto">
            <a:xfrm>
              <a:off x="480" y="1680"/>
              <a:ext cx="184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alibri" pitchFamily="34" charset="0"/>
                </a:rPr>
                <a:t>Memory example experiment:</a:t>
              </a:r>
            </a:p>
          </p:txBody>
        </p:sp>
      </p:grp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762000" y="2514600"/>
            <a:ext cx="411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We give a n = 16 memory patients a memory improvement treatment.  </a:t>
            </a:r>
          </a:p>
        </p:txBody>
      </p:sp>
      <p:sp>
        <p:nvSpPr>
          <p:cNvPr id="36870" name="Text Box 11"/>
          <p:cNvSpPr txBox="1">
            <a:spLocks noChangeArrowheads="1"/>
          </p:cNvSpPr>
          <p:nvPr/>
        </p:nvSpPr>
        <p:spPr bwMode="auto">
          <a:xfrm>
            <a:off x="762000" y="39465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How do they compare to the general population of memory patients who have a distribution of memory errors that is Normal, μ = 60, σ = 8?</a:t>
            </a:r>
          </a:p>
        </p:txBody>
      </p:sp>
      <p:sp>
        <p:nvSpPr>
          <p:cNvPr id="36871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441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</a:rPr>
              <a:t>  After the treatment they have an average score of μ = 55 memory errors.</a:t>
            </a:r>
          </a:p>
        </p:txBody>
      </p:sp>
      <p:sp>
        <p:nvSpPr>
          <p:cNvPr id="36872" name="Text Box 17"/>
          <p:cNvSpPr txBox="1">
            <a:spLocks noChangeArrowheads="1"/>
          </p:cNvSpPr>
          <p:nvPr/>
        </p:nvSpPr>
        <p:spPr bwMode="auto">
          <a:xfrm>
            <a:off x="6919913" y="2613025"/>
            <a:ext cx="850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F182D"/>
                </a:solidFill>
                <a:latin typeface="Times" pitchFamily="1" charset="0"/>
              </a:rPr>
              <a:t>α</a:t>
            </a:r>
            <a:r>
              <a:rPr lang="en-US" sz="1600">
                <a:solidFill>
                  <a:srgbClr val="FF182D"/>
                </a:solidFill>
                <a:latin typeface="Calibri" pitchFamily="34" charset="0"/>
              </a:rPr>
              <a:t> = 0.05</a:t>
            </a:r>
          </a:p>
        </p:txBody>
      </p:sp>
      <p:sp>
        <p:nvSpPr>
          <p:cNvPr id="36873" name="Text Box 18"/>
          <p:cNvSpPr txBox="1">
            <a:spLocks noChangeArrowheads="1"/>
          </p:cNvSpPr>
          <p:nvPr/>
        </p:nvSpPr>
        <p:spPr bwMode="auto">
          <a:xfrm>
            <a:off x="5486400" y="2614613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85309D"/>
                </a:solidFill>
                <a:latin typeface="Calibri" pitchFamily="34" charset="0"/>
              </a:rPr>
              <a:t>One -tailed</a:t>
            </a:r>
          </a:p>
        </p:txBody>
      </p:sp>
      <p:sp>
        <p:nvSpPr>
          <p:cNvPr id="36874" name="Rectangle 20"/>
          <p:cNvSpPr>
            <a:spLocks noChangeArrowheads="1"/>
          </p:cNvSpPr>
          <p:nvPr/>
        </p:nvSpPr>
        <p:spPr bwMode="auto">
          <a:xfrm>
            <a:off x="5181600" y="3276600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u="sng" dirty="0">
                <a:latin typeface="Calibri" pitchFamily="34" charset="0"/>
              </a:rPr>
              <a:t>Step </a:t>
            </a:r>
            <a:r>
              <a:rPr lang="en-US" u="sng" dirty="0" smtClean="0">
                <a:latin typeface="Calibri" pitchFamily="34" charset="0"/>
              </a:rPr>
              <a:t>4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Make a decision about your null hypothesis</a:t>
            </a:r>
          </a:p>
        </p:txBody>
      </p:sp>
      <p:sp>
        <p:nvSpPr>
          <p:cNvPr id="36875" name="Text Box 21"/>
          <p:cNvSpPr txBox="1">
            <a:spLocks noChangeArrowheads="1"/>
          </p:cNvSpPr>
          <p:nvPr/>
        </p:nvSpPr>
        <p:spPr bwMode="auto">
          <a:xfrm>
            <a:off x="5562600" y="38703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- Reject H</a:t>
            </a:r>
            <a:r>
              <a:rPr lang="en-US" sz="2000" baseline="-25000">
                <a:solidFill>
                  <a:srgbClr val="333399"/>
                </a:solidFill>
                <a:latin typeface="Calibri" pitchFamily="34" charset="0"/>
              </a:rPr>
              <a:t>0</a:t>
            </a:r>
            <a:endParaRPr lang="en-US" sz="2000">
              <a:solidFill>
                <a:srgbClr val="FF3B47"/>
              </a:solidFill>
              <a:latin typeface="Calibri" pitchFamily="34" charset="0"/>
            </a:endParaRPr>
          </a:p>
        </p:txBody>
      </p:sp>
      <p:sp>
        <p:nvSpPr>
          <p:cNvPr id="528406" name="Text Box 22"/>
          <p:cNvSpPr txBox="1">
            <a:spLocks noChangeArrowheads="1"/>
          </p:cNvSpPr>
          <p:nvPr/>
        </p:nvSpPr>
        <p:spPr bwMode="auto">
          <a:xfrm>
            <a:off x="5562600" y="4191000"/>
            <a:ext cx="2971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99"/>
                </a:solidFill>
                <a:latin typeface="Calibri" pitchFamily="34" charset="0"/>
              </a:rPr>
              <a:t>- Support for our H</a:t>
            </a:r>
            <a:r>
              <a:rPr lang="en-US" baseline="-25000">
                <a:solidFill>
                  <a:srgbClr val="333399"/>
                </a:solidFill>
                <a:latin typeface="Calibri" pitchFamily="34" charset="0"/>
              </a:rPr>
              <a:t>A</a:t>
            </a:r>
            <a:r>
              <a:rPr lang="en-US">
                <a:solidFill>
                  <a:srgbClr val="333399"/>
                </a:solidFill>
                <a:latin typeface="Calibri" pitchFamily="34" charset="0"/>
              </a:rPr>
              <a:t>, the evidence suggests that the treatment decreases the number of memory errors</a:t>
            </a:r>
            <a:endParaRPr lang="en-US">
              <a:solidFill>
                <a:srgbClr val="FF3B47"/>
              </a:solidFill>
              <a:latin typeface="Calibri" pitchFamily="34" charset="0"/>
            </a:endParaRPr>
          </a:p>
        </p:txBody>
      </p:sp>
      <p:graphicFrame>
        <p:nvGraphicFramePr>
          <p:cNvPr id="36877" name="Object 2"/>
          <p:cNvGraphicFramePr>
            <a:graphicFrameLocks noChangeAspect="1"/>
          </p:cNvGraphicFramePr>
          <p:nvPr/>
        </p:nvGraphicFramePr>
        <p:xfrm>
          <a:off x="5619750" y="2979738"/>
          <a:ext cx="9525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4" imgW="635000" imgH="177800" progId="Equation.3">
                  <p:embed/>
                </p:oleObj>
              </mc:Choice>
              <mc:Fallback>
                <p:oleObj name="Equation" r:id="rId4" imgW="635000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979738"/>
                        <a:ext cx="9525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Text Box 16"/>
          <p:cNvSpPr txBox="1">
            <a:spLocks noChangeArrowheads="1"/>
          </p:cNvSpPr>
          <p:nvPr/>
        </p:nvSpPr>
        <p:spPr bwMode="auto">
          <a:xfrm>
            <a:off x="5867400" y="2006600"/>
            <a:ext cx="25146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≥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 sz="1600">
                <a:latin typeface="Times" pitchFamily="1" charset="0"/>
              </a:rPr>
              <a:t>μ</a:t>
            </a:r>
            <a:r>
              <a:rPr lang="en-US" sz="1600" baseline="-25000">
                <a:latin typeface="Times" pitchFamily="1" charset="0"/>
              </a:rPr>
              <a:t>Treatment </a:t>
            </a:r>
            <a:r>
              <a:rPr lang="en-US" sz="1600">
                <a:latin typeface="Times" pitchFamily="1" charset="0"/>
              </a:rPr>
              <a:t>&lt; μ</a:t>
            </a:r>
            <a:r>
              <a:rPr lang="en-US" sz="1600" baseline="-25000">
                <a:latin typeface="Times" pitchFamily="1" charset="0"/>
              </a:rPr>
              <a:t>pop </a:t>
            </a:r>
            <a:r>
              <a:rPr lang="en-US" sz="1600">
                <a:latin typeface="Times" pitchFamily="1" charset="0"/>
              </a:rPr>
              <a:t>= 60 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40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Probability &amp; the Distribution of Sample Means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When using z scores to represent sample means, the correct formula to use is:</a:t>
            </a: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rgbClr val="898989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86000" y="3048000"/>
          <a:ext cx="2376488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800100" imgH="431800" progId="Equation.3">
                  <p:embed/>
                </p:oleObj>
              </mc:Choice>
              <mc:Fallback>
                <p:oleObj name="Equation" r:id="rId4" imgW="800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048000"/>
                        <a:ext cx="2376488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Probability &amp; the Distribution of Sample Means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05800" cy="1752600"/>
          </a:xfrm>
          <a:ln>
            <a:solidFill>
              <a:srgbClr val="3891A7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EXAMPLE: What is the probability of obtaining a sample mean greater than </a:t>
            </a:r>
            <a:r>
              <a:rPr lang="en-US" sz="2800" i="1" smtClean="0">
                <a:solidFill>
                  <a:schemeClr val="tx1"/>
                </a:solidFill>
              </a:rPr>
              <a:t>M </a:t>
            </a:r>
            <a:r>
              <a:rPr lang="en-US" sz="2800" smtClean="0">
                <a:solidFill>
                  <a:schemeClr val="tx1"/>
                </a:solidFill>
              </a:rPr>
              <a:t>= 60 for a random sample of </a:t>
            </a:r>
            <a:r>
              <a:rPr lang="en-US" sz="2800" i="1" smtClean="0">
                <a:solidFill>
                  <a:schemeClr val="tx1"/>
                </a:solidFill>
              </a:rPr>
              <a:t>n</a:t>
            </a:r>
            <a:r>
              <a:rPr lang="en-US" sz="2800" smtClean="0">
                <a:solidFill>
                  <a:schemeClr val="tx1"/>
                </a:solidFill>
              </a:rPr>
              <a:t> = 16 scores selected from a normal population with a mean of μ = 65 and a standard deviation of σ = 20?</a:t>
            </a:r>
          </a:p>
          <a:p>
            <a:pPr algn="l" eaLnBrk="1" hangingPunct="1">
              <a:lnSpc>
                <a:spcPct val="90000"/>
              </a:lnSpc>
            </a:pPr>
            <a:endParaRPr lang="en-US" sz="2800" i="1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tx1"/>
                </a:solidFill>
              </a:rPr>
              <a:t>M</a:t>
            </a:r>
            <a:r>
              <a:rPr lang="en-US" sz="2800" smtClean="0">
                <a:solidFill>
                  <a:schemeClr val="tx1"/>
                </a:solidFill>
              </a:rPr>
              <a:t> = 60; μ = 65; σ = 20; </a:t>
            </a:r>
            <a:r>
              <a:rPr lang="en-US" sz="2800" i="1" smtClean="0">
                <a:solidFill>
                  <a:schemeClr val="tx1"/>
                </a:solidFill>
              </a:rPr>
              <a:t>n </a:t>
            </a:r>
            <a:r>
              <a:rPr lang="en-US" sz="2800" smtClean="0">
                <a:solidFill>
                  <a:schemeClr val="tx1"/>
                </a:solidFill>
              </a:rPr>
              <a:t>= 16</a:t>
            </a: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rgbClr val="898989"/>
              </a:solidFill>
            </a:endParaRPr>
          </a:p>
          <a:p>
            <a:pPr algn="l" eaLnBrk="1" hangingPunct="1">
              <a:lnSpc>
                <a:spcPct val="90000"/>
              </a:lnSpc>
            </a:pPr>
            <a:endParaRPr lang="en-US" sz="2800" smtClean="0">
              <a:solidFill>
                <a:srgbClr val="898989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81334"/>
              </p:ext>
            </p:extLst>
          </p:nvPr>
        </p:nvGraphicFramePr>
        <p:xfrm>
          <a:off x="4098925" y="4140200"/>
          <a:ext cx="4678363" cy="178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" imgW="1726920" imgH="660240" progId="Equation.3">
                  <p:embed/>
                </p:oleObj>
              </mc:Choice>
              <mc:Fallback>
                <p:oleObj name="Equation" r:id="rId4" imgW="1726920" imgH="660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25" y="4140200"/>
                        <a:ext cx="4678363" cy="178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" y="4495800"/>
          <a:ext cx="30241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6" imgW="1612900" imgH="406400" progId="Equation.3">
                  <p:embed/>
                </p:oleObj>
              </mc:Choice>
              <mc:Fallback>
                <p:oleObj name="Equation" r:id="rId6" imgW="16129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30241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6019800"/>
          <a:ext cx="3657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8" imgW="1219200" imgH="203200" progId="Equation.3">
                  <p:embed/>
                </p:oleObj>
              </mc:Choice>
              <mc:Fallback>
                <p:oleObj name="Equation" r:id="rId8" imgW="12192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6019800"/>
                        <a:ext cx="3657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hangingPunct="1"/>
            <a:r>
              <a:rPr lang="en-US" smtClean="0"/>
              <a:t>Last topic before the exam: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6870700" cy="4664075"/>
          </a:xfrm>
        </p:spPr>
        <p:txBody>
          <a:bodyPr/>
          <a:lstStyle/>
          <a:p>
            <a:pPr eaLnBrk="1" hangingPunct="1"/>
            <a:r>
              <a:rPr lang="en-US" smtClean="0"/>
              <a:t>Hypothesis testing (pulls together everything we</a:t>
            </a:r>
            <a:r>
              <a:rPr lang="en-US" altLang="en-US" smtClean="0"/>
              <a:t>’</a:t>
            </a:r>
            <a:r>
              <a:rPr lang="en-US" altLang="ja-JP" smtClean="0"/>
              <a:t>ve learned so far and applies it to testing hypotheses about about sample means).</a:t>
            </a:r>
          </a:p>
          <a:p>
            <a:pPr eaLnBrk="1" hangingPunct="1"/>
            <a:r>
              <a:rPr lang="en-US" smtClean="0"/>
              <a:t>Before we move on, questions about </a:t>
            </a:r>
            <a:r>
              <a:rPr lang="en-US" smtClean="0">
                <a:latin typeface="Gill Sans MT" pitchFamily="34" charset="0"/>
              </a:rPr>
              <a:t>CLT, distributions of samples, standard error of the mean and how to calculate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0050"/>
            <a:ext cx="8229600" cy="1149350"/>
          </a:xfrm>
        </p:spPr>
        <p:txBody>
          <a:bodyPr/>
          <a:lstStyle/>
          <a:p>
            <a:pPr eaLnBrk="1" hangingPunct="1"/>
            <a:r>
              <a:rPr lang="en-US" sz="2800" smtClean="0"/>
              <a:t>Example: Testing the effectiveness of a new memory treatment for patients with memory problems</a:t>
            </a:r>
            <a:endParaRPr lang="en-US" sz="2000" smtClean="0"/>
          </a:p>
        </p:txBody>
      </p:sp>
      <p:sp>
        <p:nvSpPr>
          <p:cNvPr id="534548" name="Rectangle 20"/>
          <p:cNvSpPr>
            <a:spLocks noChangeArrowheads="1"/>
          </p:cNvSpPr>
          <p:nvPr/>
        </p:nvSpPr>
        <p:spPr bwMode="auto">
          <a:xfrm>
            <a:off x="1828800" y="2667000"/>
            <a:ext cx="6781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Our pharmaceutical company develops a new drug treatment that is designed to help patients with impaired memories.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Before we market the drug we want to see if it works.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The drug is designed to work on all memory patients, but we </a:t>
            </a:r>
            <a:r>
              <a:rPr lang="en-US" sz="2000" dirty="0" smtClean="0">
                <a:solidFill>
                  <a:srgbClr val="570581"/>
                </a:solidFill>
                <a:latin typeface="Calibri" pitchFamily="34" charset="0"/>
              </a:rPr>
              <a:t>can’</a:t>
            </a:r>
            <a:r>
              <a:rPr lang="en-US" altLang="ja-JP" sz="2000" dirty="0" smtClean="0">
                <a:solidFill>
                  <a:srgbClr val="570581"/>
                </a:solidFill>
                <a:latin typeface="Calibri" pitchFamily="34" charset="0"/>
              </a:rPr>
              <a:t>t </a:t>
            </a:r>
            <a:r>
              <a:rPr lang="en-US" altLang="ja-JP" sz="2000" dirty="0">
                <a:solidFill>
                  <a:srgbClr val="570581"/>
                </a:solidFill>
                <a:latin typeface="Calibri" pitchFamily="34" charset="0"/>
              </a:rPr>
              <a:t>test them all (the </a:t>
            </a:r>
            <a:r>
              <a:rPr lang="en-US" altLang="ja-JP" sz="2000" i="1" dirty="0">
                <a:solidFill>
                  <a:srgbClr val="570581"/>
                </a:solidFill>
                <a:latin typeface="Calibri" pitchFamily="34" charset="0"/>
              </a:rPr>
              <a:t>population</a:t>
            </a:r>
            <a:r>
              <a:rPr lang="en-US" altLang="ja-JP" sz="2000" dirty="0">
                <a:solidFill>
                  <a:srgbClr val="570581"/>
                </a:solidFill>
                <a:latin typeface="Calibri" pitchFamily="34" charset="0"/>
              </a:rPr>
              <a:t>).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So we decide to use a </a:t>
            </a:r>
            <a:r>
              <a:rPr lang="en-US" sz="2000" i="1" dirty="0">
                <a:solidFill>
                  <a:srgbClr val="570581"/>
                </a:solidFill>
                <a:latin typeface="Calibri" pitchFamily="34" charset="0"/>
              </a:rPr>
              <a:t>sample</a:t>
            </a: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 and conduct the following experiment.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570581"/>
                </a:solidFill>
                <a:latin typeface="Calibri" pitchFamily="34" charset="0"/>
              </a:rPr>
              <a:t>Based on the results from the sample we will make conclusions about the population.</a:t>
            </a:r>
          </a:p>
        </p:txBody>
      </p:sp>
      <p:pic>
        <p:nvPicPr>
          <p:cNvPr id="717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16764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4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 bldLvl="5" autoUpdateAnimBg="0"/>
      <p:bldP spid="534548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Hypothesis testing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0050"/>
            <a:ext cx="8229600" cy="1149350"/>
          </a:xfrm>
        </p:spPr>
        <p:txBody>
          <a:bodyPr/>
          <a:lstStyle/>
          <a:p>
            <a:pPr eaLnBrk="1" hangingPunct="1"/>
            <a:r>
              <a:rPr lang="en-US" sz="2800" smtClean="0"/>
              <a:t>Example: Testing the effectiveness of a new memory treatment for patients with memory problems</a:t>
            </a:r>
            <a:endParaRPr lang="en-US" sz="20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2971800"/>
            <a:ext cx="5029200" cy="1295400"/>
            <a:chOff x="912" y="1872"/>
            <a:chExt cx="3168" cy="816"/>
          </a:xfrm>
        </p:grpSpPr>
        <p:sp>
          <p:nvSpPr>
            <p:cNvPr id="8203" name="Rectangle 5"/>
            <p:cNvSpPr>
              <a:spLocks noChangeArrowheads="1"/>
            </p:cNvSpPr>
            <p:nvPr/>
          </p:nvSpPr>
          <p:spPr bwMode="auto">
            <a:xfrm>
              <a:off x="2064" y="1872"/>
              <a:ext cx="768" cy="336"/>
            </a:xfrm>
            <a:prstGeom prst="rect">
              <a:avLst/>
            </a:prstGeom>
            <a:solidFill>
              <a:srgbClr val="AAEA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Memory </a:t>
              </a:r>
            </a:p>
            <a:p>
              <a:pPr algn="ctr"/>
              <a:r>
                <a:rPr lang="en-US">
                  <a:latin typeface="Calibri" pitchFamily="34" charset="0"/>
                </a:rPr>
                <a:t>treatment</a:t>
              </a:r>
            </a:p>
          </p:txBody>
        </p:sp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2064" y="2304"/>
              <a:ext cx="768" cy="384"/>
            </a:xfrm>
            <a:prstGeom prst="rect">
              <a:avLst/>
            </a:prstGeom>
            <a:solidFill>
              <a:srgbClr val="AAEA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No Memory</a:t>
              </a:r>
            </a:p>
            <a:p>
              <a:pPr algn="ctr"/>
              <a:r>
                <a:rPr lang="en-US">
                  <a:latin typeface="Calibri" pitchFamily="34" charset="0"/>
                </a:rPr>
                <a:t>treatment</a:t>
              </a:r>
            </a:p>
          </p:txBody>
        </p:sp>
        <p:sp>
          <p:nvSpPr>
            <p:cNvPr id="8205" name="Line 7"/>
            <p:cNvSpPr>
              <a:spLocks noChangeShapeType="1"/>
            </p:cNvSpPr>
            <p:nvPr/>
          </p:nvSpPr>
          <p:spPr bwMode="auto">
            <a:xfrm flipV="1">
              <a:off x="2832" y="249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8"/>
            <p:cNvSpPr>
              <a:spLocks noChangeArrowheads="1"/>
            </p:cNvSpPr>
            <p:nvPr/>
          </p:nvSpPr>
          <p:spPr bwMode="auto">
            <a:xfrm>
              <a:off x="912" y="2112"/>
              <a:ext cx="768" cy="336"/>
            </a:xfrm>
            <a:prstGeom prst="rect">
              <a:avLst/>
            </a:prstGeom>
            <a:solidFill>
              <a:srgbClr val="AAEA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Memory </a:t>
              </a:r>
            </a:p>
            <a:p>
              <a:pPr algn="ctr"/>
              <a:r>
                <a:rPr lang="en-US">
                  <a:latin typeface="Calibri" pitchFamily="34" charset="0"/>
                </a:rPr>
                <a:t>patients</a:t>
              </a:r>
            </a:p>
          </p:txBody>
        </p:sp>
        <p:sp>
          <p:nvSpPr>
            <p:cNvPr id="8207" name="Line 9"/>
            <p:cNvSpPr>
              <a:spLocks noChangeShapeType="1"/>
            </p:cNvSpPr>
            <p:nvPr/>
          </p:nvSpPr>
          <p:spPr bwMode="auto">
            <a:xfrm flipV="1">
              <a:off x="1680" y="19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0"/>
            <p:cNvSpPr>
              <a:spLocks noChangeShapeType="1"/>
            </p:cNvSpPr>
            <p:nvPr/>
          </p:nvSpPr>
          <p:spPr bwMode="auto">
            <a:xfrm>
              <a:off x="1680" y="230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1"/>
            <p:cNvSpPr>
              <a:spLocks noChangeArrowheads="1"/>
            </p:cNvSpPr>
            <p:nvPr/>
          </p:nvSpPr>
          <p:spPr bwMode="auto">
            <a:xfrm>
              <a:off x="3504" y="1872"/>
              <a:ext cx="576" cy="336"/>
            </a:xfrm>
            <a:prstGeom prst="rect">
              <a:avLst/>
            </a:prstGeom>
            <a:solidFill>
              <a:srgbClr val="AAEA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Memory</a:t>
              </a:r>
            </a:p>
            <a:p>
              <a:pPr algn="ctr"/>
              <a:r>
                <a:rPr lang="en-US">
                  <a:latin typeface="Calibri" pitchFamily="34" charset="0"/>
                </a:rPr>
                <a:t>Test</a:t>
              </a:r>
            </a:p>
          </p:txBody>
        </p:sp>
        <p:sp>
          <p:nvSpPr>
            <p:cNvPr id="8210" name="Line 12"/>
            <p:cNvSpPr>
              <a:spLocks noChangeShapeType="1"/>
            </p:cNvSpPr>
            <p:nvPr/>
          </p:nvSpPr>
          <p:spPr bwMode="auto">
            <a:xfrm flipV="1">
              <a:off x="283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3504" y="2352"/>
              <a:ext cx="576" cy="336"/>
            </a:xfrm>
            <a:prstGeom prst="rect">
              <a:avLst/>
            </a:prstGeom>
            <a:solidFill>
              <a:srgbClr val="AAEA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Memory</a:t>
              </a:r>
            </a:p>
            <a:p>
              <a:pPr algn="ctr"/>
              <a:r>
                <a:rPr lang="en-US">
                  <a:latin typeface="Calibri" pitchFamily="34" charset="0"/>
                </a:rPr>
                <a:t>Test</a:t>
              </a:r>
            </a:p>
          </p:txBody>
        </p:sp>
      </p:grpSp>
      <p:sp>
        <p:nvSpPr>
          <p:cNvPr id="536590" name="Text Box 14"/>
          <p:cNvSpPr txBox="1">
            <a:spLocks noChangeArrowheads="1"/>
          </p:cNvSpPr>
          <p:nvPr/>
        </p:nvSpPr>
        <p:spPr bwMode="auto">
          <a:xfrm>
            <a:off x="6477000" y="3048000"/>
            <a:ext cx="914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2000">
                <a:solidFill>
                  <a:schemeClr val="accent2"/>
                </a:solidFill>
                <a:latin typeface="Calibri" pitchFamily="34" charset="0"/>
              </a:rPr>
              <a:t>55 errors</a:t>
            </a:r>
          </a:p>
        </p:txBody>
      </p:sp>
      <p:sp>
        <p:nvSpPr>
          <p:cNvPr id="536591" name="Text Box 15"/>
          <p:cNvSpPr txBox="1">
            <a:spLocks noChangeArrowheads="1"/>
          </p:cNvSpPr>
          <p:nvPr/>
        </p:nvSpPr>
        <p:spPr bwMode="auto">
          <a:xfrm>
            <a:off x="6477000" y="38100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2000">
                <a:solidFill>
                  <a:srgbClr val="333399"/>
                </a:solidFill>
                <a:latin typeface="Calibri" pitchFamily="34" charset="0"/>
              </a:rPr>
              <a:t>60 errors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467600" y="3200400"/>
            <a:ext cx="1447800" cy="939800"/>
            <a:chOff x="4704" y="2208"/>
            <a:chExt cx="912" cy="592"/>
          </a:xfrm>
        </p:grpSpPr>
        <p:sp>
          <p:nvSpPr>
            <p:cNvPr id="8201" name="AutoShape 17"/>
            <p:cNvSpPr>
              <a:spLocks/>
            </p:cNvSpPr>
            <p:nvPr/>
          </p:nvSpPr>
          <p:spPr bwMode="auto">
            <a:xfrm>
              <a:off x="4704" y="2208"/>
              <a:ext cx="192" cy="528"/>
            </a:xfrm>
            <a:prstGeom prst="rightBrace">
              <a:avLst>
                <a:gd name="adj1" fmla="val 22917"/>
                <a:gd name="adj2" fmla="val 50000"/>
              </a:avLst>
            </a:prstGeom>
            <a:noFill/>
            <a:ln w="9525">
              <a:solidFill>
                <a:srgbClr val="F511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8202" name="Text Box 18"/>
            <p:cNvSpPr txBox="1">
              <a:spLocks noChangeArrowheads="1"/>
            </p:cNvSpPr>
            <p:nvPr/>
          </p:nvSpPr>
          <p:spPr bwMode="auto">
            <a:xfrm>
              <a:off x="4944" y="2352"/>
              <a:ext cx="672" cy="448"/>
            </a:xfrm>
            <a:prstGeom prst="rect">
              <a:avLst/>
            </a:prstGeom>
            <a:noFill/>
            <a:ln w="9525">
              <a:solidFill>
                <a:srgbClr val="F51115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F51115"/>
                  </a:solidFill>
                  <a:latin typeface="Calibri" pitchFamily="34" charset="0"/>
                </a:rPr>
                <a:t>5 error diff</a:t>
              </a:r>
            </a:p>
          </p:txBody>
        </p:sp>
      </p:grpSp>
      <p:sp>
        <p:nvSpPr>
          <p:cNvPr id="536595" name="Rectangle 19"/>
          <p:cNvSpPr>
            <a:spLocks noChangeArrowheads="1"/>
          </p:cNvSpPr>
          <p:nvPr/>
        </p:nvSpPr>
        <p:spPr bwMode="auto">
          <a:xfrm>
            <a:off x="762000" y="4419600"/>
            <a:ext cx="7848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>
                <a:latin typeface="Calibri" pitchFamily="34" charset="0"/>
              </a:rPr>
              <a:t>Is the </a:t>
            </a:r>
            <a:r>
              <a:rPr lang="en-US">
                <a:solidFill>
                  <a:srgbClr val="F51115"/>
                </a:solidFill>
                <a:latin typeface="Calibri" pitchFamily="34" charset="0"/>
              </a:rPr>
              <a:t>5 error difference</a:t>
            </a:r>
            <a:r>
              <a:rPr lang="en-US">
                <a:latin typeface="Calibri" pitchFamily="34" charset="0"/>
              </a:rPr>
              <a:t>: 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</a:rPr>
              <a:t>A </a:t>
            </a:r>
            <a:r>
              <a:rPr lang="ja-JP" altLang="en-US" sz="2000">
                <a:latin typeface="Calibri" pitchFamily="34" charset="0"/>
              </a:rPr>
              <a:t>“</a:t>
            </a:r>
            <a:r>
              <a:rPr lang="en-US" altLang="ja-JP" sz="2000">
                <a:latin typeface="Calibri" pitchFamily="34" charset="0"/>
              </a:rPr>
              <a:t>real</a:t>
            </a:r>
            <a:r>
              <a:rPr lang="ja-JP" altLang="en-US" sz="2000">
                <a:latin typeface="Calibri" pitchFamily="34" charset="0"/>
              </a:rPr>
              <a:t>”</a:t>
            </a:r>
            <a:r>
              <a:rPr lang="en-US" altLang="ja-JP" sz="2000">
                <a:latin typeface="Calibri" pitchFamily="34" charset="0"/>
              </a:rPr>
              <a:t> difference due to the effect of the treatment</a:t>
            </a:r>
          </a:p>
          <a:p>
            <a:pPr marL="1600200" lvl="3" indent="-228600">
              <a:spcBef>
                <a:spcPct val="20000"/>
              </a:spcBef>
              <a:buFontTx/>
              <a:buChar char="–"/>
            </a:pPr>
            <a:r>
              <a:rPr lang="en-US" sz="2000">
                <a:latin typeface="Calibri" pitchFamily="34" charset="0"/>
              </a:rPr>
              <a:t>Or is it just sampling error?</a:t>
            </a:r>
            <a:endParaRPr lang="en-US" sz="140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90" grpId="0" autoUpdateAnimBg="0"/>
      <p:bldP spid="536591" grpId="0" autoUpdateAnimBg="0"/>
      <p:bldP spid="536595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 Hypotheses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343400"/>
          </a:xfrm>
        </p:spPr>
        <p:txBody>
          <a:bodyPr/>
          <a:lstStyle/>
          <a:p>
            <a:pPr eaLnBrk="1" hangingPunct="1"/>
            <a:r>
              <a:rPr lang="en-US" sz="2800" smtClean="0"/>
              <a:t>Hypothesis testing</a:t>
            </a:r>
          </a:p>
          <a:p>
            <a:pPr lvl="1" eaLnBrk="1" hangingPunct="1"/>
            <a:r>
              <a:rPr lang="en-US" sz="2400" smtClean="0"/>
              <a:t>Procedure for deciding whether the outcome of a study (results for a </a:t>
            </a:r>
            <a:r>
              <a:rPr lang="en-US" sz="2400" i="1" smtClean="0"/>
              <a:t>sample</a:t>
            </a:r>
            <a:r>
              <a:rPr lang="en-US" sz="2400" smtClean="0"/>
              <a:t>) support a particular theory (which is thought to apply to a </a:t>
            </a:r>
            <a:r>
              <a:rPr lang="en-US" sz="2400" i="1" smtClean="0"/>
              <a:t>population</a:t>
            </a:r>
            <a:r>
              <a:rPr lang="en-US" sz="2400" smtClean="0"/>
              <a:t>) </a:t>
            </a:r>
          </a:p>
          <a:p>
            <a:pPr lvl="1" eaLnBrk="1" hangingPunct="1"/>
            <a:r>
              <a:rPr lang="en-US" sz="2400" smtClean="0"/>
              <a:t>Core logic of hypothesis testing</a:t>
            </a:r>
          </a:p>
          <a:p>
            <a:pPr lvl="2" eaLnBrk="1" hangingPunct="1"/>
            <a:r>
              <a:rPr lang="en-US" sz="2000" smtClean="0"/>
              <a:t>Considers the </a:t>
            </a:r>
            <a:r>
              <a:rPr lang="en-US" sz="2000" b="1" smtClean="0"/>
              <a:t>probability</a:t>
            </a:r>
            <a:r>
              <a:rPr lang="en-US" sz="2000" smtClean="0"/>
              <a:t> that the result of a study could have come about by chance if the experimental procedure had no effect</a:t>
            </a:r>
          </a:p>
          <a:p>
            <a:pPr lvl="2" eaLnBrk="1" hangingPunct="1"/>
            <a:r>
              <a:rPr lang="en-US" sz="2000" smtClean="0"/>
              <a:t>If this probability is low, scenario of no effect is rejected and the theory behind the experimental procedure is supported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7700" y="4032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build="p" bldLvl="5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10206</TotalTime>
  <Words>2361</Words>
  <Application>Microsoft Office PowerPoint</Application>
  <PresentationFormat>On-screen Show (4:3)</PresentationFormat>
  <Paragraphs>361</Paragraphs>
  <Slides>36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Office Theme</vt:lpstr>
      <vt:lpstr>Equation</vt:lpstr>
      <vt:lpstr>Microsoft Equation 3.0</vt:lpstr>
      <vt:lpstr>Document</vt:lpstr>
      <vt:lpstr>Tuesday, September 10, 2013</vt:lpstr>
      <vt:lpstr>Last time:</vt:lpstr>
      <vt:lpstr>Probability &amp; the Distribution of Sample Means</vt:lpstr>
      <vt:lpstr>Probability &amp; the Distribution of Sample Means</vt:lpstr>
      <vt:lpstr>Probability &amp; the Distribution of Sample Means</vt:lpstr>
      <vt:lpstr>Last topic before the exam:</vt:lpstr>
      <vt:lpstr>Hypothesis testing</vt:lpstr>
      <vt:lpstr>Hypothesis testing</vt:lpstr>
      <vt:lpstr>Testing Hypotheses</vt:lpstr>
      <vt:lpstr>Hypothesis testing</vt:lpstr>
      <vt:lpstr>Inferential statistics</vt:lpstr>
      <vt:lpstr>Hypothesis testing</vt:lpstr>
      <vt:lpstr>Testing Hypotheses</vt:lpstr>
      <vt:lpstr>Testing Hypotheses</vt:lpstr>
      <vt:lpstr>One-Tailed and Two-Tailed Hypothesis Tests</vt:lpstr>
      <vt:lpstr>Testing Hypotheses</vt:lpstr>
      <vt:lpstr>Testing Hypotheses</vt:lpstr>
      <vt:lpstr>Testing Hypotheses</vt:lpstr>
      <vt:lpstr>Testing Hypotheses</vt:lpstr>
      <vt:lpstr>Error types</vt:lpstr>
      <vt:lpstr>Error types</vt:lpstr>
      <vt:lpstr>Error types</vt:lpstr>
      <vt:lpstr>Error types</vt:lpstr>
      <vt:lpstr>Performing your statistical test</vt:lpstr>
      <vt:lpstr>Performing your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  <vt:lpstr>“Generic” statistical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Meyers, Adena</cp:lastModifiedBy>
  <cp:revision>24</cp:revision>
  <dcterms:created xsi:type="dcterms:W3CDTF">2009-09-09T13:01:23Z</dcterms:created>
  <dcterms:modified xsi:type="dcterms:W3CDTF">2013-09-10T19:03:15Z</dcterms:modified>
</cp:coreProperties>
</file>