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</p:sldMasterIdLst>
  <p:notesMasterIdLst>
    <p:notesMasterId r:id="rId59"/>
  </p:notesMasterIdLst>
  <p:sldIdLst>
    <p:sldId id="505" r:id="rId2"/>
    <p:sldId id="417" r:id="rId3"/>
    <p:sldId id="501" r:id="rId4"/>
    <p:sldId id="502" r:id="rId5"/>
    <p:sldId id="503" r:id="rId6"/>
    <p:sldId id="504" r:id="rId7"/>
    <p:sldId id="506" r:id="rId8"/>
    <p:sldId id="445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6" r:id="rId34"/>
    <p:sldId id="477" r:id="rId35"/>
    <p:sldId id="478" r:id="rId36"/>
    <p:sldId id="479" r:id="rId37"/>
    <p:sldId id="480" r:id="rId38"/>
    <p:sldId id="481" r:id="rId39"/>
    <p:sldId id="482" r:id="rId40"/>
    <p:sldId id="483" r:id="rId41"/>
    <p:sldId id="484" r:id="rId42"/>
    <p:sldId id="485" r:id="rId43"/>
    <p:sldId id="486" r:id="rId44"/>
    <p:sldId id="487" r:id="rId45"/>
    <p:sldId id="488" r:id="rId46"/>
    <p:sldId id="489" r:id="rId47"/>
    <p:sldId id="490" r:id="rId48"/>
    <p:sldId id="491" r:id="rId49"/>
    <p:sldId id="492" r:id="rId50"/>
    <p:sldId id="493" r:id="rId51"/>
    <p:sldId id="494" r:id="rId52"/>
    <p:sldId id="495" r:id="rId53"/>
    <p:sldId id="496" r:id="rId54"/>
    <p:sldId id="497" r:id="rId55"/>
    <p:sldId id="498" r:id="rId56"/>
    <p:sldId id="499" r:id="rId57"/>
    <p:sldId id="500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3E1"/>
    <a:srgbClr val="089528"/>
    <a:srgbClr val="034814"/>
    <a:srgbClr val="D1DEE3"/>
    <a:srgbClr val="056A1D"/>
    <a:srgbClr val="FF0027"/>
    <a:srgbClr val="0AC76F"/>
    <a:srgbClr val="ED8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2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3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048134-CDDC-4FFA-BA55-6032DB94A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21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E981DD4-21B0-44E0-AC0D-685B96F68DE5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5C126556-9C74-4BEB-A757-7338D9DE897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550B3F2-E99C-4A92-9C90-43FC8E3D82A8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7DED70D-DBCC-469A-B156-85A5430ADA3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9BAC7DF-77A3-4F9C-88B0-B988A88271A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F9B5C8E-694B-4359-9864-93977C3E95E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DB5F41A-5005-4C13-A4EA-08B19E7E77D5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804869B-D3CE-4BC2-8BA0-FF493E922A11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EB07816-84CB-4ECB-9D1E-A063C09F95D7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0DEFB52-ECEE-426C-B2D6-2D87E53266E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D495D4C-2F43-496B-A303-D68B4153E4FE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C86D505-B814-4593-9CC7-5A7105AED735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F15A357-1F06-4E90-8052-0150AEB67003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409584F-9C9C-4BA5-8BFB-720765796A1A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3C45F10-2F7C-42D4-98B3-F76DE6E04F76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DCACC31-4394-4974-94EA-E2E3DD8ED7DD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97C1B77-CE70-4E0D-85B5-35CCE91F3301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EEDB812-67CA-45AB-AE01-2FDF582256D3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1826971-49AD-477B-8F13-D90D87889FF6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C2348FC-D68F-4331-B731-E5020628956C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5C66C26-08D1-46A8-AA6D-03C0F8EEDAE9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F3B11A2-E5A2-4C60-AC87-CDB10DAA7AB7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41CDBAD-87F2-4D50-9252-D60C4C2E853F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E1FDA33-5301-40CC-BABC-91D97C15D3DD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5A4F225-3AED-482C-BCC9-8CB41F82178F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2A43317-2001-4894-BAE9-E510FC8A5B62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EEDEB2F-0582-4129-A2E6-65389F5EB9DB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8984FD7-31A2-4413-A27A-119FC4192FB7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DB536C5-AB57-4751-911D-56D059C7387A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990CE8DF-6E3A-4250-A850-867D454C302D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B126D8A-9716-4EAA-9619-822A09C8E4A6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F4ADC217-3674-48B6-B869-EF78C360E8EC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DC8EA9E-2DF7-46F1-9FE5-A6BA04854337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898FC82-348B-46A3-9F3B-663B85E39C23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3BD25A7B-7EE3-4ED8-BBBE-3D929147297E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C98CD427-FDA4-4ECE-B8B5-0C6C886D75F7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3053F2A-26A0-4A18-BC58-C9FE34611BB0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7890B36-5FBD-4AE1-8BC5-1C091BF72D3C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036ABBE7-9C05-4959-871F-5E3C780E4F65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B81D414E-53B4-4CF7-A5A2-5A577F597406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9C179A8-2913-45F6-AEDB-F760A21ECFB8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6672F66-A8FA-49C2-985C-0FF5611BDCAD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233E1A98-D5A9-440E-BC10-D50CCCEBEB69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E9F869A1-7DF4-499C-809C-B487B7C4696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DE1744E4-1269-499C-9C5C-297999D20C83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61916F3-76D1-4B60-85A4-953E1FD1E09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476C497A-E9DD-4120-B67A-7261ADDA7416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8D2D0950-74B2-4353-9FB5-3C2B387F4AD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28C3B-4066-4B46-ABD2-2D4AC7245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9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5536C-2059-46B0-8E38-A032DABA9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5458-7249-4A6C-BC63-E8349E197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C55-A25A-4F78-A69B-829DE4510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5A63-A501-45AA-88A5-B4948FD1B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6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0906-D84C-4316-9518-BE71ECEA7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DF87A-B8EF-4E59-9578-CF1EC5B5B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4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703F-89F1-44D3-BFCE-97124FA8B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6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9280E-2079-44CE-8811-28DEFD0DC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0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005A8-88E6-4155-898A-39E8F58FB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7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E18F-B0C3-4226-8E1C-6EDCE5E83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02F5166-4375-4DB2-B7A5-5436EA527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12"/>
          <p:cNvSpPr>
            <a:spLocks noChangeShapeType="1"/>
          </p:cNvSpPr>
          <p:nvPr userDrawn="1"/>
        </p:nvSpPr>
        <p:spPr bwMode="auto">
          <a:xfrm>
            <a:off x="1295400" y="1295400"/>
            <a:ext cx="73914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3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Thursday, </a:t>
            </a:r>
            <a:r>
              <a:rPr lang="en-US" dirty="0" smtClean="0"/>
              <a:t>September </a:t>
            </a:r>
            <a:r>
              <a:rPr lang="en-US" dirty="0" smtClean="0"/>
              <a:t>12,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Effect Size, Power, and Exam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6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Performing your statistical test</a:t>
            </a:r>
          </a:p>
        </p:txBody>
      </p:sp>
      <p:graphicFrame>
        <p:nvGraphicFramePr>
          <p:cNvPr id="500739" name="Group 3"/>
          <p:cNvGraphicFramePr>
            <a:graphicFrameLocks noGrp="1"/>
          </p:cNvGraphicFramePr>
          <p:nvPr/>
        </p:nvGraphicFramePr>
        <p:xfrm>
          <a:off x="3076575" y="2286000"/>
          <a:ext cx="2971800" cy="3886200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</a:tblGrid>
              <a:tr h="2043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9" name="Text Box 17"/>
          <p:cNvSpPr txBox="1">
            <a:spLocks noChangeArrowheads="1"/>
          </p:cNvSpPr>
          <p:nvPr/>
        </p:nvSpPr>
        <p:spPr bwMode="auto">
          <a:xfrm>
            <a:off x="3152775" y="1600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Real world (</a:t>
            </a:r>
            <a:r>
              <a:rPr lang="ja-JP" altLang="en-US">
                <a:latin typeface="Arial" pitchFamily="34" charset="0"/>
              </a:rPr>
              <a:t>‘</a:t>
            </a:r>
            <a:r>
              <a:rPr lang="en-US" altLang="ja-JP">
                <a:latin typeface="Arial" pitchFamily="34" charset="0"/>
              </a:rPr>
              <a:t>truth</a:t>
            </a:r>
            <a:r>
              <a:rPr lang="ja-JP" altLang="en-US">
                <a:latin typeface="Arial" pitchFamily="34" charset="0"/>
              </a:rPr>
              <a:t>’</a:t>
            </a:r>
            <a:r>
              <a:rPr lang="en-US" altLang="ja-JP">
                <a:latin typeface="Arial" pitchFamily="34" charset="0"/>
              </a:rPr>
              <a:t>)</a:t>
            </a:r>
            <a:endParaRPr lang="en-US">
              <a:latin typeface="Arial" pitchFamily="34" charset="0"/>
            </a:endParaRPr>
          </a:p>
        </p:txBody>
      </p:sp>
      <p:sp>
        <p:nvSpPr>
          <p:cNvPr id="5130" name="Text Box 18"/>
          <p:cNvSpPr txBox="1">
            <a:spLocks noChangeArrowheads="1"/>
          </p:cNvSpPr>
          <p:nvPr/>
        </p:nvSpPr>
        <p:spPr bwMode="auto">
          <a:xfrm>
            <a:off x="3200400" y="2209800"/>
            <a:ext cx="1323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pitchFamily="34" charset="0"/>
              </a:rPr>
              <a:t>H</a:t>
            </a:r>
            <a:r>
              <a:rPr lang="en-US" baseline="-25000">
                <a:solidFill>
                  <a:schemeClr val="bg2"/>
                </a:solidFill>
                <a:latin typeface="Arial" pitchFamily="34" charset="0"/>
              </a:rPr>
              <a:t>0</a:t>
            </a:r>
            <a:r>
              <a:rPr lang="en-US">
                <a:solidFill>
                  <a:schemeClr val="bg2"/>
                </a:solidFill>
                <a:latin typeface="Arial" pitchFamily="34" charset="0"/>
              </a:rPr>
              <a:t> is correct</a:t>
            </a:r>
            <a:endParaRPr lang="en-US">
              <a:latin typeface="Arial" pitchFamily="34" charset="0"/>
            </a:endParaRPr>
          </a:p>
        </p:txBody>
      </p:sp>
      <p:sp>
        <p:nvSpPr>
          <p:cNvPr id="5131" name="Text Box 19"/>
          <p:cNvSpPr txBox="1">
            <a:spLocks noChangeArrowheads="1"/>
          </p:cNvSpPr>
          <p:nvPr/>
        </p:nvSpPr>
        <p:spPr bwMode="auto">
          <a:xfrm>
            <a:off x="4752975" y="2209800"/>
            <a:ext cx="114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H</a:t>
            </a:r>
            <a:r>
              <a:rPr lang="en-US" baseline="-25000">
                <a:latin typeface="Arial" pitchFamily="34" charset="0"/>
              </a:rPr>
              <a:t>0</a:t>
            </a:r>
            <a:r>
              <a:rPr lang="en-US">
                <a:latin typeface="Arial" pitchFamily="34" charset="0"/>
              </a:rPr>
              <a:t> is wrong</a:t>
            </a:r>
          </a:p>
        </p:txBody>
      </p:sp>
      <p:sp>
        <p:nvSpPr>
          <p:cNvPr id="5132" name="Line 37"/>
          <p:cNvSpPr>
            <a:spLocks noChangeShapeType="1"/>
          </p:cNvSpPr>
          <p:nvPr/>
        </p:nvSpPr>
        <p:spPr bwMode="auto">
          <a:xfrm>
            <a:off x="457200" y="5638800"/>
            <a:ext cx="3733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Freeform 38"/>
          <p:cNvSpPr>
            <a:spLocks/>
          </p:cNvSpPr>
          <p:nvPr/>
        </p:nvSpPr>
        <p:spPr bwMode="auto">
          <a:xfrm>
            <a:off x="1066800" y="3810000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457200" y="29718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chemeClr val="bg2"/>
                </a:solidFill>
              </a:rPr>
              <a:t>So there is only one distribution</a:t>
            </a:r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5135" name="Group 40"/>
          <p:cNvGrpSpPr>
            <a:grpSpLocks/>
          </p:cNvGrpSpPr>
          <p:nvPr/>
        </p:nvGrpSpPr>
        <p:grpSpPr bwMode="auto">
          <a:xfrm>
            <a:off x="6172200" y="990600"/>
            <a:ext cx="1600200" cy="1600200"/>
            <a:chOff x="4272" y="2736"/>
            <a:chExt cx="1008" cy="1008"/>
          </a:xfrm>
        </p:grpSpPr>
        <p:sp>
          <p:nvSpPr>
            <p:cNvPr id="500777" name="Rectangle 41"/>
            <p:cNvSpPr>
              <a:spLocks noChangeArrowheads="1"/>
            </p:cNvSpPr>
            <p:nvPr/>
          </p:nvSpPr>
          <p:spPr bwMode="auto">
            <a:xfrm>
              <a:off x="4272" y="2736"/>
              <a:ext cx="1008" cy="1008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45" name="AutoShape 42"/>
            <p:cNvSpPr>
              <a:spLocks noChangeArrowheads="1"/>
            </p:cNvSpPr>
            <p:nvPr/>
          </p:nvSpPr>
          <p:spPr bwMode="auto">
            <a:xfrm>
              <a:off x="4737" y="2880"/>
              <a:ext cx="384" cy="816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39999"/>
              </a:srgbClr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6" name="Group 43"/>
            <p:cNvGrpSpPr>
              <a:grpSpLocks/>
            </p:cNvGrpSpPr>
            <p:nvPr/>
          </p:nvGrpSpPr>
          <p:grpSpPr bwMode="auto">
            <a:xfrm>
              <a:off x="4436" y="2736"/>
              <a:ext cx="652" cy="840"/>
              <a:chOff x="1076" y="1008"/>
              <a:chExt cx="652" cy="840"/>
            </a:xfrm>
          </p:grpSpPr>
          <p:sp>
            <p:nvSpPr>
              <p:cNvPr id="5147" name="Text Box 44"/>
              <p:cNvSpPr txBox="1">
                <a:spLocks noChangeArrowheads="1"/>
              </p:cNvSpPr>
              <p:nvPr/>
            </p:nvSpPr>
            <p:spPr bwMode="auto">
              <a:xfrm>
                <a:off x="1092" y="1008"/>
                <a:ext cx="63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latin typeface="Arial" pitchFamily="34" charset="0"/>
                  </a:rPr>
                  <a:t>Real world (</a:t>
                </a:r>
                <a:r>
                  <a:rPr lang="ja-JP" altLang="en-US" sz="800">
                    <a:latin typeface="Arial" pitchFamily="34" charset="0"/>
                  </a:rPr>
                  <a:t>‘</a:t>
                </a:r>
                <a:r>
                  <a:rPr lang="en-US" altLang="ja-JP" sz="800">
                    <a:latin typeface="Arial" pitchFamily="34" charset="0"/>
                  </a:rPr>
                  <a:t>truth</a:t>
                </a:r>
                <a:r>
                  <a:rPr lang="ja-JP" altLang="en-US" sz="800">
                    <a:latin typeface="Arial" pitchFamily="34" charset="0"/>
                  </a:rPr>
                  <a:t>’</a:t>
                </a:r>
                <a:r>
                  <a:rPr lang="en-US" altLang="ja-JP" sz="800">
                    <a:latin typeface="Arial" pitchFamily="34" charset="0"/>
                  </a:rPr>
                  <a:t>)</a:t>
                </a:r>
                <a:endParaRPr lang="en-US" sz="800">
                  <a:latin typeface="Arial" pitchFamily="34" charset="0"/>
                </a:endParaRPr>
              </a:p>
            </p:txBody>
          </p:sp>
          <p:sp>
            <p:nvSpPr>
              <p:cNvPr id="5148" name="Text Box 45"/>
              <p:cNvSpPr txBox="1">
                <a:spLocks noChangeArrowheads="1"/>
              </p:cNvSpPr>
              <p:nvPr/>
            </p:nvSpPr>
            <p:spPr bwMode="auto">
              <a:xfrm>
                <a:off x="1104" y="1140"/>
                <a:ext cx="34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latin typeface="Arial" pitchFamily="34" charset="0"/>
                  </a:rPr>
                  <a:t>H</a:t>
                </a:r>
                <a:r>
                  <a:rPr lang="en-US" sz="800" baseline="-25000">
                    <a:latin typeface="Arial" pitchFamily="34" charset="0"/>
                  </a:rPr>
                  <a:t>0</a:t>
                </a:r>
                <a:r>
                  <a:rPr lang="en-US" sz="800">
                    <a:latin typeface="Arial" pitchFamily="34" charset="0"/>
                  </a:rPr>
                  <a:t> is correct</a:t>
                </a:r>
              </a:p>
            </p:txBody>
          </p:sp>
          <p:sp>
            <p:nvSpPr>
              <p:cNvPr id="5149" name="Text Box 46"/>
              <p:cNvSpPr txBox="1">
                <a:spLocks noChangeArrowheads="1"/>
              </p:cNvSpPr>
              <p:nvPr/>
            </p:nvSpPr>
            <p:spPr bwMode="auto">
              <a:xfrm>
                <a:off x="1426" y="1140"/>
                <a:ext cx="30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latin typeface="Arial" pitchFamily="34" charset="0"/>
                  </a:rPr>
                  <a:t>H</a:t>
                </a:r>
                <a:r>
                  <a:rPr lang="en-US" sz="800" baseline="-25000">
                    <a:latin typeface="Arial" pitchFamily="34" charset="0"/>
                  </a:rPr>
                  <a:t>0</a:t>
                </a:r>
                <a:r>
                  <a:rPr lang="en-US" sz="800">
                    <a:latin typeface="Arial" pitchFamily="34" charset="0"/>
                  </a:rPr>
                  <a:t> is wrong</a:t>
                </a:r>
              </a:p>
            </p:txBody>
          </p:sp>
          <p:sp>
            <p:nvSpPr>
              <p:cNvPr id="5150" name="AutoShape 47"/>
              <p:cNvSpPr>
                <a:spLocks noChangeArrowheads="1"/>
              </p:cNvSpPr>
              <p:nvPr/>
            </p:nvSpPr>
            <p:spPr bwMode="auto">
              <a:xfrm>
                <a:off x="1445" y="1360"/>
                <a:ext cx="175" cy="181"/>
              </a:xfrm>
              <a:prstGeom prst="smileyFace">
                <a:avLst>
                  <a:gd name="adj" fmla="val 4653"/>
                </a:avLst>
              </a:prstGeom>
              <a:solidFill>
                <a:srgbClr val="FFF52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AutoShape 48"/>
              <p:cNvSpPr>
                <a:spLocks noChangeArrowheads="1"/>
              </p:cNvSpPr>
              <p:nvPr/>
            </p:nvSpPr>
            <p:spPr bwMode="auto">
              <a:xfrm>
                <a:off x="1139" y="1611"/>
                <a:ext cx="176" cy="181"/>
              </a:xfrm>
              <a:prstGeom prst="smileyFace">
                <a:avLst>
                  <a:gd name="adj" fmla="val 4653"/>
                </a:avLst>
              </a:prstGeom>
              <a:solidFill>
                <a:srgbClr val="FFF52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Text Box 49"/>
              <p:cNvSpPr txBox="1">
                <a:spLocks noChangeArrowheads="1"/>
              </p:cNvSpPr>
              <p:nvPr/>
            </p:nvSpPr>
            <p:spPr bwMode="auto">
              <a:xfrm>
                <a:off x="1123" y="1324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rgbClr val="FF1131"/>
                    </a:solidFill>
                  </a:rPr>
                  <a:t>Type I error</a:t>
                </a:r>
              </a:p>
            </p:txBody>
          </p:sp>
          <p:sp>
            <p:nvSpPr>
              <p:cNvPr id="5153" name="Text Box 50"/>
              <p:cNvSpPr txBox="1">
                <a:spLocks noChangeArrowheads="1"/>
              </p:cNvSpPr>
              <p:nvPr/>
            </p:nvSpPr>
            <p:spPr bwMode="auto">
              <a:xfrm>
                <a:off x="1426" y="1572"/>
                <a:ext cx="30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rgbClr val="FF1131"/>
                    </a:solidFill>
                  </a:rPr>
                  <a:t>Type II error</a:t>
                </a:r>
              </a:p>
            </p:txBody>
          </p:sp>
          <p:graphicFrame>
            <p:nvGraphicFramePr>
              <p:cNvPr id="5154" name="Object 2"/>
              <p:cNvGraphicFramePr>
                <a:graphicFrameLocks noChangeAspect="1"/>
              </p:cNvGraphicFramePr>
              <p:nvPr/>
            </p:nvGraphicFramePr>
            <p:xfrm>
              <a:off x="1173" y="1489"/>
              <a:ext cx="94" cy="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69" name="Equation" r:id="rId4" imgW="139700" imgH="114300" progId="Equation.3">
                      <p:embed/>
                    </p:oleObj>
                  </mc:Choice>
                  <mc:Fallback>
                    <p:oleObj name="Equation" r:id="rId4" imgW="139700" imgH="1143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3" y="1489"/>
                            <a:ext cx="94" cy="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55" name="Object 3"/>
              <p:cNvGraphicFramePr>
                <a:graphicFrameLocks noChangeAspect="1"/>
              </p:cNvGraphicFramePr>
              <p:nvPr/>
            </p:nvGraphicFramePr>
            <p:xfrm>
              <a:off x="1494" y="1730"/>
              <a:ext cx="69" cy="1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70" name="Equation" r:id="rId6" imgW="127000" imgH="177800" progId="Equation.DSMT4">
                      <p:embed/>
                    </p:oleObj>
                  </mc:Choice>
                  <mc:Fallback>
                    <p:oleObj name="Equation" r:id="rId6" imgW="127000" imgH="177800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4" y="1730"/>
                            <a:ext cx="69" cy="1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56" name="Rectangle 53"/>
              <p:cNvSpPr>
                <a:spLocks noChangeArrowheads="1"/>
              </p:cNvSpPr>
              <p:nvPr/>
            </p:nvSpPr>
            <p:spPr bwMode="auto">
              <a:xfrm>
                <a:off x="1076" y="1321"/>
                <a:ext cx="652" cy="5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Line 54"/>
              <p:cNvSpPr>
                <a:spLocks noChangeShapeType="1"/>
              </p:cNvSpPr>
              <p:nvPr/>
            </p:nvSpPr>
            <p:spPr bwMode="auto">
              <a:xfrm>
                <a:off x="1076" y="1585"/>
                <a:ext cx="6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Line 55"/>
              <p:cNvSpPr>
                <a:spLocks noChangeShapeType="1"/>
              </p:cNvSpPr>
              <p:nvPr/>
            </p:nvSpPr>
            <p:spPr bwMode="auto">
              <a:xfrm>
                <a:off x="1394" y="1321"/>
                <a:ext cx="0" cy="5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36" name="Freeform 56"/>
          <p:cNvSpPr>
            <a:spLocks/>
          </p:cNvSpPr>
          <p:nvPr/>
        </p:nvSpPr>
        <p:spPr bwMode="auto">
          <a:xfrm>
            <a:off x="4876800" y="376555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37" name="Group 57"/>
          <p:cNvGrpSpPr>
            <a:grpSpLocks/>
          </p:cNvGrpSpPr>
          <p:nvPr/>
        </p:nvGrpSpPr>
        <p:grpSpPr bwMode="auto">
          <a:xfrm>
            <a:off x="4648200" y="3794125"/>
            <a:ext cx="4343400" cy="1844675"/>
            <a:chOff x="1440" y="1794"/>
            <a:chExt cx="2736" cy="1162"/>
          </a:xfrm>
        </p:grpSpPr>
        <p:sp>
          <p:nvSpPr>
            <p:cNvPr id="5142" name="Line 58"/>
            <p:cNvSpPr>
              <a:spLocks noChangeShapeType="1"/>
            </p:cNvSpPr>
            <p:nvPr/>
          </p:nvSpPr>
          <p:spPr bwMode="auto">
            <a:xfrm>
              <a:off x="1440" y="295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Freeform 59"/>
            <p:cNvSpPr>
              <a:spLocks/>
            </p:cNvSpPr>
            <p:nvPr/>
          </p:nvSpPr>
          <p:spPr bwMode="auto">
            <a:xfrm>
              <a:off x="2208" y="1794"/>
              <a:ext cx="1920" cy="1152"/>
            </a:xfrm>
            <a:custGeom>
              <a:avLst/>
              <a:gdLst>
                <a:gd name="T0" fmla="*/ 0 w 2976"/>
                <a:gd name="T1" fmla="*/ 295 h 1320"/>
                <a:gd name="T2" fmla="*/ 3 w 2976"/>
                <a:gd name="T3" fmla="*/ 285 h 1320"/>
                <a:gd name="T4" fmla="*/ 5 w 2976"/>
                <a:gd name="T5" fmla="*/ 242 h 1320"/>
                <a:gd name="T6" fmla="*/ 7 w 2976"/>
                <a:gd name="T7" fmla="*/ 156 h 1320"/>
                <a:gd name="T8" fmla="*/ 9 w 2976"/>
                <a:gd name="T9" fmla="*/ 70 h 1320"/>
                <a:gd name="T10" fmla="*/ 12 w 2976"/>
                <a:gd name="T11" fmla="*/ 5 h 1320"/>
                <a:gd name="T12" fmla="*/ 14 w 2976"/>
                <a:gd name="T13" fmla="*/ 38 h 1320"/>
                <a:gd name="T14" fmla="*/ 16 w 2976"/>
                <a:gd name="T15" fmla="*/ 92 h 1320"/>
                <a:gd name="T16" fmla="*/ 16 w 2976"/>
                <a:gd name="T17" fmla="*/ 134 h 1320"/>
                <a:gd name="T18" fmla="*/ 18 w 2976"/>
                <a:gd name="T19" fmla="*/ 198 h 1320"/>
                <a:gd name="T20" fmla="*/ 21 w 2976"/>
                <a:gd name="T21" fmla="*/ 263 h 1320"/>
                <a:gd name="T22" fmla="*/ 24 w 2976"/>
                <a:gd name="T23" fmla="*/ 295 h 13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6"/>
                <a:gd name="T37" fmla="*/ 0 h 1320"/>
                <a:gd name="T38" fmla="*/ 2976 w 2976"/>
                <a:gd name="T39" fmla="*/ 1320 h 13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6" h="1320">
                  <a:moveTo>
                    <a:pt x="0" y="1320"/>
                  </a:moveTo>
                  <a:cubicBezTo>
                    <a:pt x="96" y="1316"/>
                    <a:pt x="192" y="1312"/>
                    <a:pt x="288" y="1272"/>
                  </a:cubicBezTo>
                  <a:cubicBezTo>
                    <a:pt x="384" y="1232"/>
                    <a:pt x="480" y="1176"/>
                    <a:pt x="576" y="1080"/>
                  </a:cubicBezTo>
                  <a:cubicBezTo>
                    <a:pt x="672" y="984"/>
                    <a:pt x="776" y="824"/>
                    <a:pt x="864" y="696"/>
                  </a:cubicBezTo>
                  <a:cubicBezTo>
                    <a:pt x="952" y="568"/>
                    <a:pt x="1008" y="424"/>
                    <a:pt x="1104" y="312"/>
                  </a:cubicBezTo>
                  <a:cubicBezTo>
                    <a:pt x="1200" y="200"/>
                    <a:pt x="1336" y="48"/>
                    <a:pt x="1440" y="24"/>
                  </a:cubicBezTo>
                  <a:cubicBezTo>
                    <a:pt x="1544" y="0"/>
                    <a:pt x="1640" y="104"/>
                    <a:pt x="1728" y="168"/>
                  </a:cubicBezTo>
                  <a:cubicBezTo>
                    <a:pt x="1816" y="232"/>
                    <a:pt x="1912" y="336"/>
                    <a:pt x="1968" y="408"/>
                  </a:cubicBezTo>
                  <a:cubicBezTo>
                    <a:pt x="2024" y="480"/>
                    <a:pt x="2016" y="520"/>
                    <a:pt x="2064" y="600"/>
                  </a:cubicBezTo>
                  <a:cubicBezTo>
                    <a:pt x="2112" y="680"/>
                    <a:pt x="2176" y="792"/>
                    <a:pt x="2256" y="888"/>
                  </a:cubicBezTo>
                  <a:cubicBezTo>
                    <a:pt x="2336" y="984"/>
                    <a:pt x="2424" y="1104"/>
                    <a:pt x="2544" y="1176"/>
                  </a:cubicBezTo>
                  <a:cubicBezTo>
                    <a:pt x="2664" y="1248"/>
                    <a:pt x="2820" y="1284"/>
                    <a:pt x="2976" y="1320"/>
                  </a:cubicBezTo>
                </a:path>
              </a:pathLst>
            </a:custGeom>
            <a:noFill/>
            <a:ln w="222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8" name="Text Box 60"/>
          <p:cNvSpPr txBox="1">
            <a:spLocks noChangeArrowheads="1"/>
          </p:cNvSpPr>
          <p:nvPr/>
        </p:nvSpPr>
        <p:spPr bwMode="auto">
          <a:xfrm>
            <a:off x="5257800" y="2971800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85309D"/>
                </a:solidFill>
              </a:rPr>
              <a:t>So there are two distributions</a:t>
            </a:r>
            <a:endParaRPr lang="en-US"/>
          </a:p>
        </p:txBody>
      </p:sp>
      <p:sp>
        <p:nvSpPr>
          <p:cNvPr id="5139" name="Text Box 61"/>
          <p:cNvSpPr txBox="1">
            <a:spLocks noChangeArrowheads="1"/>
          </p:cNvSpPr>
          <p:nvPr/>
        </p:nvSpPr>
        <p:spPr bwMode="auto">
          <a:xfrm>
            <a:off x="6858000" y="3248025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CD9E3"/>
                </a:solidFill>
              </a:rPr>
              <a:t>The original (null) distribution</a:t>
            </a:r>
            <a:endParaRPr lang="en-US"/>
          </a:p>
        </p:txBody>
      </p:sp>
      <p:sp>
        <p:nvSpPr>
          <p:cNvPr id="5140" name="Text Box 62"/>
          <p:cNvSpPr txBox="1">
            <a:spLocks noChangeArrowheads="1"/>
          </p:cNvSpPr>
          <p:nvPr/>
        </p:nvSpPr>
        <p:spPr bwMode="auto">
          <a:xfrm>
            <a:off x="4876800" y="3248025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57D29"/>
                </a:solidFill>
              </a:rPr>
              <a:t>The new (treatment) distribution</a:t>
            </a:r>
            <a:endParaRPr lang="en-US"/>
          </a:p>
        </p:txBody>
      </p:sp>
      <p:sp>
        <p:nvSpPr>
          <p:cNvPr id="5141" name="Text Box 63"/>
          <p:cNvSpPr txBox="1">
            <a:spLocks noChangeArrowheads="1"/>
          </p:cNvSpPr>
          <p:nvPr/>
        </p:nvSpPr>
        <p:spPr bwMode="auto">
          <a:xfrm>
            <a:off x="2057400" y="3248025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chemeClr val="bg2"/>
                </a:solidFill>
              </a:rPr>
              <a:t>The original (null) distribution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Effect Size</a:t>
            </a:r>
          </a:p>
        </p:txBody>
      </p:sp>
      <p:sp>
        <p:nvSpPr>
          <p:cNvPr id="502831" name="Rectangle 47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3810000" cy="2590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tabLst>
                <a:tab pos="2232025" algn="l"/>
              </a:tabLst>
              <a:defRPr/>
            </a:pPr>
            <a:r>
              <a:rPr lang="en-US" sz="2800" smtClean="0">
                <a:latin typeface="Gill Sans MT" charset="0"/>
                <a:ea typeface="MS PGothic" charset="0"/>
              </a:rPr>
              <a:t>Hypothesis test tells us whether the observed difference is probably due to chance or not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tabLst>
                <a:tab pos="2232025" algn="l"/>
              </a:tabLst>
              <a:defRPr/>
            </a:pPr>
            <a:r>
              <a:rPr lang="en-US" sz="2800" smtClean="0">
                <a:latin typeface="Gill Sans MT" charset="0"/>
                <a:ea typeface="MS PGothic" charset="0"/>
              </a:rPr>
              <a:t>It does not tell us how big the difference is</a:t>
            </a:r>
          </a:p>
        </p:txBody>
      </p:sp>
      <p:sp>
        <p:nvSpPr>
          <p:cNvPr id="6148" name="Text Box 19"/>
          <p:cNvSpPr txBox="1">
            <a:spLocks noChangeArrowheads="1"/>
          </p:cNvSpPr>
          <p:nvPr/>
        </p:nvSpPr>
        <p:spPr bwMode="auto">
          <a:xfrm>
            <a:off x="4752975" y="2209800"/>
            <a:ext cx="114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H</a:t>
            </a:r>
            <a:r>
              <a:rPr lang="en-US" baseline="-25000">
                <a:latin typeface="Arial" pitchFamily="34" charset="0"/>
              </a:rPr>
              <a:t>0</a:t>
            </a:r>
            <a:r>
              <a:rPr lang="en-US">
                <a:latin typeface="Arial" pitchFamily="34" charset="0"/>
              </a:rPr>
              <a:t> is wrong</a:t>
            </a:r>
          </a:p>
        </p:txBody>
      </p:sp>
      <p:grpSp>
        <p:nvGrpSpPr>
          <p:cNvPr id="6149" name="Group 23"/>
          <p:cNvGrpSpPr>
            <a:grpSpLocks/>
          </p:cNvGrpSpPr>
          <p:nvPr/>
        </p:nvGrpSpPr>
        <p:grpSpPr bwMode="auto">
          <a:xfrm>
            <a:off x="6172200" y="990600"/>
            <a:ext cx="1600200" cy="1600200"/>
            <a:chOff x="4272" y="2736"/>
            <a:chExt cx="1008" cy="1008"/>
          </a:xfrm>
        </p:grpSpPr>
        <p:sp>
          <p:nvSpPr>
            <p:cNvPr id="502808" name="Rectangle 24"/>
            <p:cNvSpPr>
              <a:spLocks noChangeArrowheads="1"/>
            </p:cNvSpPr>
            <p:nvPr/>
          </p:nvSpPr>
          <p:spPr bwMode="auto">
            <a:xfrm>
              <a:off x="4272" y="2736"/>
              <a:ext cx="1008" cy="1008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59" name="AutoShape 25"/>
            <p:cNvSpPr>
              <a:spLocks noChangeArrowheads="1"/>
            </p:cNvSpPr>
            <p:nvPr/>
          </p:nvSpPr>
          <p:spPr bwMode="auto">
            <a:xfrm>
              <a:off x="4737" y="2880"/>
              <a:ext cx="384" cy="816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39999"/>
              </a:srgbClr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60" name="Group 26"/>
            <p:cNvGrpSpPr>
              <a:grpSpLocks/>
            </p:cNvGrpSpPr>
            <p:nvPr/>
          </p:nvGrpSpPr>
          <p:grpSpPr bwMode="auto">
            <a:xfrm>
              <a:off x="4436" y="2736"/>
              <a:ext cx="652" cy="840"/>
              <a:chOff x="1076" y="1008"/>
              <a:chExt cx="652" cy="840"/>
            </a:xfrm>
          </p:grpSpPr>
          <p:sp>
            <p:nvSpPr>
              <p:cNvPr id="6161" name="Text Box 27"/>
              <p:cNvSpPr txBox="1">
                <a:spLocks noChangeArrowheads="1"/>
              </p:cNvSpPr>
              <p:nvPr/>
            </p:nvSpPr>
            <p:spPr bwMode="auto">
              <a:xfrm>
                <a:off x="1092" y="1008"/>
                <a:ext cx="63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latin typeface="Arial" pitchFamily="34" charset="0"/>
                  </a:rPr>
                  <a:t>Real world (</a:t>
                </a:r>
                <a:r>
                  <a:rPr lang="ja-JP" altLang="en-US" sz="800">
                    <a:latin typeface="Arial" pitchFamily="34" charset="0"/>
                  </a:rPr>
                  <a:t>‘</a:t>
                </a:r>
                <a:r>
                  <a:rPr lang="en-US" altLang="ja-JP" sz="800">
                    <a:latin typeface="Arial" pitchFamily="34" charset="0"/>
                  </a:rPr>
                  <a:t>truth</a:t>
                </a:r>
                <a:r>
                  <a:rPr lang="ja-JP" altLang="en-US" sz="800">
                    <a:latin typeface="Arial" pitchFamily="34" charset="0"/>
                  </a:rPr>
                  <a:t>’</a:t>
                </a:r>
                <a:r>
                  <a:rPr lang="en-US" altLang="ja-JP" sz="800">
                    <a:latin typeface="Arial" pitchFamily="34" charset="0"/>
                  </a:rPr>
                  <a:t>)</a:t>
                </a:r>
                <a:endParaRPr lang="en-US" sz="800">
                  <a:latin typeface="Arial" pitchFamily="34" charset="0"/>
                </a:endParaRPr>
              </a:p>
            </p:txBody>
          </p:sp>
          <p:sp>
            <p:nvSpPr>
              <p:cNvPr id="6162" name="Text Box 28"/>
              <p:cNvSpPr txBox="1">
                <a:spLocks noChangeArrowheads="1"/>
              </p:cNvSpPr>
              <p:nvPr/>
            </p:nvSpPr>
            <p:spPr bwMode="auto">
              <a:xfrm>
                <a:off x="1104" y="1140"/>
                <a:ext cx="34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latin typeface="Arial" pitchFamily="34" charset="0"/>
                  </a:rPr>
                  <a:t>H</a:t>
                </a:r>
                <a:r>
                  <a:rPr lang="en-US" sz="800" baseline="-25000">
                    <a:latin typeface="Arial" pitchFamily="34" charset="0"/>
                  </a:rPr>
                  <a:t>0</a:t>
                </a:r>
                <a:r>
                  <a:rPr lang="en-US" sz="800">
                    <a:latin typeface="Arial" pitchFamily="34" charset="0"/>
                  </a:rPr>
                  <a:t> is correct</a:t>
                </a:r>
              </a:p>
            </p:txBody>
          </p:sp>
          <p:sp>
            <p:nvSpPr>
              <p:cNvPr id="6163" name="Text Box 29"/>
              <p:cNvSpPr txBox="1">
                <a:spLocks noChangeArrowheads="1"/>
              </p:cNvSpPr>
              <p:nvPr/>
            </p:nvSpPr>
            <p:spPr bwMode="auto">
              <a:xfrm>
                <a:off x="1426" y="1140"/>
                <a:ext cx="30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latin typeface="Arial" pitchFamily="34" charset="0"/>
                  </a:rPr>
                  <a:t>H</a:t>
                </a:r>
                <a:r>
                  <a:rPr lang="en-US" sz="800" baseline="-25000">
                    <a:latin typeface="Arial" pitchFamily="34" charset="0"/>
                  </a:rPr>
                  <a:t>0</a:t>
                </a:r>
                <a:r>
                  <a:rPr lang="en-US" sz="800">
                    <a:latin typeface="Arial" pitchFamily="34" charset="0"/>
                  </a:rPr>
                  <a:t> is wrong</a:t>
                </a:r>
              </a:p>
            </p:txBody>
          </p:sp>
          <p:sp>
            <p:nvSpPr>
              <p:cNvPr id="6164" name="AutoShape 30"/>
              <p:cNvSpPr>
                <a:spLocks noChangeArrowheads="1"/>
              </p:cNvSpPr>
              <p:nvPr/>
            </p:nvSpPr>
            <p:spPr bwMode="auto">
              <a:xfrm>
                <a:off x="1445" y="1360"/>
                <a:ext cx="175" cy="181"/>
              </a:xfrm>
              <a:prstGeom prst="smileyFace">
                <a:avLst>
                  <a:gd name="adj" fmla="val 4653"/>
                </a:avLst>
              </a:prstGeom>
              <a:solidFill>
                <a:srgbClr val="FFF52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5" name="AutoShape 31"/>
              <p:cNvSpPr>
                <a:spLocks noChangeArrowheads="1"/>
              </p:cNvSpPr>
              <p:nvPr/>
            </p:nvSpPr>
            <p:spPr bwMode="auto">
              <a:xfrm>
                <a:off x="1139" y="1611"/>
                <a:ext cx="176" cy="181"/>
              </a:xfrm>
              <a:prstGeom prst="smileyFace">
                <a:avLst>
                  <a:gd name="adj" fmla="val 4653"/>
                </a:avLst>
              </a:prstGeom>
              <a:solidFill>
                <a:srgbClr val="FFF52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6" name="Text Box 32"/>
              <p:cNvSpPr txBox="1">
                <a:spLocks noChangeArrowheads="1"/>
              </p:cNvSpPr>
              <p:nvPr/>
            </p:nvSpPr>
            <p:spPr bwMode="auto">
              <a:xfrm>
                <a:off x="1123" y="1324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rgbClr val="FF1131"/>
                    </a:solidFill>
                  </a:rPr>
                  <a:t>Type I error</a:t>
                </a:r>
              </a:p>
            </p:txBody>
          </p:sp>
          <p:sp>
            <p:nvSpPr>
              <p:cNvPr id="6167" name="Text Box 33"/>
              <p:cNvSpPr txBox="1">
                <a:spLocks noChangeArrowheads="1"/>
              </p:cNvSpPr>
              <p:nvPr/>
            </p:nvSpPr>
            <p:spPr bwMode="auto">
              <a:xfrm>
                <a:off x="1426" y="1572"/>
                <a:ext cx="30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rgbClr val="FF1131"/>
                    </a:solidFill>
                  </a:rPr>
                  <a:t>Type II error</a:t>
                </a:r>
              </a:p>
            </p:txBody>
          </p:sp>
          <p:graphicFrame>
            <p:nvGraphicFramePr>
              <p:cNvPr id="6168" name="Object 2"/>
              <p:cNvGraphicFramePr>
                <a:graphicFrameLocks noChangeAspect="1"/>
              </p:cNvGraphicFramePr>
              <p:nvPr/>
            </p:nvGraphicFramePr>
            <p:xfrm>
              <a:off x="1173" y="1489"/>
              <a:ext cx="94" cy="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85" name="Equation" r:id="rId4" imgW="139700" imgH="114300" progId="Equation.3">
                      <p:embed/>
                    </p:oleObj>
                  </mc:Choice>
                  <mc:Fallback>
                    <p:oleObj name="Equation" r:id="rId4" imgW="139700" imgH="1143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3" y="1489"/>
                            <a:ext cx="94" cy="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69" name="Object 3"/>
              <p:cNvGraphicFramePr>
                <a:graphicFrameLocks noChangeAspect="1"/>
              </p:cNvGraphicFramePr>
              <p:nvPr/>
            </p:nvGraphicFramePr>
            <p:xfrm>
              <a:off x="1494" y="1730"/>
              <a:ext cx="69" cy="1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86" name="Equation" r:id="rId6" imgW="127000" imgH="177800" progId="Equation.DSMT4">
                      <p:embed/>
                    </p:oleObj>
                  </mc:Choice>
                  <mc:Fallback>
                    <p:oleObj name="Equation" r:id="rId6" imgW="127000" imgH="177800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4" y="1730"/>
                            <a:ext cx="69" cy="1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70" name="Rectangle 36"/>
              <p:cNvSpPr>
                <a:spLocks noChangeArrowheads="1"/>
              </p:cNvSpPr>
              <p:nvPr/>
            </p:nvSpPr>
            <p:spPr bwMode="auto">
              <a:xfrm>
                <a:off x="1076" y="1321"/>
                <a:ext cx="652" cy="5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1" name="Line 37"/>
              <p:cNvSpPr>
                <a:spLocks noChangeShapeType="1"/>
              </p:cNvSpPr>
              <p:nvPr/>
            </p:nvSpPr>
            <p:spPr bwMode="auto">
              <a:xfrm>
                <a:off x="1076" y="1585"/>
                <a:ext cx="6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Line 38"/>
              <p:cNvSpPr>
                <a:spLocks noChangeShapeType="1"/>
              </p:cNvSpPr>
              <p:nvPr/>
            </p:nvSpPr>
            <p:spPr bwMode="auto">
              <a:xfrm>
                <a:off x="1394" y="1321"/>
                <a:ext cx="0" cy="5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150" name="Freeform 39"/>
          <p:cNvSpPr>
            <a:spLocks/>
          </p:cNvSpPr>
          <p:nvPr/>
        </p:nvSpPr>
        <p:spPr bwMode="auto">
          <a:xfrm>
            <a:off x="4876800" y="376555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1" name="Group 40"/>
          <p:cNvGrpSpPr>
            <a:grpSpLocks/>
          </p:cNvGrpSpPr>
          <p:nvPr/>
        </p:nvGrpSpPr>
        <p:grpSpPr bwMode="auto">
          <a:xfrm>
            <a:off x="4648200" y="3794125"/>
            <a:ext cx="4343400" cy="1844675"/>
            <a:chOff x="1440" y="1794"/>
            <a:chExt cx="2736" cy="1162"/>
          </a:xfrm>
        </p:grpSpPr>
        <p:sp>
          <p:nvSpPr>
            <p:cNvPr id="6156" name="Line 41"/>
            <p:cNvSpPr>
              <a:spLocks noChangeShapeType="1"/>
            </p:cNvSpPr>
            <p:nvPr/>
          </p:nvSpPr>
          <p:spPr bwMode="auto">
            <a:xfrm>
              <a:off x="1440" y="295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Freeform 42"/>
            <p:cNvSpPr>
              <a:spLocks/>
            </p:cNvSpPr>
            <p:nvPr/>
          </p:nvSpPr>
          <p:spPr bwMode="auto">
            <a:xfrm>
              <a:off x="2208" y="1794"/>
              <a:ext cx="1920" cy="1152"/>
            </a:xfrm>
            <a:custGeom>
              <a:avLst/>
              <a:gdLst>
                <a:gd name="T0" fmla="*/ 0 w 2976"/>
                <a:gd name="T1" fmla="*/ 295 h 1320"/>
                <a:gd name="T2" fmla="*/ 3 w 2976"/>
                <a:gd name="T3" fmla="*/ 285 h 1320"/>
                <a:gd name="T4" fmla="*/ 5 w 2976"/>
                <a:gd name="T5" fmla="*/ 242 h 1320"/>
                <a:gd name="T6" fmla="*/ 7 w 2976"/>
                <a:gd name="T7" fmla="*/ 156 h 1320"/>
                <a:gd name="T8" fmla="*/ 9 w 2976"/>
                <a:gd name="T9" fmla="*/ 70 h 1320"/>
                <a:gd name="T10" fmla="*/ 12 w 2976"/>
                <a:gd name="T11" fmla="*/ 5 h 1320"/>
                <a:gd name="T12" fmla="*/ 14 w 2976"/>
                <a:gd name="T13" fmla="*/ 38 h 1320"/>
                <a:gd name="T14" fmla="*/ 16 w 2976"/>
                <a:gd name="T15" fmla="*/ 92 h 1320"/>
                <a:gd name="T16" fmla="*/ 16 w 2976"/>
                <a:gd name="T17" fmla="*/ 134 h 1320"/>
                <a:gd name="T18" fmla="*/ 18 w 2976"/>
                <a:gd name="T19" fmla="*/ 198 h 1320"/>
                <a:gd name="T20" fmla="*/ 21 w 2976"/>
                <a:gd name="T21" fmla="*/ 263 h 1320"/>
                <a:gd name="T22" fmla="*/ 24 w 2976"/>
                <a:gd name="T23" fmla="*/ 295 h 13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6"/>
                <a:gd name="T37" fmla="*/ 0 h 1320"/>
                <a:gd name="T38" fmla="*/ 2976 w 2976"/>
                <a:gd name="T39" fmla="*/ 1320 h 13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6" h="1320">
                  <a:moveTo>
                    <a:pt x="0" y="1320"/>
                  </a:moveTo>
                  <a:cubicBezTo>
                    <a:pt x="96" y="1316"/>
                    <a:pt x="192" y="1312"/>
                    <a:pt x="288" y="1272"/>
                  </a:cubicBezTo>
                  <a:cubicBezTo>
                    <a:pt x="384" y="1232"/>
                    <a:pt x="480" y="1176"/>
                    <a:pt x="576" y="1080"/>
                  </a:cubicBezTo>
                  <a:cubicBezTo>
                    <a:pt x="672" y="984"/>
                    <a:pt x="776" y="824"/>
                    <a:pt x="864" y="696"/>
                  </a:cubicBezTo>
                  <a:cubicBezTo>
                    <a:pt x="952" y="568"/>
                    <a:pt x="1008" y="424"/>
                    <a:pt x="1104" y="312"/>
                  </a:cubicBezTo>
                  <a:cubicBezTo>
                    <a:pt x="1200" y="200"/>
                    <a:pt x="1336" y="48"/>
                    <a:pt x="1440" y="24"/>
                  </a:cubicBezTo>
                  <a:cubicBezTo>
                    <a:pt x="1544" y="0"/>
                    <a:pt x="1640" y="104"/>
                    <a:pt x="1728" y="168"/>
                  </a:cubicBezTo>
                  <a:cubicBezTo>
                    <a:pt x="1816" y="232"/>
                    <a:pt x="1912" y="336"/>
                    <a:pt x="1968" y="408"/>
                  </a:cubicBezTo>
                  <a:cubicBezTo>
                    <a:pt x="2024" y="480"/>
                    <a:pt x="2016" y="520"/>
                    <a:pt x="2064" y="600"/>
                  </a:cubicBezTo>
                  <a:cubicBezTo>
                    <a:pt x="2112" y="680"/>
                    <a:pt x="2176" y="792"/>
                    <a:pt x="2256" y="888"/>
                  </a:cubicBezTo>
                  <a:cubicBezTo>
                    <a:pt x="2336" y="984"/>
                    <a:pt x="2424" y="1104"/>
                    <a:pt x="2544" y="1176"/>
                  </a:cubicBezTo>
                  <a:cubicBezTo>
                    <a:pt x="2664" y="1248"/>
                    <a:pt x="2820" y="1284"/>
                    <a:pt x="2976" y="1320"/>
                  </a:cubicBezTo>
                </a:path>
              </a:pathLst>
            </a:custGeom>
            <a:noFill/>
            <a:ln w="222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2" name="Text Box 43"/>
          <p:cNvSpPr txBox="1">
            <a:spLocks noChangeArrowheads="1"/>
          </p:cNvSpPr>
          <p:nvPr/>
        </p:nvSpPr>
        <p:spPr bwMode="auto">
          <a:xfrm>
            <a:off x="5257800" y="2971800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85309D"/>
                </a:solidFill>
              </a:rPr>
              <a:t>So there are two distributions</a:t>
            </a:r>
            <a:endParaRPr lang="en-US"/>
          </a:p>
        </p:txBody>
      </p:sp>
      <p:sp>
        <p:nvSpPr>
          <p:cNvPr id="6153" name="Text Box 44"/>
          <p:cNvSpPr txBox="1">
            <a:spLocks noChangeArrowheads="1"/>
          </p:cNvSpPr>
          <p:nvPr/>
        </p:nvSpPr>
        <p:spPr bwMode="auto">
          <a:xfrm>
            <a:off x="6858000" y="3248025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CD9E3"/>
                </a:solidFill>
              </a:rPr>
              <a:t>The original (null) distribution</a:t>
            </a:r>
            <a:endParaRPr lang="en-US"/>
          </a:p>
        </p:txBody>
      </p:sp>
      <p:sp>
        <p:nvSpPr>
          <p:cNvPr id="6154" name="Text Box 45"/>
          <p:cNvSpPr txBox="1">
            <a:spLocks noChangeArrowheads="1"/>
          </p:cNvSpPr>
          <p:nvPr/>
        </p:nvSpPr>
        <p:spPr bwMode="auto">
          <a:xfrm>
            <a:off x="4876800" y="3248025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57D29"/>
                </a:solidFill>
              </a:rPr>
              <a:t>The new (treatment) distribution</a:t>
            </a:r>
            <a:endParaRPr lang="en-US"/>
          </a:p>
        </p:txBody>
      </p:sp>
      <p:sp>
        <p:nvSpPr>
          <p:cNvPr id="502832" name="Rectangle 48"/>
          <p:cNvSpPr>
            <a:spLocks noChangeArrowheads="1"/>
          </p:cNvSpPr>
          <p:nvPr/>
        </p:nvSpPr>
        <p:spPr bwMode="auto">
          <a:xfrm>
            <a:off x="533400" y="4419600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2232025" algn="l"/>
              </a:tabLst>
            </a:pPr>
            <a:r>
              <a:rPr lang="en-US" i="1" dirty="0"/>
              <a:t>Effect size</a:t>
            </a:r>
            <a:r>
              <a:rPr lang="en-US" dirty="0"/>
              <a:t> tells us how much the two populations </a:t>
            </a:r>
            <a:r>
              <a:rPr lang="en-US" dirty="0" smtClean="0"/>
              <a:t>don</a:t>
            </a:r>
            <a:r>
              <a:rPr lang="en-US" dirty="0" smtClean="0"/>
              <a:t>’</a:t>
            </a:r>
            <a:r>
              <a:rPr lang="en-US" altLang="ja-JP" dirty="0" smtClean="0"/>
              <a:t>t </a:t>
            </a:r>
            <a:r>
              <a:rPr lang="en-US" altLang="ja-JP" dirty="0"/>
              <a:t>overlap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831" grpId="0" build="p" bldLvl="4" autoUpdateAnimBg="0"/>
      <p:bldP spid="50283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Effect Size</a:t>
            </a:r>
          </a:p>
        </p:txBody>
      </p:sp>
      <p:sp>
        <p:nvSpPr>
          <p:cNvPr id="504859" name="Rectangle 27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3810000" cy="533400"/>
          </a:xfrm>
        </p:spPr>
        <p:txBody>
          <a:bodyPr/>
          <a:lstStyle/>
          <a:p>
            <a:pPr eaLnBrk="1" hangingPunct="1">
              <a:tabLst>
                <a:tab pos="2232025" algn="l"/>
              </a:tabLst>
            </a:pPr>
            <a:r>
              <a:rPr lang="en-US" sz="2800" smtClean="0">
                <a:latin typeface="Gill Sans MT" pitchFamily="34" charset="0"/>
              </a:rPr>
              <a:t>Figuring </a:t>
            </a:r>
            <a:r>
              <a:rPr lang="en-US" sz="2800" i="1" smtClean="0">
                <a:latin typeface="Gill Sans MT" pitchFamily="34" charset="0"/>
              </a:rPr>
              <a:t>effect size</a:t>
            </a:r>
            <a:endParaRPr lang="en-US" sz="2800" smtClean="0">
              <a:latin typeface="Gill Sans MT" pitchFamily="34" charset="0"/>
            </a:endParaRPr>
          </a:p>
        </p:txBody>
      </p:sp>
      <p:sp>
        <p:nvSpPr>
          <p:cNvPr id="7172" name="Freeform 20"/>
          <p:cNvSpPr>
            <a:spLocks/>
          </p:cNvSpPr>
          <p:nvPr/>
        </p:nvSpPr>
        <p:spPr bwMode="auto">
          <a:xfrm>
            <a:off x="4876800" y="376555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3" name="Group 21"/>
          <p:cNvGrpSpPr>
            <a:grpSpLocks/>
          </p:cNvGrpSpPr>
          <p:nvPr/>
        </p:nvGrpSpPr>
        <p:grpSpPr bwMode="auto">
          <a:xfrm>
            <a:off x="4648200" y="3794125"/>
            <a:ext cx="4343400" cy="1844675"/>
            <a:chOff x="1440" y="1794"/>
            <a:chExt cx="2736" cy="1162"/>
          </a:xfrm>
        </p:grpSpPr>
        <p:sp>
          <p:nvSpPr>
            <p:cNvPr id="7187" name="Line 22"/>
            <p:cNvSpPr>
              <a:spLocks noChangeShapeType="1"/>
            </p:cNvSpPr>
            <p:nvPr/>
          </p:nvSpPr>
          <p:spPr bwMode="auto">
            <a:xfrm>
              <a:off x="1440" y="295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Freeform 23"/>
            <p:cNvSpPr>
              <a:spLocks/>
            </p:cNvSpPr>
            <p:nvPr/>
          </p:nvSpPr>
          <p:spPr bwMode="auto">
            <a:xfrm>
              <a:off x="2208" y="1794"/>
              <a:ext cx="1920" cy="1152"/>
            </a:xfrm>
            <a:custGeom>
              <a:avLst/>
              <a:gdLst>
                <a:gd name="T0" fmla="*/ 0 w 2976"/>
                <a:gd name="T1" fmla="*/ 295 h 1320"/>
                <a:gd name="T2" fmla="*/ 3 w 2976"/>
                <a:gd name="T3" fmla="*/ 285 h 1320"/>
                <a:gd name="T4" fmla="*/ 5 w 2976"/>
                <a:gd name="T5" fmla="*/ 242 h 1320"/>
                <a:gd name="T6" fmla="*/ 7 w 2976"/>
                <a:gd name="T7" fmla="*/ 156 h 1320"/>
                <a:gd name="T8" fmla="*/ 9 w 2976"/>
                <a:gd name="T9" fmla="*/ 70 h 1320"/>
                <a:gd name="T10" fmla="*/ 12 w 2976"/>
                <a:gd name="T11" fmla="*/ 5 h 1320"/>
                <a:gd name="T12" fmla="*/ 14 w 2976"/>
                <a:gd name="T13" fmla="*/ 38 h 1320"/>
                <a:gd name="T14" fmla="*/ 16 w 2976"/>
                <a:gd name="T15" fmla="*/ 92 h 1320"/>
                <a:gd name="T16" fmla="*/ 16 w 2976"/>
                <a:gd name="T17" fmla="*/ 134 h 1320"/>
                <a:gd name="T18" fmla="*/ 18 w 2976"/>
                <a:gd name="T19" fmla="*/ 198 h 1320"/>
                <a:gd name="T20" fmla="*/ 21 w 2976"/>
                <a:gd name="T21" fmla="*/ 263 h 1320"/>
                <a:gd name="T22" fmla="*/ 24 w 2976"/>
                <a:gd name="T23" fmla="*/ 295 h 13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6"/>
                <a:gd name="T37" fmla="*/ 0 h 1320"/>
                <a:gd name="T38" fmla="*/ 2976 w 2976"/>
                <a:gd name="T39" fmla="*/ 1320 h 13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6" h="1320">
                  <a:moveTo>
                    <a:pt x="0" y="1320"/>
                  </a:moveTo>
                  <a:cubicBezTo>
                    <a:pt x="96" y="1316"/>
                    <a:pt x="192" y="1312"/>
                    <a:pt x="288" y="1272"/>
                  </a:cubicBezTo>
                  <a:cubicBezTo>
                    <a:pt x="384" y="1232"/>
                    <a:pt x="480" y="1176"/>
                    <a:pt x="576" y="1080"/>
                  </a:cubicBezTo>
                  <a:cubicBezTo>
                    <a:pt x="672" y="984"/>
                    <a:pt x="776" y="824"/>
                    <a:pt x="864" y="696"/>
                  </a:cubicBezTo>
                  <a:cubicBezTo>
                    <a:pt x="952" y="568"/>
                    <a:pt x="1008" y="424"/>
                    <a:pt x="1104" y="312"/>
                  </a:cubicBezTo>
                  <a:cubicBezTo>
                    <a:pt x="1200" y="200"/>
                    <a:pt x="1336" y="48"/>
                    <a:pt x="1440" y="24"/>
                  </a:cubicBezTo>
                  <a:cubicBezTo>
                    <a:pt x="1544" y="0"/>
                    <a:pt x="1640" y="104"/>
                    <a:pt x="1728" y="168"/>
                  </a:cubicBezTo>
                  <a:cubicBezTo>
                    <a:pt x="1816" y="232"/>
                    <a:pt x="1912" y="336"/>
                    <a:pt x="1968" y="408"/>
                  </a:cubicBezTo>
                  <a:cubicBezTo>
                    <a:pt x="2024" y="480"/>
                    <a:pt x="2016" y="520"/>
                    <a:pt x="2064" y="600"/>
                  </a:cubicBezTo>
                  <a:cubicBezTo>
                    <a:pt x="2112" y="680"/>
                    <a:pt x="2176" y="792"/>
                    <a:pt x="2256" y="888"/>
                  </a:cubicBezTo>
                  <a:cubicBezTo>
                    <a:pt x="2336" y="984"/>
                    <a:pt x="2424" y="1104"/>
                    <a:pt x="2544" y="1176"/>
                  </a:cubicBezTo>
                  <a:cubicBezTo>
                    <a:pt x="2664" y="1248"/>
                    <a:pt x="2820" y="1284"/>
                    <a:pt x="2976" y="1320"/>
                  </a:cubicBezTo>
                </a:path>
              </a:pathLst>
            </a:custGeom>
            <a:noFill/>
            <a:ln w="222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4" name="Text Box 25"/>
          <p:cNvSpPr txBox="1">
            <a:spLocks noChangeArrowheads="1"/>
          </p:cNvSpPr>
          <p:nvPr/>
        </p:nvSpPr>
        <p:spPr bwMode="auto">
          <a:xfrm>
            <a:off x="6858000" y="3248025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CD9E3"/>
                </a:solidFill>
              </a:rPr>
              <a:t>The original (null) distribution</a:t>
            </a:r>
            <a:endParaRPr lang="en-US"/>
          </a:p>
        </p:txBody>
      </p:sp>
      <p:sp>
        <p:nvSpPr>
          <p:cNvPr id="7175" name="Text Box 26"/>
          <p:cNvSpPr txBox="1">
            <a:spLocks noChangeArrowheads="1"/>
          </p:cNvSpPr>
          <p:nvPr/>
        </p:nvSpPr>
        <p:spPr bwMode="auto">
          <a:xfrm>
            <a:off x="4876800" y="3248025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57D29"/>
                </a:solidFill>
              </a:rPr>
              <a:t>The new (treatment) distribution</a:t>
            </a:r>
            <a:endParaRPr lang="en-US"/>
          </a:p>
        </p:txBody>
      </p:sp>
      <p:sp>
        <p:nvSpPr>
          <p:cNvPr id="7176" name="Rectangle 32"/>
          <p:cNvSpPr>
            <a:spLocks noChangeArrowheads="1"/>
          </p:cNvSpPr>
          <p:nvPr/>
        </p:nvSpPr>
        <p:spPr bwMode="auto">
          <a:xfrm>
            <a:off x="533400" y="4114800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2232025" algn="l"/>
              </a:tabLst>
            </a:pPr>
            <a:r>
              <a:rPr lang="en-US" i="1" dirty="0"/>
              <a:t>Effect size</a:t>
            </a:r>
            <a:r>
              <a:rPr lang="en-US" dirty="0"/>
              <a:t> tells us how much the two populations </a:t>
            </a:r>
            <a:r>
              <a:rPr lang="en-US" dirty="0" smtClean="0"/>
              <a:t>don</a:t>
            </a:r>
            <a:r>
              <a:rPr lang="en-US" dirty="0" smtClean="0"/>
              <a:t>’</a:t>
            </a:r>
            <a:r>
              <a:rPr lang="en-US" altLang="ja-JP" dirty="0" smtClean="0"/>
              <a:t>t </a:t>
            </a:r>
            <a:r>
              <a:rPr lang="en-US" altLang="ja-JP" dirty="0"/>
              <a:t>overlap</a:t>
            </a:r>
            <a:endParaRPr lang="en-US" dirty="0"/>
          </a:p>
        </p:txBody>
      </p:sp>
      <p:graphicFrame>
        <p:nvGraphicFramePr>
          <p:cNvPr id="504865" name="Object 2"/>
          <p:cNvGraphicFramePr>
            <a:graphicFrameLocks noChangeAspect="1"/>
          </p:cNvGraphicFramePr>
          <p:nvPr/>
        </p:nvGraphicFramePr>
        <p:xfrm>
          <a:off x="1903413" y="2762250"/>
          <a:ext cx="12144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4" imgW="482600" imgH="203200" progId="Equation.DSMT4">
                  <p:embed/>
                </p:oleObj>
              </mc:Choice>
              <mc:Fallback>
                <p:oleObj name="Equation" r:id="rId4" imgW="482600" imgH="203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413" y="2762250"/>
                        <a:ext cx="121443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8" name="Group 42"/>
          <p:cNvGrpSpPr>
            <a:grpSpLocks/>
          </p:cNvGrpSpPr>
          <p:nvPr/>
        </p:nvGrpSpPr>
        <p:grpSpPr bwMode="auto">
          <a:xfrm>
            <a:off x="6013450" y="3810000"/>
            <a:ext cx="479425" cy="2343150"/>
            <a:chOff x="3788" y="2400"/>
            <a:chExt cx="302" cy="1476"/>
          </a:xfrm>
        </p:grpSpPr>
        <p:graphicFrame>
          <p:nvGraphicFramePr>
            <p:cNvPr id="7185" name="Object 4"/>
            <p:cNvGraphicFramePr>
              <a:graphicFrameLocks noChangeAspect="1"/>
            </p:cNvGraphicFramePr>
            <p:nvPr/>
          </p:nvGraphicFramePr>
          <p:xfrm>
            <a:off x="3788" y="3552"/>
            <a:ext cx="302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8" name="Equation" r:id="rId6" imgW="190500" imgH="203200" progId="Equation.DSMT4">
                    <p:embed/>
                  </p:oleObj>
                </mc:Choice>
                <mc:Fallback>
                  <p:oleObj name="Equation" r:id="rId6" imgW="190500" imgH="2032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8" y="3552"/>
                          <a:ext cx="302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6" name="Line 34"/>
            <p:cNvSpPr>
              <a:spLocks noChangeShapeType="1"/>
            </p:cNvSpPr>
            <p:nvPr/>
          </p:nvSpPr>
          <p:spPr bwMode="auto">
            <a:xfrm>
              <a:off x="3936" y="2400"/>
              <a:ext cx="0" cy="1200"/>
            </a:xfrm>
            <a:prstGeom prst="line">
              <a:avLst/>
            </a:prstGeom>
            <a:noFill/>
            <a:ln w="9525" cap="rnd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9" name="Group 41"/>
          <p:cNvGrpSpPr>
            <a:grpSpLocks/>
          </p:cNvGrpSpPr>
          <p:nvPr/>
        </p:nvGrpSpPr>
        <p:grpSpPr bwMode="auto">
          <a:xfrm>
            <a:off x="7172325" y="3810000"/>
            <a:ext cx="447675" cy="2343150"/>
            <a:chOff x="4518" y="2400"/>
            <a:chExt cx="282" cy="1476"/>
          </a:xfrm>
        </p:grpSpPr>
        <p:sp>
          <p:nvSpPr>
            <p:cNvPr id="7183" name="Line 35"/>
            <p:cNvSpPr>
              <a:spLocks noChangeShapeType="1"/>
            </p:cNvSpPr>
            <p:nvPr/>
          </p:nvSpPr>
          <p:spPr bwMode="auto">
            <a:xfrm>
              <a:off x="4646" y="2400"/>
              <a:ext cx="0" cy="1200"/>
            </a:xfrm>
            <a:prstGeom prst="line">
              <a:avLst/>
            </a:prstGeom>
            <a:noFill/>
            <a:ln w="9525" cap="rnd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84" name="Object 3"/>
            <p:cNvGraphicFramePr>
              <a:graphicFrameLocks noChangeAspect="1"/>
            </p:cNvGraphicFramePr>
            <p:nvPr/>
          </p:nvGraphicFramePr>
          <p:xfrm>
            <a:off x="4518" y="3552"/>
            <a:ext cx="282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9" name="Equation" r:id="rId8" imgW="177800" imgH="203200" progId="Equation.DSMT4">
                    <p:embed/>
                  </p:oleObj>
                </mc:Choice>
                <mc:Fallback>
                  <p:oleObj name="Equation" r:id="rId8" imgW="177800" imgH="2032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8" y="3552"/>
                          <a:ext cx="282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3117850" y="1674813"/>
            <a:ext cx="5116513" cy="1344612"/>
            <a:chOff x="1964" y="1055"/>
            <a:chExt cx="3223" cy="847"/>
          </a:xfrm>
        </p:grpSpPr>
        <p:sp>
          <p:nvSpPr>
            <p:cNvPr id="504875" name="Rectangle 43"/>
            <p:cNvSpPr>
              <a:spLocks noChangeArrowheads="1"/>
            </p:cNvSpPr>
            <p:nvPr/>
          </p:nvSpPr>
          <p:spPr bwMode="auto">
            <a:xfrm>
              <a:off x="3264" y="1055"/>
              <a:ext cx="1923" cy="748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ea typeface="ＭＳ Ｐゴシック" charset="0"/>
                  <a:cs typeface="ＭＳ Ｐゴシック" charset="0"/>
                </a:rPr>
                <a:t>But this is tied to the particular units of measurement</a:t>
              </a:r>
            </a:p>
          </p:txBody>
        </p:sp>
        <p:cxnSp>
          <p:nvCxnSpPr>
            <p:cNvPr id="7182" name="AutoShape 44"/>
            <p:cNvCxnSpPr>
              <a:cxnSpLocks noChangeShapeType="1"/>
              <a:stCxn id="504875" idx="1"/>
            </p:cNvCxnSpPr>
            <p:nvPr/>
          </p:nvCxnSpPr>
          <p:spPr bwMode="auto">
            <a:xfrm rot="10800000" flipV="1">
              <a:off x="1964" y="1429"/>
              <a:ext cx="1300" cy="47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5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Effect Size</a:t>
            </a:r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4876800" y="376555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4648200" y="3794125"/>
            <a:ext cx="4343400" cy="1844675"/>
            <a:chOff x="1440" y="1794"/>
            <a:chExt cx="2736" cy="1162"/>
          </a:xfrm>
        </p:grpSpPr>
        <p:sp>
          <p:nvSpPr>
            <p:cNvPr id="8210" name="Line 5"/>
            <p:cNvSpPr>
              <a:spLocks noChangeShapeType="1"/>
            </p:cNvSpPr>
            <p:nvPr/>
          </p:nvSpPr>
          <p:spPr bwMode="auto">
            <a:xfrm>
              <a:off x="1440" y="295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Freeform 6"/>
            <p:cNvSpPr>
              <a:spLocks/>
            </p:cNvSpPr>
            <p:nvPr/>
          </p:nvSpPr>
          <p:spPr bwMode="auto">
            <a:xfrm>
              <a:off x="2208" y="1794"/>
              <a:ext cx="1920" cy="1152"/>
            </a:xfrm>
            <a:custGeom>
              <a:avLst/>
              <a:gdLst>
                <a:gd name="T0" fmla="*/ 0 w 2976"/>
                <a:gd name="T1" fmla="*/ 295 h 1320"/>
                <a:gd name="T2" fmla="*/ 3 w 2976"/>
                <a:gd name="T3" fmla="*/ 285 h 1320"/>
                <a:gd name="T4" fmla="*/ 5 w 2976"/>
                <a:gd name="T5" fmla="*/ 242 h 1320"/>
                <a:gd name="T6" fmla="*/ 7 w 2976"/>
                <a:gd name="T7" fmla="*/ 156 h 1320"/>
                <a:gd name="T8" fmla="*/ 9 w 2976"/>
                <a:gd name="T9" fmla="*/ 70 h 1320"/>
                <a:gd name="T10" fmla="*/ 12 w 2976"/>
                <a:gd name="T11" fmla="*/ 5 h 1320"/>
                <a:gd name="T12" fmla="*/ 14 w 2976"/>
                <a:gd name="T13" fmla="*/ 38 h 1320"/>
                <a:gd name="T14" fmla="*/ 16 w 2976"/>
                <a:gd name="T15" fmla="*/ 92 h 1320"/>
                <a:gd name="T16" fmla="*/ 16 w 2976"/>
                <a:gd name="T17" fmla="*/ 134 h 1320"/>
                <a:gd name="T18" fmla="*/ 18 w 2976"/>
                <a:gd name="T19" fmla="*/ 198 h 1320"/>
                <a:gd name="T20" fmla="*/ 21 w 2976"/>
                <a:gd name="T21" fmla="*/ 263 h 1320"/>
                <a:gd name="T22" fmla="*/ 24 w 2976"/>
                <a:gd name="T23" fmla="*/ 295 h 13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6"/>
                <a:gd name="T37" fmla="*/ 0 h 1320"/>
                <a:gd name="T38" fmla="*/ 2976 w 2976"/>
                <a:gd name="T39" fmla="*/ 1320 h 13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6" h="1320">
                  <a:moveTo>
                    <a:pt x="0" y="1320"/>
                  </a:moveTo>
                  <a:cubicBezTo>
                    <a:pt x="96" y="1316"/>
                    <a:pt x="192" y="1312"/>
                    <a:pt x="288" y="1272"/>
                  </a:cubicBezTo>
                  <a:cubicBezTo>
                    <a:pt x="384" y="1232"/>
                    <a:pt x="480" y="1176"/>
                    <a:pt x="576" y="1080"/>
                  </a:cubicBezTo>
                  <a:cubicBezTo>
                    <a:pt x="672" y="984"/>
                    <a:pt x="776" y="824"/>
                    <a:pt x="864" y="696"/>
                  </a:cubicBezTo>
                  <a:cubicBezTo>
                    <a:pt x="952" y="568"/>
                    <a:pt x="1008" y="424"/>
                    <a:pt x="1104" y="312"/>
                  </a:cubicBezTo>
                  <a:cubicBezTo>
                    <a:pt x="1200" y="200"/>
                    <a:pt x="1336" y="48"/>
                    <a:pt x="1440" y="24"/>
                  </a:cubicBezTo>
                  <a:cubicBezTo>
                    <a:pt x="1544" y="0"/>
                    <a:pt x="1640" y="104"/>
                    <a:pt x="1728" y="168"/>
                  </a:cubicBezTo>
                  <a:cubicBezTo>
                    <a:pt x="1816" y="232"/>
                    <a:pt x="1912" y="336"/>
                    <a:pt x="1968" y="408"/>
                  </a:cubicBezTo>
                  <a:cubicBezTo>
                    <a:pt x="2024" y="480"/>
                    <a:pt x="2016" y="520"/>
                    <a:pt x="2064" y="600"/>
                  </a:cubicBezTo>
                  <a:cubicBezTo>
                    <a:pt x="2112" y="680"/>
                    <a:pt x="2176" y="792"/>
                    <a:pt x="2256" y="888"/>
                  </a:cubicBezTo>
                  <a:cubicBezTo>
                    <a:pt x="2336" y="984"/>
                    <a:pt x="2424" y="1104"/>
                    <a:pt x="2544" y="1176"/>
                  </a:cubicBezTo>
                  <a:cubicBezTo>
                    <a:pt x="2664" y="1248"/>
                    <a:pt x="2820" y="1284"/>
                    <a:pt x="2976" y="1320"/>
                  </a:cubicBezTo>
                </a:path>
              </a:pathLst>
            </a:custGeom>
            <a:noFill/>
            <a:ln w="222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6858000" y="3248025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CD9E3"/>
                </a:solidFill>
              </a:rPr>
              <a:t>The original (null) distribution</a:t>
            </a:r>
            <a:endParaRPr lang="en-US"/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4876800" y="3248025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57D29"/>
                </a:solidFill>
              </a:rPr>
              <a:t>The new (treatment) distribution</a:t>
            </a:r>
            <a:endParaRPr lang="en-US"/>
          </a:p>
        </p:txBody>
      </p:sp>
      <p:graphicFrame>
        <p:nvGraphicFramePr>
          <p:cNvPr id="508939" name="Object 2"/>
          <p:cNvGraphicFramePr>
            <a:graphicFrameLocks noChangeAspect="1"/>
          </p:cNvGraphicFramePr>
          <p:nvPr/>
        </p:nvGraphicFramePr>
        <p:xfrm>
          <a:off x="1265238" y="2738438"/>
          <a:ext cx="19192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4" imgW="762000" imgH="393700" progId="Equation.DSMT4">
                  <p:embed/>
                </p:oleObj>
              </mc:Choice>
              <mc:Fallback>
                <p:oleObj name="Equation" r:id="rId4" imgW="7620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2738438"/>
                        <a:ext cx="191928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8940" name="Rectangle 12"/>
          <p:cNvSpPr>
            <a:spLocks noChangeArrowheads="1"/>
          </p:cNvSpPr>
          <p:nvPr/>
        </p:nvSpPr>
        <p:spPr bwMode="auto">
          <a:xfrm>
            <a:off x="609600" y="2025650"/>
            <a:ext cx="411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2232025" algn="l"/>
              </a:tabLst>
            </a:pPr>
            <a:r>
              <a:rPr lang="en-US" sz="2800">
                <a:solidFill>
                  <a:srgbClr val="CF0A1C"/>
                </a:solidFill>
              </a:rPr>
              <a:t>Standardized</a:t>
            </a:r>
            <a:r>
              <a:rPr lang="en-US" sz="2800"/>
              <a:t> </a:t>
            </a:r>
            <a:r>
              <a:rPr lang="en-US" sz="2800" i="1"/>
              <a:t>effect size</a:t>
            </a:r>
            <a:endParaRPr lang="en-US" sz="2800"/>
          </a:p>
        </p:txBody>
      </p:sp>
      <p:sp>
        <p:nvSpPr>
          <p:cNvPr id="8201" name="Rectangle 13"/>
          <p:cNvSpPr>
            <a:spLocks noChangeArrowheads="1"/>
          </p:cNvSpPr>
          <p:nvPr/>
        </p:nvSpPr>
        <p:spPr bwMode="auto">
          <a:xfrm>
            <a:off x="533400" y="4114800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2232025" algn="l"/>
              </a:tabLst>
            </a:pPr>
            <a:r>
              <a:rPr lang="en-US" i="1"/>
              <a:t>Effect size</a:t>
            </a:r>
            <a:r>
              <a:rPr lang="en-US"/>
              <a:t> tells us how much the two populations don</a:t>
            </a:r>
            <a:r>
              <a:rPr lang="ja-JP" altLang="en-US"/>
              <a:t>’</a:t>
            </a:r>
            <a:r>
              <a:rPr lang="en-US" altLang="ja-JP"/>
              <a:t>t overlap</a:t>
            </a:r>
            <a:endParaRPr lang="en-US"/>
          </a:p>
        </p:txBody>
      </p:sp>
      <p:grpSp>
        <p:nvGrpSpPr>
          <p:cNvPr id="8202" name="Group 15"/>
          <p:cNvGrpSpPr>
            <a:grpSpLocks/>
          </p:cNvGrpSpPr>
          <p:nvPr/>
        </p:nvGrpSpPr>
        <p:grpSpPr bwMode="auto">
          <a:xfrm>
            <a:off x="6013450" y="3810000"/>
            <a:ext cx="479425" cy="2343150"/>
            <a:chOff x="3788" y="2400"/>
            <a:chExt cx="302" cy="1476"/>
          </a:xfrm>
        </p:grpSpPr>
        <p:graphicFrame>
          <p:nvGraphicFramePr>
            <p:cNvPr id="8208" name="Object 4"/>
            <p:cNvGraphicFramePr>
              <a:graphicFrameLocks noChangeAspect="1"/>
            </p:cNvGraphicFramePr>
            <p:nvPr/>
          </p:nvGraphicFramePr>
          <p:xfrm>
            <a:off x="3788" y="3552"/>
            <a:ext cx="302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1" name="Equation" r:id="rId6" imgW="190500" imgH="203200" progId="Equation.3">
                    <p:embed/>
                  </p:oleObj>
                </mc:Choice>
                <mc:Fallback>
                  <p:oleObj name="Equation" r:id="rId6" imgW="190500" imgH="203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8" y="3552"/>
                          <a:ext cx="302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3936" y="2400"/>
              <a:ext cx="0" cy="1200"/>
            </a:xfrm>
            <a:prstGeom prst="line">
              <a:avLst/>
            </a:prstGeom>
            <a:noFill/>
            <a:ln w="9525" cap="rnd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3" name="Group 18"/>
          <p:cNvGrpSpPr>
            <a:grpSpLocks/>
          </p:cNvGrpSpPr>
          <p:nvPr/>
        </p:nvGrpSpPr>
        <p:grpSpPr bwMode="auto">
          <a:xfrm>
            <a:off x="7172325" y="3810000"/>
            <a:ext cx="447675" cy="2343150"/>
            <a:chOff x="4518" y="2400"/>
            <a:chExt cx="282" cy="1476"/>
          </a:xfrm>
        </p:grpSpPr>
        <p:sp>
          <p:nvSpPr>
            <p:cNvPr id="8206" name="Line 19"/>
            <p:cNvSpPr>
              <a:spLocks noChangeShapeType="1"/>
            </p:cNvSpPr>
            <p:nvPr/>
          </p:nvSpPr>
          <p:spPr bwMode="auto">
            <a:xfrm>
              <a:off x="4646" y="2400"/>
              <a:ext cx="0" cy="1200"/>
            </a:xfrm>
            <a:prstGeom prst="line">
              <a:avLst/>
            </a:prstGeom>
            <a:noFill/>
            <a:ln w="9525" cap="rnd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207" name="Object 3"/>
            <p:cNvGraphicFramePr>
              <a:graphicFrameLocks noChangeAspect="1"/>
            </p:cNvGraphicFramePr>
            <p:nvPr/>
          </p:nvGraphicFramePr>
          <p:xfrm>
            <a:off x="4518" y="3552"/>
            <a:ext cx="282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2" name="Equation" r:id="rId8" imgW="177800" imgH="203200" progId="Equation.3">
                    <p:embed/>
                  </p:oleObj>
                </mc:Choice>
                <mc:Fallback>
                  <p:oleObj name="Equation" r:id="rId8" imgW="177800" imgH="203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8" y="3552"/>
                          <a:ext cx="282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8950" name="Rectangle 22"/>
          <p:cNvSpPr>
            <a:spLocks noChangeArrowheads="1"/>
          </p:cNvSpPr>
          <p:nvPr/>
        </p:nvSpPr>
        <p:spPr bwMode="auto">
          <a:xfrm>
            <a:off x="4267200" y="2057400"/>
            <a:ext cx="487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2232025" algn="l"/>
              </a:tabLst>
            </a:pPr>
            <a:r>
              <a:rPr lang="en-US">
                <a:solidFill>
                  <a:srgbClr val="CF0A1C"/>
                </a:solidFill>
              </a:rPr>
              <a:t>Puts into neutral units for comparison (same logic as z-scores)</a:t>
            </a:r>
            <a:endParaRPr lang="en-US"/>
          </a:p>
        </p:txBody>
      </p:sp>
      <p:sp>
        <p:nvSpPr>
          <p:cNvPr id="508952" name="Rectangle 24"/>
          <p:cNvSpPr>
            <a:spLocks noChangeArrowheads="1"/>
          </p:cNvSpPr>
          <p:nvPr/>
        </p:nvSpPr>
        <p:spPr bwMode="auto">
          <a:xfrm>
            <a:off x="152400" y="25146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tabLst>
                <a:tab pos="2232025" algn="l"/>
              </a:tabLst>
            </a:pPr>
            <a:r>
              <a:rPr lang="en-US" sz="2800" dirty="0" smtClean="0">
                <a:solidFill>
                  <a:srgbClr val="85309D"/>
                </a:solidFill>
              </a:rPr>
              <a:t>Cohen</a:t>
            </a:r>
            <a:r>
              <a:rPr lang="en-US" sz="2800" dirty="0" smtClean="0">
                <a:solidFill>
                  <a:srgbClr val="85309D"/>
                </a:solidFill>
              </a:rPr>
              <a:t>’</a:t>
            </a:r>
            <a:r>
              <a:rPr lang="en-US" altLang="ja-JP" sz="2800" dirty="0" smtClean="0">
                <a:solidFill>
                  <a:srgbClr val="85309D"/>
                </a:solidFill>
              </a:rPr>
              <a:t>s </a:t>
            </a:r>
            <a:r>
              <a:rPr lang="en-US" altLang="ja-JP" sz="2800" i="1" dirty="0">
                <a:solidFill>
                  <a:srgbClr val="85309D"/>
                </a:solidFill>
              </a:rPr>
              <a:t>d</a:t>
            </a:r>
            <a:endParaRPr lang="en-US" sz="2800" dirty="0">
              <a:solidFill>
                <a:srgbClr val="85309D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40" grpId="0" build="p" autoUpdateAnimBg="0"/>
      <p:bldP spid="508950" grpId="0" build="p" autoUpdateAnimBg="0"/>
      <p:bldP spid="50895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Effect Size</a:t>
            </a:r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4876800" y="376555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4648200" y="3794125"/>
            <a:ext cx="4343400" cy="1844675"/>
            <a:chOff x="1440" y="1794"/>
            <a:chExt cx="2736" cy="1162"/>
          </a:xfrm>
        </p:grpSpPr>
        <p:sp>
          <p:nvSpPr>
            <p:cNvPr id="9234" name="Line 5"/>
            <p:cNvSpPr>
              <a:spLocks noChangeShapeType="1"/>
            </p:cNvSpPr>
            <p:nvPr/>
          </p:nvSpPr>
          <p:spPr bwMode="auto">
            <a:xfrm>
              <a:off x="1440" y="295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Freeform 6"/>
            <p:cNvSpPr>
              <a:spLocks/>
            </p:cNvSpPr>
            <p:nvPr/>
          </p:nvSpPr>
          <p:spPr bwMode="auto">
            <a:xfrm>
              <a:off x="2208" y="1794"/>
              <a:ext cx="1920" cy="1152"/>
            </a:xfrm>
            <a:custGeom>
              <a:avLst/>
              <a:gdLst>
                <a:gd name="T0" fmla="*/ 0 w 2976"/>
                <a:gd name="T1" fmla="*/ 295 h 1320"/>
                <a:gd name="T2" fmla="*/ 3 w 2976"/>
                <a:gd name="T3" fmla="*/ 285 h 1320"/>
                <a:gd name="T4" fmla="*/ 5 w 2976"/>
                <a:gd name="T5" fmla="*/ 242 h 1320"/>
                <a:gd name="T6" fmla="*/ 7 w 2976"/>
                <a:gd name="T7" fmla="*/ 156 h 1320"/>
                <a:gd name="T8" fmla="*/ 9 w 2976"/>
                <a:gd name="T9" fmla="*/ 70 h 1320"/>
                <a:gd name="T10" fmla="*/ 12 w 2976"/>
                <a:gd name="T11" fmla="*/ 5 h 1320"/>
                <a:gd name="T12" fmla="*/ 14 w 2976"/>
                <a:gd name="T13" fmla="*/ 38 h 1320"/>
                <a:gd name="T14" fmla="*/ 16 w 2976"/>
                <a:gd name="T15" fmla="*/ 92 h 1320"/>
                <a:gd name="T16" fmla="*/ 16 w 2976"/>
                <a:gd name="T17" fmla="*/ 134 h 1320"/>
                <a:gd name="T18" fmla="*/ 18 w 2976"/>
                <a:gd name="T19" fmla="*/ 198 h 1320"/>
                <a:gd name="T20" fmla="*/ 21 w 2976"/>
                <a:gd name="T21" fmla="*/ 263 h 1320"/>
                <a:gd name="T22" fmla="*/ 24 w 2976"/>
                <a:gd name="T23" fmla="*/ 295 h 13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6"/>
                <a:gd name="T37" fmla="*/ 0 h 1320"/>
                <a:gd name="T38" fmla="*/ 2976 w 2976"/>
                <a:gd name="T39" fmla="*/ 1320 h 13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6" h="1320">
                  <a:moveTo>
                    <a:pt x="0" y="1320"/>
                  </a:moveTo>
                  <a:cubicBezTo>
                    <a:pt x="96" y="1316"/>
                    <a:pt x="192" y="1312"/>
                    <a:pt x="288" y="1272"/>
                  </a:cubicBezTo>
                  <a:cubicBezTo>
                    <a:pt x="384" y="1232"/>
                    <a:pt x="480" y="1176"/>
                    <a:pt x="576" y="1080"/>
                  </a:cubicBezTo>
                  <a:cubicBezTo>
                    <a:pt x="672" y="984"/>
                    <a:pt x="776" y="824"/>
                    <a:pt x="864" y="696"/>
                  </a:cubicBezTo>
                  <a:cubicBezTo>
                    <a:pt x="952" y="568"/>
                    <a:pt x="1008" y="424"/>
                    <a:pt x="1104" y="312"/>
                  </a:cubicBezTo>
                  <a:cubicBezTo>
                    <a:pt x="1200" y="200"/>
                    <a:pt x="1336" y="48"/>
                    <a:pt x="1440" y="24"/>
                  </a:cubicBezTo>
                  <a:cubicBezTo>
                    <a:pt x="1544" y="0"/>
                    <a:pt x="1640" y="104"/>
                    <a:pt x="1728" y="168"/>
                  </a:cubicBezTo>
                  <a:cubicBezTo>
                    <a:pt x="1816" y="232"/>
                    <a:pt x="1912" y="336"/>
                    <a:pt x="1968" y="408"/>
                  </a:cubicBezTo>
                  <a:cubicBezTo>
                    <a:pt x="2024" y="480"/>
                    <a:pt x="2016" y="520"/>
                    <a:pt x="2064" y="600"/>
                  </a:cubicBezTo>
                  <a:cubicBezTo>
                    <a:pt x="2112" y="680"/>
                    <a:pt x="2176" y="792"/>
                    <a:pt x="2256" y="888"/>
                  </a:cubicBezTo>
                  <a:cubicBezTo>
                    <a:pt x="2336" y="984"/>
                    <a:pt x="2424" y="1104"/>
                    <a:pt x="2544" y="1176"/>
                  </a:cubicBezTo>
                  <a:cubicBezTo>
                    <a:pt x="2664" y="1248"/>
                    <a:pt x="2820" y="1284"/>
                    <a:pt x="2976" y="1320"/>
                  </a:cubicBezTo>
                </a:path>
              </a:pathLst>
            </a:custGeom>
            <a:noFill/>
            <a:ln w="222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858000" y="3248025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 dirty="0">
                <a:solidFill>
                  <a:srgbClr val="0CD9E3"/>
                </a:solidFill>
              </a:rPr>
              <a:t>The original (null) distribution</a:t>
            </a:r>
            <a:endParaRPr lang="en-US" dirty="0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876800" y="3248025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57D29"/>
                </a:solidFill>
              </a:rPr>
              <a:t>The new (treatment) distribution</a:t>
            </a:r>
            <a:endParaRPr lang="en-US"/>
          </a:p>
        </p:txBody>
      </p:sp>
      <p:sp>
        <p:nvSpPr>
          <p:cNvPr id="506891" name="Rectangle 11"/>
          <p:cNvSpPr>
            <a:spLocks noChangeArrowheads="1"/>
          </p:cNvSpPr>
          <p:nvPr/>
        </p:nvSpPr>
        <p:spPr bwMode="auto">
          <a:xfrm>
            <a:off x="622300" y="2025650"/>
            <a:ext cx="419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tabLst>
                <a:tab pos="2232025" algn="l"/>
              </a:tabLst>
            </a:pPr>
            <a:r>
              <a:rPr lang="en-US" sz="2800"/>
              <a:t>Effect size conventions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2232025" algn="l"/>
              </a:tabLst>
            </a:pPr>
            <a:r>
              <a:rPr lang="en-US"/>
              <a:t>small	</a:t>
            </a:r>
            <a:r>
              <a:rPr lang="en-US" i="1">
                <a:latin typeface="Times New Roman" pitchFamily="18" charset="0"/>
              </a:rPr>
              <a:t>d</a:t>
            </a:r>
            <a:r>
              <a:rPr lang="en-US"/>
              <a:t> = .2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2232025" algn="l"/>
              </a:tabLst>
            </a:pPr>
            <a:r>
              <a:rPr lang="en-US"/>
              <a:t>medium	</a:t>
            </a:r>
            <a:r>
              <a:rPr lang="en-US" i="1">
                <a:latin typeface="Times New Roman" pitchFamily="18" charset="0"/>
              </a:rPr>
              <a:t>d</a:t>
            </a:r>
            <a:r>
              <a:rPr lang="en-US"/>
              <a:t> = .5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2232025" algn="l"/>
              </a:tabLst>
            </a:pPr>
            <a:r>
              <a:rPr lang="en-US"/>
              <a:t>large	</a:t>
            </a:r>
            <a:r>
              <a:rPr lang="en-US" i="1">
                <a:latin typeface="Times New Roman" pitchFamily="18" charset="0"/>
              </a:rPr>
              <a:t>d</a:t>
            </a:r>
            <a:r>
              <a:rPr lang="en-US"/>
              <a:t> = .8</a:t>
            </a:r>
          </a:p>
        </p:txBody>
      </p:sp>
      <p:sp>
        <p:nvSpPr>
          <p:cNvPr id="9224" name="Rectangle 18"/>
          <p:cNvSpPr>
            <a:spLocks noChangeArrowheads="1"/>
          </p:cNvSpPr>
          <p:nvPr/>
        </p:nvSpPr>
        <p:spPr bwMode="auto">
          <a:xfrm>
            <a:off x="533400" y="4114800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2232025" algn="l"/>
              </a:tabLst>
            </a:pPr>
            <a:r>
              <a:rPr lang="en-US" i="1" dirty="0"/>
              <a:t>Effect size</a:t>
            </a:r>
            <a:r>
              <a:rPr lang="en-US" dirty="0"/>
              <a:t> tells us how much the two populations </a:t>
            </a:r>
            <a:r>
              <a:rPr lang="en-US" dirty="0" smtClean="0"/>
              <a:t>don</a:t>
            </a:r>
            <a:r>
              <a:rPr lang="en-US" dirty="0" smtClean="0"/>
              <a:t>’</a:t>
            </a:r>
            <a:r>
              <a:rPr lang="en-US" altLang="ja-JP" dirty="0" smtClean="0"/>
              <a:t>t </a:t>
            </a:r>
            <a:r>
              <a:rPr lang="en-US" altLang="ja-JP" dirty="0"/>
              <a:t>overlap</a:t>
            </a:r>
            <a:endParaRPr lang="en-US" dirty="0"/>
          </a:p>
        </p:txBody>
      </p:sp>
      <p:graphicFrame>
        <p:nvGraphicFramePr>
          <p:cNvPr id="9225" name="Object 2"/>
          <p:cNvGraphicFramePr>
            <a:graphicFrameLocks noChangeAspect="1"/>
          </p:cNvGraphicFramePr>
          <p:nvPr/>
        </p:nvGraphicFramePr>
        <p:xfrm>
          <a:off x="5535613" y="1905000"/>
          <a:ext cx="185578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4" imgW="736600" imgH="393700" progId="Equation.DSMT4">
                  <p:embed/>
                </p:oleObj>
              </mc:Choice>
              <mc:Fallback>
                <p:oleObj name="Equation" r:id="rId4" imgW="7366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1905000"/>
                        <a:ext cx="185578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6" name="Group 20"/>
          <p:cNvGrpSpPr>
            <a:grpSpLocks/>
          </p:cNvGrpSpPr>
          <p:nvPr/>
        </p:nvGrpSpPr>
        <p:grpSpPr bwMode="auto">
          <a:xfrm>
            <a:off x="6216650" y="3810000"/>
            <a:ext cx="73025" cy="2127250"/>
            <a:chOff x="3916" y="2400"/>
            <a:chExt cx="46" cy="1340"/>
          </a:xfrm>
        </p:grpSpPr>
        <p:graphicFrame>
          <p:nvGraphicFramePr>
            <p:cNvPr id="9232" name="Object 4"/>
            <p:cNvGraphicFramePr>
              <a:graphicFrameLocks noChangeAspect="1"/>
            </p:cNvGraphicFramePr>
            <p:nvPr/>
          </p:nvGraphicFramePr>
          <p:xfrm>
            <a:off x="3916" y="3688"/>
            <a:ext cx="46" cy="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7" name="Equation" r:id="rId6" imgW="190500" imgH="203200" progId="Equation.3">
                    <p:embed/>
                  </p:oleObj>
                </mc:Choice>
                <mc:Fallback>
                  <p:oleObj name="Equation" r:id="rId6" imgW="190500" imgH="203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6" y="3688"/>
                          <a:ext cx="46" cy="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3" name="Line 22"/>
            <p:cNvSpPr>
              <a:spLocks noChangeShapeType="1"/>
            </p:cNvSpPr>
            <p:nvPr/>
          </p:nvSpPr>
          <p:spPr bwMode="auto">
            <a:xfrm>
              <a:off x="3936" y="2400"/>
              <a:ext cx="0" cy="1200"/>
            </a:xfrm>
            <a:prstGeom prst="line">
              <a:avLst/>
            </a:prstGeom>
            <a:noFill/>
            <a:ln w="9525" cap="rnd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7" name="Group 23"/>
          <p:cNvGrpSpPr>
            <a:grpSpLocks/>
          </p:cNvGrpSpPr>
          <p:nvPr/>
        </p:nvGrpSpPr>
        <p:grpSpPr bwMode="auto">
          <a:xfrm>
            <a:off x="7364413" y="3810000"/>
            <a:ext cx="61912" cy="2127250"/>
            <a:chOff x="4639" y="2400"/>
            <a:chExt cx="39" cy="1340"/>
          </a:xfrm>
        </p:grpSpPr>
        <p:sp>
          <p:nvSpPr>
            <p:cNvPr id="9230" name="Line 24"/>
            <p:cNvSpPr>
              <a:spLocks noChangeShapeType="1"/>
            </p:cNvSpPr>
            <p:nvPr/>
          </p:nvSpPr>
          <p:spPr bwMode="auto">
            <a:xfrm>
              <a:off x="4646" y="2400"/>
              <a:ext cx="0" cy="1200"/>
            </a:xfrm>
            <a:prstGeom prst="line">
              <a:avLst/>
            </a:prstGeom>
            <a:noFill/>
            <a:ln w="9525" cap="rnd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31" name="Object 3"/>
            <p:cNvGraphicFramePr>
              <a:graphicFrameLocks noChangeAspect="1"/>
            </p:cNvGraphicFramePr>
            <p:nvPr/>
          </p:nvGraphicFramePr>
          <p:xfrm>
            <a:off x="4639" y="3688"/>
            <a:ext cx="39" cy="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8" name="Equation" r:id="rId8" imgW="177800" imgH="203200" progId="Equation.3">
                    <p:embed/>
                  </p:oleObj>
                </mc:Choice>
                <mc:Fallback>
                  <p:oleObj name="Equation" r:id="rId8" imgW="177800" imgH="203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9" y="3688"/>
                          <a:ext cx="39" cy="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28" name="Object 4"/>
          <p:cNvGraphicFramePr>
            <a:graphicFrameLocks noChangeAspect="1"/>
          </p:cNvGraphicFramePr>
          <p:nvPr/>
        </p:nvGraphicFramePr>
        <p:xfrm>
          <a:off x="6013450" y="5638800"/>
          <a:ext cx="4794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10" imgW="190500" imgH="203200" progId="Equation.3">
                  <p:embed/>
                </p:oleObj>
              </mc:Choice>
              <mc:Fallback>
                <p:oleObj name="Equation" r:id="rId10" imgW="1905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5638800"/>
                        <a:ext cx="4794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3"/>
          <p:cNvGraphicFramePr>
            <a:graphicFrameLocks noChangeAspect="1"/>
          </p:cNvGraphicFramePr>
          <p:nvPr/>
        </p:nvGraphicFramePr>
        <p:xfrm>
          <a:off x="7172325" y="5638800"/>
          <a:ext cx="4476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12" imgW="177800" imgH="203200" progId="Equation.3">
                  <p:embed/>
                </p:oleObj>
              </mc:Choice>
              <mc:Fallback>
                <p:oleObj name="Equation" r:id="rId12" imgW="1778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5638800"/>
                        <a:ext cx="4476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9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Error types</a:t>
            </a:r>
          </a:p>
        </p:txBody>
      </p:sp>
      <p:graphicFrame>
        <p:nvGraphicFramePr>
          <p:cNvPr id="394243" name="Group 3"/>
          <p:cNvGraphicFramePr>
            <a:graphicFrameLocks noGrp="1"/>
          </p:cNvGraphicFramePr>
          <p:nvPr/>
        </p:nvGraphicFramePr>
        <p:xfrm>
          <a:off x="4419600" y="3048000"/>
          <a:ext cx="2971800" cy="2336800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</a:tblGrid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495800" y="1600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Real world (</a:t>
            </a:r>
            <a:r>
              <a:rPr lang="ja-JP" altLang="en-US">
                <a:latin typeface="Arial" pitchFamily="34" charset="0"/>
              </a:rPr>
              <a:t>‘</a:t>
            </a:r>
            <a:r>
              <a:rPr lang="en-US" altLang="ja-JP">
                <a:latin typeface="Arial" pitchFamily="34" charset="0"/>
              </a:rPr>
              <a:t>truth</a:t>
            </a:r>
            <a:r>
              <a:rPr lang="ja-JP" altLang="en-US">
                <a:latin typeface="Arial" pitchFamily="34" charset="0"/>
              </a:rPr>
              <a:t>’</a:t>
            </a:r>
            <a:r>
              <a:rPr lang="en-US" altLang="ja-JP">
                <a:latin typeface="Arial" pitchFamily="34" charset="0"/>
              </a:rPr>
              <a:t>)</a:t>
            </a:r>
            <a:endParaRPr lang="en-US">
              <a:latin typeface="Arial" pitchFamily="34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572000" y="2133600"/>
            <a:ext cx="137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H</a:t>
            </a:r>
            <a:r>
              <a:rPr lang="en-US" baseline="-25000">
                <a:latin typeface="Arial" pitchFamily="34" charset="0"/>
              </a:rPr>
              <a:t>0</a:t>
            </a:r>
            <a:r>
              <a:rPr lang="en-US">
                <a:latin typeface="Arial" pitchFamily="34" charset="0"/>
              </a:rPr>
              <a:t> is correct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096000" y="2209800"/>
            <a:ext cx="114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H</a:t>
            </a:r>
            <a:r>
              <a:rPr lang="en-US" baseline="-25000">
                <a:latin typeface="Arial" pitchFamily="34" charset="0"/>
              </a:rPr>
              <a:t>0</a:t>
            </a:r>
            <a:r>
              <a:rPr lang="en-US">
                <a:latin typeface="Arial" pitchFamily="34" charset="0"/>
              </a:rPr>
              <a:t> is wrong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990600" y="3733800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Experimenter</a:t>
            </a:r>
            <a:r>
              <a:rPr lang="ja-JP" altLang="en-US">
                <a:latin typeface="Arial" pitchFamily="34" charset="0"/>
              </a:rPr>
              <a:t>’</a:t>
            </a:r>
            <a:r>
              <a:rPr lang="en-US" altLang="ja-JP">
                <a:latin typeface="Arial" pitchFamily="34" charset="0"/>
              </a:rPr>
              <a:t>s conclusions</a:t>
            </a:r>
            <a:endParaRPr lang="en-US">
              <a:latin typeface="Arial" pitchFamily="34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124200" y="3200400"/>
            <a:ext cx="114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Arial" pitchFamily="34" charset="0"/>
              </a:rPr>
              <a:t>Reject H</a:t>
            </a:r>
            <a:r>
              <a:rPr lang="en-US" baseline="-25000">
                <a:solidFill>
                  <a:srgbClr val="333399"/>
                </a:solidFill>
                <a:latin typeface="Arial" pitchFamily="34" charset="0"/>
              </a:rPr>
              <a:t>0</a:t>
            </a:r>
            <a:endParaRPr lang="en-US">
              <a:solidFill>
                <a:srgbClr val="FF182D"/>
              </a:solidFill>
              <a:latin typeface="Arial" pitchFamily="34" charset="0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124200" y="4191000"/>
            <a:ext cx="1219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27FF09"/>
                </a:solidFill>
                <a:latin typeface="Arial" pitchFamily="34" charset="0"/>
              </a:rPr>
              <a:t>Fail to Reject H</a:t>
            </a:r>
            <a:r>
              <a:rPr lang="en-US" baseline="-25000">
                <a:solidFill>
                  <a:srgbClr val="27FF09"/>
                </a:solidFill>
                <a:latin typeface="Arial" pitchFamily="34" charset="0"/>
              </a:rPr>
              <a:t>0</a:t>
            </a:r>
            <a:endParaRPr lang="en-US">
              <a:solidFill>
                <a:srgbClr val="27FF09"/>
              </a:solidFill>
              <a:latin typeface="Arial" pitchFamily="34" charset="0"/>
            </a:endParaRPr>
          </a:p>
        </p:txBody>
      </p:sp>
      <p:grpSp>
        <p:nvGrpSpPr>
          <p:cNvPr id="10260" name="Group 36"/>
          <p:cNvGrpSpPr>
            <a:grpSpLocks/>
          </p:cNvGrpSpPr>
          <p:nvPr/>
        </p:nvGrpSpPr>
        <p:grpSpPr bwMode="auto">
          <a:xfrm>
            <a:off x="457200" y="2514600"/>
            <a:ext cx="3886200" cy="1516063"/>
            <a:chOff x="288" y="1584"/>
            <a:chExt cx="2448" cy="955"/>
          </a:xfrm>
        </p:grpSpPr>
        <p:sp>
          <p:nvSpPr>
            <p:cNvPr id="10270" name="AutoShape 21"/>
            <p:cNvSpPr>
              <a:spLocks/>
            </p:cNvSpPr>
            <p:nvPr/>
          </p:nvSpPr>
          <p:spPr bwMode="auto">
            <a:xfrm>
              <a:off x="288" y="1584"/>
              <a:ext cx="1274" cy="764"/>
            </a:xfrm>
            <a:prstGeom prst="borderCallout2">
              <a:avLst>
                <a:gd name="adj1" fmla="val 9426"/>
                <a:gd name="adj2" fmla="val 103769"/>
                <a:gd name="adj3" fmla="val 9426"/>
                <a:gd name="adj4" fmla="val 116639"/>
                <a:gd name="adj5" fmla="val 58769"/>
                <a:gd name="adj6" fmla="val 129986"/>
              </a:avLst>
            </a:prstGeom>
            <a:solidFill>
              <a:srgbClr val="CC99FF">
                <a:alpha val="50195"/>
              </a:srgbClr>
            </a:solidFill>
            <a:ln w="25400">
              <a:solidFill>
                <a:srgbClr val="CC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 conclude that there is an effect</a:t>
              </a:r>
            </a:p>
          </p:txBody>
        </p:sp>
        <p:sp>
          <p:nvSpPr>
            <p:cNvPr id="10271" name="Oval 22"/>
            <p:cNvSpPr>
              <a:spLocks noChangeArrowheads="1"/>
            </p:cNvSpPr>
            <p:nvPr/>
          </p:nvSpPr>
          <p:spPr bwMode="auto">
            <a:xfrm>
              <a:off x="1877" y="1968"/>
              <a:ext cx="859" cy="571"/>
            </a:xfrm>
            <a:prstGeom prst="ellipse">
              <a:avLst/>
            </a:prstGeom>
            <a:noFill/>
            <a:ln w="25400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61" name="Group 37"/>
          <p:cNvGrpSpPr>
            <a:grpSpLocks/>
          </p:cNvGrpSpPr>
          <p:nvPr/>
        </p:nvGrpSpPr>
        <p:grpSpPr bwMode="auto">
          <a:xfrm>
            <a:off x="914400" y="4114800"/>
            <a:ext cx="3406775" cy="2108200"/>
            <a:chOff x="576" y="2592"/>
            <a:chExt cx="2146" cy="1328"/>
          </a:xfrm>
        </p:grpSpPr>
        <p:sp>
          <p:nvSpPr>
            <p:cNvPr id="10268" name="AutoShape 24"/>
            <p:cNvSpPr>
              <a:spLocks/>
            </p:cNvSpPr>
            <p:nvPr/>
          </p:nvSpPr>
          <p:spPr bwMode="auto">
            <a:xfrm>
              <a:off x="576" y="3386"/>
              <a:ext cx="1138" cy="534"/>
            </a:xfrm>
            <a:prstGeom prst="borderCallout2">
              <a:avLst>
                <a:gd name="adj1" fmla="val 13481"/>
                <a:gd name="adj2" fmla="val 104218"/>
                <a:gd name="adj3" fmla="val 13481"/>
                <a:gd name="adj4" fmla="val 108171"/>
                <a:gd name="adj5" fmla="val -41949"/>
                <a:gd name="adj6" fmla="val 112213"/>
              </a:avLst>
            </a:prstGeom>
            <a:solidFill>
              <a:srgbClr val="CC99FF">
                <a:alpha val="50195"/>
              </a:srgbClr>
            </a:solidFill>
            <a:ln w="25400">
              <a:solidFill>
                <a:srgbClr val="CC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 can</a:t>
              </a:r>
              <a:r>
                <a:rPr lang="ja-JP" altLang="en-US"/>
                <a:t>’</a:t>
              </a:r>
              <a:r>
                <a:rPr lang="en-US" altLang="ja-JP"/>
                <a:t>t detect an effect</a:t>
              </a:r>
              <a:endParaRPr lang="en-US"/>
            </a:p>
          </p:txBody>
        </p:sp>
        <p:sp>
          <p:nvSpPr>
            <p:cNvPr id="10269" name="Oval 25"/>
            <p:cNvSpPr>
              <a:spLocks noChangeArrowheads="1"/>
            </p:cNvSpPr>
            <p:nvPr/>
          </p:nvSpPr>
          <p:spPr bwMode="auto">
            <a:xfrm>
              <a:off x="1858" y="2592"/>
              <a:ext cx="864" cy="881"/>
            </a:xfrm>
            <a:prstGeom prst="ellipse">
              <a:avLst/>
            </a:prstGeom>
            <a:noFill/>
            <a:ln w="25400">
              <a:solidFill>
                <a:srgbClr val="CC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62" name="Group 34"/>
          <p:cNvGrpSpPr>
            <a:grpSpLocks/>
          </p:cNvGrpSpPr>
          <p:nvPr/>
        </p:nvGrpSpPr>
        <p:grpSpPr bwMode="auto">
          <a:xfrm>
            <a:off x="1828800" y="1524000"/>
            <a:ext cx="4106863" cy="1524000"/>
            <a:chOff x="1152" y="960"/>
            <a:chExt cx="2587" cy="960"/>
          </a:xfrm>
        </p:grpSpPr>
        <p:sp>
          <p:nvSpPr>
            <p:cNvPr id="10266" name="AutoShape 27"/>
            <p:cNvSpPr>
              <a:spLocks/>
            </p:cNvSpPr>
            <p:nvPr/>
          </p:nvSpPr>
          <p:spPr bwMode="auto">
            <a:xfrm>
              <a:off x="1152" y="960"/>
              <a:ext cx="1274" cy="534"/>
            </a:xfrm>
            <a:prstGeom prst="borderCallout2">
              <a:avLst>
                <a:gd name="adj1" fmla="val 13481"/>
                <a:gd name="adj2" fmla="val 103769"/>
                <a:gd name="adj3" fmla="val 13481"/>
                <a:gd name="adj4" fmla="val 121431"/>
                <a:gd name="adj5" fmla="val 94569"/>
                <a:gd name="adj6" fmla="val 139875"/>
              </a:avLst>
            </a:prstGeom>
            <a:solidFill>
              <a:srgbClr val="CCFFCC">
                <a:alpha val="50195"/>
              </a:srgbClr>
            </a:solidFill>
            <a:ln w="25400">
              <a:solidFill>
                <a:srgbClr val="CC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There really isn</a:t>
              </a:r>
              <a:r>
                <a:rPr lang="ja-JP" altLang="en-US"/>
                <a:t>’</a:t>
              </a:r>
              <a:r>
                <a:rPr lang="en-US" altLang="ja-JP"/>
                <a:t>t an effect</a:t>
              </a:r>
              <a:endParaRPr lang="en-US"/>
            </a:p>
          </p:txBody>
        </p:sp>
        <p:sp>
          <p:nvSpPr>
            <p:cNvPr id="10267" name="Oval 28"/>
            <p:cNvSpPr>
              <a:spLocks noChangeArrowheads="1"/>
            </p:cNvSpPr>
            <p:nvPr/>
          </p:nvSpPr>
          <p:spPr bwMode="auto">
            <a:xfrm>
              <a:off x="2880" y="1349"/>
              <a:ext cx="859" cy="571"/>
            </a:xfrm>
            <a:prstGeom prst="ellipse">
              <a:avLst/>
            </a:prstGeom>
            <a:noFill/>
            <a:ln w="25400">
              <a:solidFill>
                <a:srgbClr val="CC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63" name="Group 35"/>
          <p:cNvGrpSpPr>
            <a:grpSpLocks/>
          </p:cNvGrpSpPr>
          <p:nvPr/>
        </p:nvGrpSpPr>
        <p:grpSpPr bwMode="auto">
          <a:xfrm>
            <a:off x="5943600" y="1600200"/>
            <a:ext cx="2971800" cy="1447800"/>
            <a:chOff x="3744" y="1008"/>
            <a:chExt cx="1872" cy="912"/>
          </a:xfrm>
        </p:grpSpPr>
        <p:sp>
          <p:nvSpPr>
            <p:cNvPr id="10264" name="AutoShape 30"/>
            <p:cNvSpPr>
              <a:spLocks/>
            </p:cNvSpPr>
            <p:nvPr/>
          </p:nvSpPr>
          <p:spPr bwMode="auto">
            <a:xfrm>
              <a:off x="4718" y="1008"/>
              <a:ext cx="898" cy="764"/>
            </a:xfrm>
            <a:prstGeom prst="borderCallout2">
              <a:avLst>
                <a:gd name="adj1" fmla="val 9426"/>
                <a:gd name="adj2" fmla="val -5347"/>
                <a:gd name="adj3" fmla="val 9426"/>
                <a:gd name="adj4" fmla="val -17259"/>
                <a:gd name="adj5" fmla="val 54190"/>
                <a:gd name="adj6" fmla="val -29620"/>
              </a:avLst>
            </a:prstGeom>
            <a:solidFill>
              <a:srgbClr val="CCFFCC">
                <a:alpha val="50195"/>
              </a:srgbClr>
            </a:solidFill>
            <a:ln w="25400">
              <a:solidFill>
                <a:srgbClr val="CCFFCC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There really is</a:t>
              </a:r>
            </a:p>
            <a:p>
              <a:r>
                <a:rPr lang="en-US"/>
                <a:t>an effect</a:t>
              </a:r>
            </a:p>
          </p:txBody>
        </p:sp>
        <p:sp>
          <p:nvSpPr>
            <p:cNvPr id="10265" name="Oval 31"/>
            <p:cNvSpPr>
              <a:spLocks noChangeArrowheads="1"/>
            </p:cNvSpPr>
            <p:nvPr/>
          </p:nvSpPr>
          <p:spPr bwMode="auto">
            <a:xfrm>
              <a:off x="3744" y="1344"/>
              <a:ext cx="864" cy="576"/>
            </a:xfrm>
            <a:prstGeom prst="ellipse">
              <a:avLst/>
            </a:prstGeom>
            <a:noFill/>
            <a:ln w="25400">
              <a:solidFill>
                <a:srgbClr val="CCFF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Error types</a:t>
            </a:r>
          </a:p>
        </p:txBody>
      </p:sp>
      <p:graphicFrame>
        <p:nvGraphicFramePr>
          <p:cNvPr id="396291" name="Group 3"/>
          <p:cNvGraphicFramePr>
            <a:graphicFrameLocks noGrp="1"/>
          </p:cNvGraphicFramePr>
          <p:nvPr/>
        </p:nvGraphicFramePr>
        <p:xfrm>
          <a:off x="4419600" y="3048000"/>
          <a:ext cx="2971800" cy="2336800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</a:tblGrid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495800" y="1600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Real world (</a:t>
            </a:r>
            <a:r>
              <a:rPr lang="ja-JP" altLang="en-US">
                <a:latin typeface="Arial" pitchFamily="34" charset="0"/>
              </a:rPr>
              <a:t>‘</a:t>
            </a:r>
            <a:r>
              <a:rPr lang="en-US" altLang="ja-JP">
                <a:latin typeface="Arial" pitchFamily="34" charset="0"/>
              </a:rPr>
              <a:t>truth</a:t>
            </a:r>
            <a:r>
              <a:rPr lang="ja-JP" altLang="en-US">
                <a:latin typeface="Arial" pitchFamily="34" charset="0"/>
              </a:rPr>
              <a:t>’</a:t>
            </a:r>
            <a:r>
              <a:rPr lang="en-US" altLang="ja-JP">
                <a:latin typeface="Arial" pitchFamily="34" charset="0"/>
              </a:rPr>
              <a:t>)</a:t>
            </a:r>
            <a:endParaRPr lang="en-US">
              <a:latin typeface="Arial" pitchFamily="34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572000" y="22098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H</a:t>
            </a:r>
            <a:r>
              <a:rPr lang="en-US" baseline="-25000">
                <a:latin typeface="Arial" pitchFamily="34" charset="0"/>
              </a:rPr>
              <a:t>0</a:t>
            </a:r>
            <a:r>
              <a:rPr lang="en-US">
                <a:latin typeface="Arial" pitchFamily="34" charset="0"/>
              </a:rPr>
              <a:t> is correct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096000" y="2209800"/>
            <a:ext cx="114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H</a:t>
            </a:r>
            <a:r>
              <a:rPr lang="en-US" baseline="-25000">
                <a:latin typeface="Arial" pitchFamily="34" charset="0"/>
              </a:rPr>
              <a:t>0</a:t>
            </a:r>
            <a:r>
              <a:rPr lang="en-US">
                <a:latin typeface="Arial" pitchFamily="34" charset="0"/>
              </a:rPr>
              <a:t> is wrong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990600" y="3733800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Experimenter</a:t>
            </a:r>
            <a:r>
              <a:rPr lang="ja-JP" altLang="en-US">
                <a:latin typeface="Arial" pitchFamily="34" charset="0"/>
              </a:rPr>
              <a:t>’</a:t>
            </a:r>
            <a:r>
              <a:rPr lang="en-US" altLang="ja-JP">
                <a:latin typeface="Arial" pitchFamily="34" charset="0"/>
              </a:rPr>
              <a:t>s conclusions</a:t>
            </a:r>
            <a:endParaRPr lang="en-US">
              <a:latin typeface="Arial" pitchFamily="34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124200" y="3200400"/>
            <a:ext cx="114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3399"/>
                </a:solidFill>
                <a:latin typeface="Arial" pitchFamily="34" charset="0"/>
              </a:rPr>
              <a:t>Reject H</a:t>
            </a:r>
            <a:r>
              <a:rPr lang="en-US" baseline="-25000">
                <a:solidFill>
                  <a:srgbClr val="333399"/>
                </a:solidFill>
                <a:latin typeface="Arial" pitchFamily="34" charset="0"/>
              </a:rPr>
              <a:t>0</a:t>
            </a:r>
            <a:endParaRPr lang="en-US">
              <a:solidFill>
                <a:srgbClr val="FF182D"/>
              </a:solidFill>
              <a:latin typeface="Arial" pitchFamily="34" charset="0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124200" y="4191000"/>
            <a:ext cx="1219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27FF09"/>
                </a:solidFill>
                <a:latin typeface="Arial" pitchFamily="34" charset="0"/>
              </a:rPr>
              <a:t>Fail to Reject H</a:t>
            </a:r>
            <a:r>
              <a:rPr lang="en-US" baseline="-25000">
                <a:solidFill>
                  <a:srgbClr val="27FF09"/>
                </a:solidFill>
                <a:latin typeface="Arial" pitchFamily="34" charset="0"/>
              </a:rPr>
              <a:t>0</a:t>
            </a:r>
            <a:endParaRPr lang="en-US">
              <a:solidFill>
                <a:srgbClr val="27FF09"/>
              </a:solidFill>
              <a:latin typeface="Arial" pitchFamily="34" charset="0"/>
            </a:endParaRP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6186488" y="3228975"/>
            <a:ext cx="838200" cy="838200"/>
          </a:xfrm>
          <a:prstGeom prst="smileyFace">
            <a:avLst>
              <a:gd name="adj" fmla="val 4653"/>
            </a:avLst>
          </a:prstGeom>
          <a:solidFill>
            <a:srgbClr val="FFF52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724400" y="4391025"/>
            <a:ext cx="838200" cy="838200"/>
          </a:xfrm>
          <a:prstGeom prst="smileyFace">
            <a:avLst>
              <a:gd name="adj" fmla="val 4653"/>
            </a:avLst>
          </a:prstGeom>
          <a:solidFill>
            <a:srgbClr val="FFF52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648200" y="3063875"/>
            <a:ext cx="106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1131"/>
                </a:solidFill>
              </a:rPr>
              <a:t>Type I error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6096000" y="4206875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1131"/>
                </a:solidFill>
              </a:rPr>
              <a:t>Type II error</a:t>
            </a:r>
          </a:p>
        </p:txBody>
      </p:sp>
      <p:graphicFrame>
        <p:nvGraphicFramePr>
          <p:cNvPr id="11288" name="Object 2"/>
          <p:cNvGraphicFramePr>
            <a:graphicFrameLocks noChangeAspect="1"/>
          </p:cNvGraphicFramePr>
          <p:nvPr/>
        </p:nvGraphicFramePr>
        <p:xfrm>
          <a:off x="4883150" y="3822700"/>
          <a:ext cx="4508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4" imgW="139700" imgH="114300" progId="Equation.DSMT4">
                  <p:embed/>
                </p:oleObj>
              </mc:Choice>
              <mc:Fallback>
                <p:oleObj name="Equation" r:id="rId4" imgW="139700" imgH="114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822700"/>
                        <a:ext cx="4508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9" name="Object 3"/>
          <p:cNvGraphicFramePr>
            <a:graphicFrameLocks noChangeAspect="1"/>
          </p:cNvGraphicFramePr>
          <p:nvPr/>
        </p:nvGraphicFramePr>
        <p:xfrm>
          <a:off x="6419850" y="4940300"/>
          <a:ext cx="3381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6" imgW="127000" imgH="177800" progId="Equation.DSMT4">
                  <p:embed/>
                </p:oleObj>
              </mc:Choice>
              <mc:Fallback>
                <p:oleObj name="Equation" r:id="rId6" imgW="127000" imgH="177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4940300"/>
                        <a:ext cx="3381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28600" y="1676400"/>
            <a:ext cx="5715000" cy="2590800"/>
            <a:chOff x="144" y="1056"/>
            <a:chExt cx="3600" cy="1632"/>
          </a:xfrm>
        </p:grpSpPr>
        <p:sp>
          <p:nvSpPr>
            <p:cNvPr id="396314" name="Rectangle 26"/>
            <p:cNvSpPr>
              <a:spLocks noChangeArrowheads="1"/>
            </p:cNvSpPr>
            <p:nvPr/>
          </p:nvSpPr>
          <p:spPr bwMode="auto">
            <a:xfrm>
              <a:off x="144" y="1056"/>
              <a:ext cx="2544" cy="9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000" b="1">
                  <a:solidFill>
                    <a:srgbClr val="FF182D"/>
                  </a:solidFill>
                </a:rPr>
                <a:t>Type I error</a:t>
              </a:r>
              <a:r>
                <a:rPr lang="en-US" sz="2000" b="1"/>
                <a:t> (α)</a:t>
              </a:r>
              <a:r>
                <a:rPr lang="en-US" sz="2000"/>
                <a:t>: concluding that</a:t>
              </a:r>
            </a:p>
            <a:p>
              <a:pPr>
                <a:defRPr/>
              </a:pPr>
              <a:r>
                <a:rPr lang="en-US" sz="2000"/>
                <a:t> there is a difference between groups </a:t>
              </a:r>
            </a:p>
            <a:p>
              <a:pPr>
                <a:defRPr/>
              </a:pPr>
              <a:r>
                <a:rPr lang="en-US" sz="2000"/>
                <a:t>(</a:t>
              </a:r>
              <a:r>
                <a:rPr lang="ja-JP" altLang="en-US" sz="2000"/>
                <a:t>“</a:t>
              </a:r>
              <a:r>
                <a:rPr lang="en-US" altLang="ja-JP" sz="2000"/>
                <a:t>an effect</a:t>
              </a:r>
              <a:r>
                <a:rPr lang="ja-JP" altLang="en-US" sz="2000"/>
                <a:t>”</a:t>
              </a:r>
              <a:r>
                <a:rPr lang="en-US" altLang="ja-JP" sz="2000"/>
                <a:t>) when there really isn</a:t>
              </a:r>
              <a:r>
                <a:rPr lang="ja-JP" altLang="en-US" sz="2000"/>
                <a:t>’</a:t>
              </a:r>
              <a:r>
                <a:rPr lang="en-US" altLang="ja-JP" sz="2000"/>
                <a:t>t.</a:t>
              </a:r>
              <a:endParaRPr lang="en-US" sz="2000"/>
            </a:p>
          </p:txBody>
        </p:sp>
        <p:sp>
          <p:nvSpPr>
            <p:cNvPr id="11296" name="Oval 27"/>
            <p:cNvSpPr>
              <a:spLocks noChangeArrowheads="1"/>
            </p:cNvSpPr>
            <p:nvPr/>
          </p:nvSpPr>
          <p:spPr bwMode="auto">
            <a:xfrm>
              <a:off x="2736" y="1872"/>
              <a:ext cx="1008" cy="816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297" name="AutoShape 28"/>
            <p:cNvCxnSpPr>
              <a:cxnSpLocks noChangeShapeType="1"/>
              <a:stCxn id="396314" idx="2"/>
              <a:endCxn id="11296" idx="2"/>
            </p:cNvCxnSpPr>
            <p:nvPr/>
          </p:nvCxnSpPr>
          <p:spPr bwMode="auto">
            <a:xfrm rot="16200000" flipH="1">
              <a:off x="1916" y="1468"/>
              <a:ext cx="312" cy="1312"/>
            </a:xfrm>
            <a:prstGeom prst="curvedConnector2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9600" y="4114800"/>
            <a:ext cx="6858000" cy="2108200"/>
            <a:chOff x="384" y="2592"/>
            <a:chExt cx="4320" cy="1328"/>
          </a:xfrm>
        </p:grpSpPr>
        <p:sp>
          <p:nvSpPr>
            <p:cNvPr id="396319" name="Rectangle 31"/>
            <p:cNvSpPr>
              <a:spLocks noChangeArrowheads="1"/>
            </p:cNvSpPr>
            <p:nvPr/>
          </p:nvSpPr>
          <p:spPr bwMode="auto">
            <a:xfrm>
              <a:off x="384" y="3456"/>
              <a:ext cx="2784" cy="4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2000" b="1">
                  <a:solidFill>
                    <a:srgbClr val="FF182D"/>
                  </a:solidFill>
                </a:rPr>
                <a:t>Type II error</a:t>
              </a:r>
              <a:r>
                <a:rPr lang="en-US" sz="2000" b="1"/>
                <a:t> (β)</a:t>
              </a:r>
              <a:r>
                <a:rPr lang="en-US" sz="2000"/>
                <a:t>: concluding that </a:t>
              </a: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en-US" sz="2000"/>
                <a:t>there isn</a:t>
              </a:r>
              <a:r>
                <a:rPr lang="ja-JP" altLang="en-US" sz="2000"/>
                <a:t>’</a:t>
              </a:r>
              <a:r>
                <a:rPr lang="en-US" altLang="ja-JP" sz="2000"/>
                <a:t>t an effect, when there really is.</a:t>
              </a:r>
              <a:endParaRPr lang="en-US" sz="2000"/>
            </a:p>
          </p:txBody>
        </p:sp>
        <p:sp>
          <p:nvSpPr>
            <p:cNvPr id="11293" name="Oval 32"/>
            <p:cNvSpPr>
              <a:spLocks noChangeArrowheads="1"/>
            </p:cNvSpPr>
            <p:nvPr/>
          </p:nvSpPr>
          <p:spPr bwMode="auto">
            <a:xfrm>
              <a:off x="3696" y="2592"/>
              <a:ext cx="1008" cy="816"/>
            </a:xfrm>
            <a:prstGeom prst="ellips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294" name="AutoShape 33"/>
            <p:cNvCxnSpPr>
              <a:cxnSpLocks noChangeShapeType="1"/>
              <a:stCxn id="396319" idx="3"/>
              <a:endCxn id="11293" idx="4"/>
            </p:cNvCxnSpPr>
            <p:nvPr/>
          </p:nvCxnSpPr>
          <p:spPr bwMode="auto">
            <a:xfrm flipV="1">
              <a:off x="3168" y="3408"/>
              <a:ext cx="1032" cy="280"/>
            </a:xfrm>
            <a:prstGeom prst="curvedConnector2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848600" cy="24384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Gill Sans MT" pitchFamily="34" charset="0"/>
              </a:rPr>
              <a:t>The probability of making a Type II error is related to Statistical Power</a:t>
            </a:r>
          </a:p>
          <a:p>
            <a:pPr lvl="1" eaLnBrk="1" hangingPunct="1"/>
            <a:r>
              <a:rPr lang="en-US" sz="2400" i="1" smtClean="0">
                <a:latin typeface="Gill Sans MT" pitchFamily="34" charset="0"/>
              </a:rPr>
              <a:t>Statistical Power</a:t>
            </a:r>
            <a:r>
              <a:rPr lang="en-US" sz="2400" smtClean="0">
                <a:latin typeface="Gill Sans MT" pitchFamily="34" charset="0"/>
              </a:rPr>
              <a:t>: The probability that the study will produce a statistically significant results if the research hypothesis is true (there is an effect)</a:t>
            </a:r>
            <a:endParaRPr lang="en-US" smtClean="0">
              <a:latin typeface="Gill Sans MT" pitchFamily="34" charset="0"/>
            </a:endParaRPr>
          </a:p>
        </p:txBody>
      </p:sp>
      <p:graphicFrame>
        <p:nvGraphicFramePr>
          <p:cNvPr id="377860" name="Object 2"/>
          <p:cNvGraphicFramePr>
            <a:graphicFrameLocks noChangeAspect="1"/>
          </p:cNvGraphicFramePr>
          <p:nvPr/>
        </p:nvGraphicFramePr>
        <p:xfrm>
          <a:off x="3290888" y="4057650"/>
          <a:ext cx="227171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4" imgW="901700" imgH="203200" progId="Equation.DSMT4">
                  <p:embed/>
                </p:oleObj>
              </mc:Choice>
              <mc:Fallback>
                <p:oleObj name="Equation" r:id="rId4" imgW="901700" imgH="203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4057650"/>
                        <a:ext cx="2271712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685800" y="4800600"/>
            <a:ext cx="784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So how do we compute this?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 bldLvl="4" autoUpdateAnimBg="0"/>
      <p:bldP spid="37786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914900" y="1584325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</a:rPr>
              <a:t>H</a:t>
            </a:r>
            <a:r>
              <a:rPr lang="en-US" sz="2000" baseline="-25000" dirty="0">
                <a:latin typeface="Arial" pitchFamily="34" charset="0"/>
              </a:rPr>
              <a:t>0</a:t>
            </a:r>
            <a:r>
              <a:rPr lang="en-US" sz="2000" dirty="0">
                <a:latin typeface="Arial" pitchFamily="34" charset="0"/>
              </a:rPr>
              <a:t>: is </a:t>
            </a:r>
            <a:r>
              <a:rPr lang="en-US" sz="2000" b="1" dirty="0">
                <a:latin typeface="Arial" pitchFamily="34" charset="0"/>
              </a:rPr>
              <a:t>true</a:t>
            </a:r>
            <a:r>
              <a:rPr lang="en-US" sz="2000" dirty="0">
                <a:latin typeface="Arial" pitchFamily="34" charset="0"/>
              </a:rPr>
              <a:t> (is </a:t>
            </a:r>
            <a:r>
              <a:rPr lang="en-US" sz="2000" b="1" dirty="0">
                <a:latin typeface="Arial" pitchFamily="34" charset="0"/>
              </a:rPr>
              <a:t>no</a:t>
            </a:r>
            <a:r>
              <a:rPr lang="en-US" sz="2000" dirty="0">
                <a:latin typeface="Arial" pitchFamily="34" charset="0"/>
              </a:rPr>
              <a:t> treatment effect)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057400" y="1524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Real world (</a:t>
            </a:r>
            <a:r>
              <a:rPr lang="ja-JP" altLang="en-US">
                <a:latin typeface="Arial" pitchFamily="34" charset="0"/>
              </a:rPr>
              <a:t>‘</a:t>
            </a:r>
            <a:r>
              <a:rPr lang="en-US" altLang="ja-JP">
                <a:latin typeface="Arial" pitchFamily="34" charset="0"/>
              </a:rPr>
              <a:t>truth</a:t>
            </a:r>
            <a:r>
              <a:rPr lang="ja-JP" altLang="en-US">
                <a:latin typeface="Arial" pitchFamily="34" charset="0"/>
              </a:rPr>
              <a:t>’</a:t>
            </a:r>
            <a:r>
              <a:rPr lang="en-US" altLang="ja-JP">
                <a:latin typeface="Arial" pitchFamily="34" charset="0"/>
              </a:rPr>
              <a:t>)</a:t>
            </a:r>
            <a:endParaRPr lang="en-US">
              <a:latin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14800" y="4648200"/>
            <a:ext cx="2819400" cy="609600"/>
            <a:chOff x="2592" y="2928"/>
            <a:chExt cx="1776" cy="384"/>
          </a:xfrm>
        </p:grpSpPr>
        <p:sp>
          <p:nvSpPr>
            <p:cNvPr id="13351" name="Text Box 10"/>
            <p:cNvSpPr txBox="1">
              <a:spLocks noChangeArrowheads="1"/>
            </p:cNvSpPr>
            <p:nvPr/>
          </p:nvSpPr>
          <p:spPr bwMode="auto">
            <a:xfrm>
              <a:off x="2784" y="3158"/>
              <a:ext cx="15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>
                  <a:solidFill>
                    <a:srgbClr val="0CF50C"/>
                  </a:solidFill>
                </a:rPr>
                <a:t>Fail to reject H</a:t>
              </a:r>
              <a:r>
                <a:rPr lang="en-US" sz="2000" baseline="-25000">
                  <a:solidFill>
                    <a:srgbClr val="0CF50C"/>
                  </a:solidFill>
                </a:rPr>
                <a:t>0</a:t>
              </a:r>
              <a:endParaRPr lang="en-US" sz="2000"/>
            </a:p>
          </p:txBody>
        </p:sp>
        <p:grpSp>
          <p:nvGrpSpPr>
            <p:cNvPr id="13352" name="Group 11"/>
            <p:cNvGrpSpPr>
              <a:grpSpLocks/>
            </p:cNvGrpSpPr>
            <p:nvPr/>
          </p:nvGrpSpPr>
          <p:grpSpPr bwMode="auto">
            <a:xfrm flipH="1">
              <a:off x="2592" y="2928"/>
              <a:ext cx="1680" cy="240"/>
              <a:chOff x="2976" y="2448"/>
              <a:chExt cx="1488" cy="240"/>
            </a:xfrm>
          </p:grpSpPr>
          <p:grpSp>
            <p:nvGrpSpPr>
              <p:cNvPr id="13353" name="Group 12"/>
              <p:cNvGrpSpPr>
                <a:grpSpLocks/>
              </p:cNvGrpSpPr>
              <p:nvPr/>
            </p:nvGrpSpPr>
            <p:grpSpPr bwMode="auto">
              <a:xfrm>
                <a:off x="2976" y="2448"/>
                <a:ext cx="1488" cy="240"/>
                <a:chOff x="2976" y="2448"/>
                <a:chExt cx="1488" cy="240"/>
              </a:xfrm>
            </p:grpSpPr>
            <p:sp>
              <p:nvSpPr>
                <p:cNvPr id="13355" name="AutoShape 13"/>
                <p:cNvSpPr>
                  <a:spLocks/>
                </p:cNvSpPr>
                <p:nvPr/>
              </p:nvSpPr>
              <p:spPr bwMode="auto">
                <a:xfrm rot="-5400000">
                  <a:off x="3672" y="1896"/>
                  <a:ext cx="192" cy="1392"/>
                </a:xfrm>
                <a:prstGeom prst="leftBrace">
                  <a:avLst>
                    <a:gd name="adj1" fmla="val 24972"/>
                    <a:gd name="adj2" fmla="val 50000"/>
                  </a:avLst>
                </a:prstGeom>
                <a:noFill/>
                <a:ln w="9525">
                  <a:solidFill>
                    <a:srgbClr val="0EFF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5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76" y="2448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354" name="Line 15"/>
              <p:cNvSpPr>
                <a:spLocks noChangeShapeType="1"/>
              </p:cNvSpPr>
              <p:nvPr/>
            </p:nvSpPr>
            <p:spPr bwMode="auto">
              <a:xfrm flipH="1">
                <a:off x="3168" y="2592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27FF0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133600" y="4648200"/>
            <a:ext cx="1981200" cy="685800"/>
            <a:chOff x="1344" y="2928"/>
            <a:chExt cx="1248" cy="432"/>
          </a:xfrm>
        </p:grpSpPr>
        <p:sp>
          <p:nvSpPr>
            <p:cNvPr id="13346" name="Text Box 21"/>
            <p:cNvSpPr txBox="1">
              <a:spLocks noChangeArrowheads="1"/>
            </p:cNvSpPr>
            <p:nvPr/>
          </p:nvSpPr>
          <p:spPr bwMode="auto">
            <a:xfrm>
              <a:off x="1680" y="3110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333399"/>
                  </a:solidFill>
                </a:rPr>
                <a:t>Reject H</a:t>
              </a:r>
              <a:r>
                <a:rPr lang="en-US" sz="2000" baseline="-25000">
                  <a:solidFill>
                    <a:srgbClr val="333399"/>
                  </a:solidFill>
                </a:rPr>
                <a:t>0</a:t>
              </a:r>
              <a:endParaRPr lang="en-US" sz="2000">
                <a:solidFill>
                  <a:srgbClr val="FF3B47"/>
                </a:solidFill>
              </a:endParaRPr>
            </a:p>
          </p:txBody>
        </p:sp>
        <p:grpSp>
          <p:nvGrpSpPr>
            <p:cNvPr id="13347" name="Group 22"/>
            <p:cNvGrpSpPr>
              <a:grpSpLocks/>
            </p:cNvGrpSpPr>
            <p:nvPr/>
          </p:nvGrpSpPr>
          <p:grpSpPr bwMode="auto">
            <a:xfrm>
              <a:off x="1344" y="2928"/>
              <a:ext cx="1248" cy="240"/>
              <a:chOff x="912" y="2928"/>
              <a:chExt cx="1680" cy="240"/>
            </a:xfrm>
          </p:grpSpPr>
          <p:sp>
            <p:nvSpPr>
              <p:cNvPr id="13348" name="AutoShape 23"/>
              <p:cNvSpPr>
                <a:spLocks/>
              </p:cNvSpPr>
              <p:nvPr/>
            </p:nvSpPr>
            <p:spPr bwMode="auto">
              <a:xfrm rot="-5400000">
                <a:off x="1710" y="2286"/>
                <a:ext cx="192" cy="1572"/>
              </a:xfrm>
              <a:prstGeom prst="leftBrace">
                <a:avLst>
                  <a:gd name="adj1" fmla="val 28201"/>
                  <a:gd name="adj2" fmla="val 50000"/>
                </a:avLst>
              </a:prstGeom>
              <a:noFill/>
              <a:ln w="9525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Rectangle 24"/>
              <p:cNvSpPr>
                <a:spLocks noChangeArrowheads="1"/>
              </p:cNvSpPr>
              <p:nvPr/>
            </p:nvSpPr>
            <p:spPr bwMode="auto">
              <a:xfrm>
                <a:off x="912" y="2928"/>
                <a:ext cx="217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Line 25"/>
              <p:cNvSpPr>
                <a:spLocks noChangeShapeType="1"/>
              </p:cNvSpPr>
              <p:nvPr/>
            </p:nvSpPr>
            <p:spPr bwMode="auto">
              <a:xfrm flipH="1">
                <a:off x="1056" y="3072"/>
                <a:ext cx="452" cy="0"/>
              </a:xfrm>
              <a:prstGeom prst="line">
                <a:avLst/>
              </a:prstGeom>
              <a:noFill/>
              <a:ln w="9525">
                <a:solidFill>
                  <a:srgbClr val="33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19" name="AutoShape 26"/>
          <p:cNvSpPr>
            <a:spLocks noChangeArrowheads="1"/>
          </p:cNvSpPr>
          <p:nvPr/>
        </p:nvSpPr>
        <p:spPr bwMode="auto">
          <a:xfrm>
            <a:off x="381000" y="1905000"/>
            <a:ext cx="609600" cy="1295400"/>
          </a:xfrm>
          <a:prstGeom prst="roundRect">
            <a:avLst>
              <a:gd name="adj" fmla="val 16667"/>
            </a:avLst>
          </a:prstGeom>
          <a:solidFill>
            <a:srgbClr val="CCFFCC">
              <a:alpha val="39999"/>
            </a:srgbClr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20" name="Group 27"/>
          <p:cNvGrpSpPr>
            <a:grpSpLocks/>
          </p:cNvGrpSpPr>
          <p:nvPr/>
        </p:nvGrpSpPr>
        <p:grpSpPr bwMode="auto">
          <a:xfrm>
            <a:off x="457200" y="1676400"/>
            <a:ext cx="1035050" cy="1333500"/>
            <a:chOff x="1076" y="1008"/>
            <a:chExt cx="652" cy="840"/>
          </a:xfrm>
        </p:grpSpPr>
        <p:sp>
          <p:nvSpPr>
            <p:cNvPr id="13334" name="Text Box 28"/>
            <p:cNvSpPr txBox="1">
              <a:spLocks noChangeArrowheads="1"/>
            </p:cNvSpPr>
            <p:nvPr/>
          </p:nvSpPr>
          <p:spPr bwMode="auto">
            <a:xfrm>
              <a:off x="1092" y="1008"/>
              <a:ext cx="63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Arial" pitchFamily="34" charset="0"/>
                </a:rPr>
                <a:t>Real world (</a:t>
              </a:r>
              <a:r>
                <a:rPr lang="ja-JP" altLang="en-US" sz="800">
                  <a:latin typeface="Arial" pitchFamily="34" charset="0"/>
                </a:rPr>
                <a:t>‘</a:t>
              </a:r>
              <a:r>
                <a:rPr lang="en-US" altLang="ja-JP" sz="800">
                  <a:latin typeface="Arial" pitchFamily="34" charset="0"/>
                </a:rPr>
                <a:t>truth</a:t>
              </a:r>
              <a:r>
                <a:rPr lang="ja-JP" altLang="en-US" sz="800">
                  <a:latin typeface="Arial" pitchFamily="34" charset="0"/>
                </a:rPr>
                <a:t>’</a:t>
              </a:r>
              <a:r>
                <a:rPr lang="en-US" altLang="ja-JP" sz="800">
                  <a:latin typeface="Arial" pitchFamily="34" charset="0"/>
                </a:rPr>
                <a:t>)</a:t>
              </a:r>
              <a:endParaRPr lang="en-US" sz="800">
                <a:latin typeface="Arial" pitchFamily="34" charset="0"/>
              </a:endParaRPr>
            </a:p>
          </p:txBody>
        </p:sp>
        <p:sp>
          <p:nvSpPr>
            <p:cNvPr id="13335" name="Text Box 29"/>
            <p:cNvSpPr txBox="1">
              <a:spLocks noChangeArrowheads="1"/>
            </p:cNvSpPr>
            <p:nvPr/>
          </p:nvSpPr>
          <p:spPr bwMode="auto">
            <a:xfrm>
              <a:off x="1104" y="1140"/>
              <a:ext cx="3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Arial" pitchFamily="34" charset="0"/>
                </a:rPr>
                <a:t>H</a:t>
              </a:r>
              <a:r>
                <a:rPr lang="en-US" sz="800" baseline="-25000">
                  <a:latin typeface="Arial" pitchFamily="34" charset="0"/>
                </a:rPr>
                <a:t>0</a:t>
              </a:r>
              <a:r>
                <a:rPr lang="en-US" sz="800">
                  <a:latin typeface="Arial" pitchFamily="34" charset="0"/>
                </a:rPr>
                <a:t> is correct</a:t>
              </a:r>
            </a:p>
          </p:txBody>
        </p:sp>
        <p:sp>
          <p:nvSpPr>
            <p:cNvPr id="13336" name="Text Box 30"/>
            <p:cNvSpPr txBox="1">
              <a:spLocks noChangeArrowheads="1"/>
            </p:cNvSpPr>
            <p:nvPr/>
          </p:nvSpPr>
          <p:spPr bwMode="auto">
            <a:xfrm>
              <a:off x="1426" y="1140"/>
              <a:ext cx="3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Arial" pitchFamily="34" charset="0"/>
                </a:rPr>
                <a:t>H</a:t>
              </a:r>
              <a:r>
                <a:rPr lang="en-US" sz="800" baseline="-25000">
                  <a:latin typeface="Arial" pitchFamily="34" charset="0"/>
                </a:rPr>
                <a:t>0</a:t>
              </a:r>
              <a:r>
                <a:rPr lang="en-US" sz="800">
                  <a:latin typeface="Arial" pitchFamily="34" charset="0"/>
                </a:rPr>
                <a:t> is wrong</a:t>
              </a:r>
            </a:p>
          </p:txBody>
        </p:sp>
        <p:sp>
          <p:nvSpPr>
            <p:cNvPr id="13337" name="AutoShape 31"/>
            <p:cNvSpPr>
              <a:spLocks noChangeArrowheads="1"/>
            </p:cNvSpPr>
            <p:nvPr/>
          </p:nvSpPr>
          <p:spPr bwMode="auto">
            <a:xfrm>
              <a:off x="1445" y="1360"/>
              <a:ext cx="175" cy="181"/>
            </a:xfrm>
            <a:prstGeom prst="smileyFace">
              <a:avLst>
                <a:gd name="adj" fmla="val 4653"/>
              </a:avLst>
            </a:prstGeom>
            <a:solidFill>
              <a:srgbClr val="FFF52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AutoShape 32"/>
            <p:cNvSpPr>
              <a:spLocks noChangeArrowheads="1"/>
            </p:cNvSpPr>
            <p:nvPr/>
          </p:nvSpPr>
          <p:spPr bwMode="auto">
            <a:xfrm>
              <a:off x="1139" y="1611"/>
              <a:ext cx="176" cy="181"/>
            </a:xfrm>
            <a:prstGeom prst="smileyFace">
              <a:avLst>
                <a:gd name="adj" fmla="val 4653"/>
              </a:avLst>
            </a:prstGeom>
            <a:solidFill>
              <a:srgbClr val="FFF52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Text Box 33"/>
            <p:cNvSpPr txBox="1">
              <a:spLocks noChangeArrowheads="1"/>
            </p:cNvSpPr>
            <p:nvPr/>
          </p:nvSpPr>
          <p:spPr bwMode="auto">
            <a:xfrm>
              <a:off x="1123" y="1324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1131"/>
                  </a:solidFill>
                </a:rPr>
                <a:t>Type I error</a:t>
              </a:r>
            </a:p>
          </p:txBody>
        </p:sp>
        <p:sp>
          <p:nvSpPr>
            <p:cNvPr id="13340" name="Text Box 34"/>
            <p:cNvSpPr txBox="1">
              <a:spLocks noChangeArrowheads="1"/>
            </p:cNvSpPr>
            <p:nvPr/>
          </p:nvSpPr>
          <p:spPr bwMode="auto">
            <a:xfrm>
              <a:off x="1426" y="1572"/>
              <a:ext cx="3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1131"/>
                  </a:solidFill>
                </a:rPr>
                <a:t>Type II error</a:t>
              </a:r>
            </a:p>
          </p:txBody>
        </p:sp>
        <p:graphicFrame>
          <p:nvGraphicFramePr>
            <p:cNvPr id="13341" name="Object 2"/>
            <p:cNvGraphicFramePr>
              <a:graphicFrameLocks noChangeAspect="1"/>
            </p:cNvGraphicFramePr>
            <p:nvPr/>
          </p:nvGraphicFramePr>
          <p:xfrm>
            <a:off x="1173" y="1489"/>
            <a:ext cx="94" cy="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9" name="Equation" r:id="rId4" imgW="139700" imgH="114300" progId="Equation.3">
                    <p:embed/>
                  </p:oleObj>
                </mc:Choice>
                <mc:Fallback>
                  <p:oleObj name="Equation" r:id="rId4" imgW="139700" imgH="114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3" y="1489"/>
                          <a:ext cx="94" cy="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42" name="Object 3"/>
            <p:cNvGraphicFramePr>
              <a:graphicFrameLocks noChangeAspect="1"/>
            </p:cNvGraphicFramePr>
            <p:nvPr/>
          </p:nvGraphicFramePr>
          <p:xfrm>
            <a:off x="1494" y="1730"/>
            <a:ext cx="69" cy="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0" name="Equation" r:id="rId6" imgW="127000" imgH="177800" progId="Equation.DSMT4">
                    <p:embed/>
                  </p:oleObj>
                </mc:Choice>
                <mc:Fallback>
                  <p:oleObj name="Equation" r:id="rId6" imgW="127000" imgH="1778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4" y="1730"/>
                          <a:ext cx="69" cy="1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3" name="Rectangle 37"/>
            <p:cNvSpPr>
              <a:spLocks noChangeArrowheads="1"/>
            </p:cNvSpPr>
            <p:nvPr/>
          </p:nvSpPr>
          <p:spPr bwMode="auto">
            <a:xfrm>
              <a:off x="1076" y="1321"/>
              <a:ext cx="652" cy="5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Line 38"/>
            <p:cNvSpPr>
              <a:spLocks noChangeShapeType="1"/>
            </p:cNvSpPr>
            <p:nvPr/>
          </p:nvSpPr>
          <p:spPr bwMode="auto">
            <a:xfrm>
              <a:off x="1076" y="1585"/>
              <a:ext cx="6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Line 39"/>
            <p:cNvSpPr>
              <a:spLocks noChangeShapeType="1"/>
            </p:cNvSpPr>
            <p:nvPr/>
          </p:nvSpPr>
          <p:spPr bwMode="auto">
            <a:xfrm>
              <a:off x="1394" y="1321"/>
              <a:ext cx="0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1905000" y="3048000"/>
            <a:ext cx="2209800" cy="1628775"/>
            <a:chOff x="1200" y="1920"/>
            <a:chExt cx="1392" cy="1026"/>
          </a:xfrm>
        </p:grpSpPr>
        <p:sp>
          <p:nvSpPr>
            <p:cNvPr id="13329" name="Line 8"/>
            <p:cNvSpPr>
              <a:spLocks noChangeShapeType="1"/>
            </p:cNvSpPr>
            <p:nvPr/>
          </p:nvSpPr>
          <p:spPr bwMode="auto">
            <a:xfrm>
              <a:off x="2592" y="2726"/>
              <a:ext cx="0" cy="220"/>
            </a:xfrm>
            <a:prstGeom prst="line">
              <a:avLst/>
            </a:prstGeom>
            <a:noFill/>
            <a:ln w="38100" cap="rnd">
              <a:solidFill>
                <a:srgbClr val="FF180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30" name="Group 42"/>
            <p:cNvGrpSpPr>
              <a:grpSpLocks/>
            </p:cNvGrpSpPr>
            <p:nvPr/>
          </p:nvGrpSpPr>
          <p:grpSpPr bwMode="auto">
            <a:xfrm>
              <a:off x="1200" y="1920"/>
              <a:ext cx="777" cy="289"/>
              <a:chOff x="1200" y="1584"/>
              <a:chExt cx="777" cy="289"/>
            </a:xfrm>
          </p:grpSpPr>
          <p:sp>
            <p:nvSpPr>
              <p:cNvPr id="13332" name="Rectangle 43"/>
              <p:cNvSpPr>
                <a:spLocks noChangeArrowheads="1"/>
              </p:cNvSpPr>
              <p:nvPr/>
            </p:nvSpPr>
            <p:spPr bwMode="auto">
              <a:xfrm>
                <a:off x="1200" y="1584"/>
                <a:ext cx="768" cy="28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Text Box 44"/>
              <p:cNvSpPr txBox="1">
                <a:spLocks noChangeArrowheads="1"/>
              </p:cNvSpPr>
              <p:nvPr/>
            </p:nvSpPr>
            <p:spPr bwMode="auto">
              <a:xfrm>
                <a:off x="1200" y="1584"/>
                <a:ext cx="77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r>
                  <a:rPr lang="en-US">
                    <a:solidFill>
                      <a:srgbClr val="FF182D"/>
                    </a:solidFill>
                  </a:rPr>
                  <a:t>α = 0.05</a:t>
                </a:r>
              </a:p>
            </p:txBody>
          </p:sp>
        </p:grpSp>
        <p:sp>
          <p:nvSpPr>
            <p:cNvPr id="13331" name="Line 45"/>
            <p:cNvSpPr>
              <a:spLocks noChangeShapeType="1"/>
            </p:cNvSpPr>
            <p:nvPr/>
          </p:nvSpPr>
          <p:spPr bwMode="auto">
            <a:xfrm>
              <a:off x="1968" y="2112"/>
              <a:ext cx="624" cy="624"/>
            </a:xfrm>
            <a:prstGeom prst="line">
              <a:avLst/>
            </a:prstGeom>
            <a:noFill/>
            <a:ln w="9525">
              <a:solidFill>
                <a:srgbClr val="FF182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2057400" y="2514600"/>
            <a:ext cx="6172200" cy="2162175"/>
            <a:chOff x="1296" y="1584"/>
            <a:chExt cx="3888" cy="1362"/>
          </a:xfrm>
        </p:grpSpPr>
        <p:grpSp>
          <p:nvGrpSpPr>
            <p:cNvPr id="13323" name="Group 47"/>
            <p:cNvGrpSpPr>
              <a:grpSpLocks/>
            </p:cNvGrpSpPr>
            <p:nvPr/>
          </p:nvGrpSpPr>
          <p:grpSpPr bwMode="auto">
            <a:xfrm>
              <a:off x="1824" y="1584"/>
              <a:ext cx="3360" cy="1362"/>
              <a:chOff x="1824" y="1584"/>
              <a:chExt cx="3360" cy="1362"/>
            </a:xfrm>
          </p:grpSpPr>
          <p:grpSp>
            <p:nvGrpSpPr>
              <p:cNvPr id="13325" name="Group 5"/>
              <p:cNvGrpSpPr>
                <a:grpSpLocks/>
              </p:cNvGrpSpPr>
              <p:nvPr/>
            </p:nvGrpSpPr>
            <p:grpSpPr bwMode="auto">
              <a:xfrm>
                <a:off x="1824" y="1794"/>
                <a:ext cx="2352" cy="1152"/>
                <a:chOff x="1824" y="1794"/>
                <a:chExt cx="2352" cy="1152"/>
              </a:xfrm>
            </p:grpSpPr>
            <p:sp>
              <p:nvSpPr>
                <p:cNvPr id="13327" name="Line 6"/>
                <p:cNvSpPr>
                  <a:spLocks noChangeShapeType="1"/>
                </p:cNvSpPr>
                <p:nvPr/>
              </p:nvSpPr>
              <p:spPr bwMode="auto">
                <a:xfrm>
                  <a:off x="1824" y="294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8" name="Freeform 7"/>
                <p:cNvSpPr>
                  <a:spLocks/>
                </p:cNvSpPr>
                <p:nvPr/>
              </p:nvSpPr>
              <p:spPr bwMode="auto">
                <a:xfrm>
                  <a:off x="2208" y="1794"/>
                  <a:ext cx="1920" cy="1152"/>
                </a:xfrm>
                <a:custGeom>
                  <a:avLst/>
                  <a:gdLst>
                    <a:gd name="T0" fmla="*/ 0 w 2976"/>
                    <a:gd name="T1" fmla="*/ 295 h 1320"/>
                    <a:gd name="T2" fmla="*/ 3 w 2976"/>
                    <a:gd name="T3" fmla="*/ 285 h 1320"/>
                    <a:gd name="T4" fmla="*/ 5 w 2976"/>
                    <a:gd name="T5" fmla="*/ 242 h 1320"/>
                    <a:gd name="T6" fmla="*/ 7 w 2976"/>
                    <a:gd name="T7" fmla="*/ 156 h 1320"/>
                    <a:gd name="T8" fmla="*/ 9 w 2976"/>
                    <a:gd name="T9" fmla="*/ 70 h 1320"/>
                    <a:gd name="T10" fmla="*/ 12 w 2976"/>
                    <a:gd name="T11" fmla="*/ 5 h 1320"/>
                    <a:gd name="T12" fmla="*/ 14 w 2976"/>
                    <a:gd name="T13" fmla="*/ 38 h 1320"/>
                    <a:gd name="T14" fmla="*/ 16 w 2976"/>
                    <a:gd name="T15" fmla="*/ 92 h 1320"/>
                    <a:gd name="T16" fmla="*/ 16 w 2976"/>
                    <a:gd name="T17" fmla="*/ 134 h 1320"/>
                    <a:gd name="T18" fmla="*/ 18 w 2976"/>
                    <a:gd name="T19" fmla="*/ 198 h 1320"/>
                    <a:gd name="T20" fmla="*/ 21 w 2976"/>
                    <a:gd name="T21" fmla="*/ 263 h 1320"/>
                    <a:gd name="T22" fmla="*/ 24 w 2976"/>
                    <a:gd name="T23" fmla="*/ 295 h 13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76"/>
                    <a:gd name="T37" fmla="*/ 0 h 1320"/>
                    <a:gd name="T38" fmla="*/ 2976 w 2976"/>
                    <a:gd name="T39" fmla="*/ 1320 h 13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76" h="1320">
                      <a:moveTo>
                        <a:pt x="0" y="1320"/>
                      </a:moveTo>
                      <a:cubicBezTo>
                        <a:pt x="96" y="1316"/>
                        <a:pt x="192" y="1312"/>
                        <a:pt x="288" y="1272"/>
                      </a:cubicBezTo>
                      <a:cubicBezTo>
                        <a:pt x="384" y="1232"/>
                        <a:pt x="480" y="1176"/>
                        <a:pt x="576" y="1080"/>
                      </a:cubicBezTo>
                      <a:cubicBezTo>
                        <a:pt x="672" y="984"/>
                        <a:pt x="776" y="824"/>
                        <a:pt x="864" y="696"/>
                      </a:cubicBezTo>
                      <a:cubicBezTo>
                        <a:pt x="952" y="568"/>
                        <a:pt x="1008" y="424"/>
                        <a:pt x="1104" y="312"/>
                      </a:cubicBezTo>
                      <a:cubicBezTo>
                        <a:pt x="1200" y="200"/>
                        <a:pt x="1336" y="48"/>
                        <a:pt x="1440" y="24"/>
                      </a:cubicBezTo>
                      <a:cubicBezTo>
                        <a:pt x="1544" y="0"/>
                        <a:pt x="1640" y="104"/>
                        <a:pt x="1728" y="168"/>
                      </a:cubicBezTo>
                      <a:cubicBezTo>
                        <a:pt x="1816" y="232"/>
                        <a:pt x="1912" y="336"/>
                        <a:pt x="1968" y="408"/>
                      </a:cubicBezTo>
                      <a:cubicBezTo>
                        <a:pt x="2024" y="480"/>
                        <a:pt x="2016" y="520"/>
                        <a:pt x="2064" y="600"/>
                      </a:cubicBezTo>
                      <a:cubicBezTo>
                        <a:pt x="2112" y="680"/>
                        <a:pt x="2176" y="792"/>
                        <a:pt x="2256" y="888"/>
                      </a:cubicBezTo>
                      <a:cubicBezTo>
                        <a:pt x="2336" y="984"/>
                        <a:pt x="2424" y="1104"/>
                        <a:pt x="2544" y="1176"/>
                      </a:cubicBezTo>
                      <a:cubicBezTo>
                        <a:pt x="2664" y="1248"/>
                        <a:pt x="2820" y="1284"/>
                        <a:pt x="2976" y="1320"/>
                      </a:cubicBezTo>
                    </a:path>
                  </a:pathLst>
                </a:custGeom>
                <a:noFill/>
                <a:ln w="22225">
                  <a:solidFill>
                    <a:srgbClr val="00CC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326" name="Text Box 41"/>
              <p:cNvSpPr txBox="1">
                <a:spLocks noChangeArrowheads="1"/>
              </p:cNvSpPr>
              <p:nvPr/>
            </p:nvSpPr>
            <p:spPr bwMode="auto">
              <a:xfrm>
                <a:off x="3168" y="1584"/>
                <a:ext cx="20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r>
                  <a:rPr lang="en-US" sz="1800">
                    <a:solidFill>
                      <a:srgbClr val="0CD9E3"/>
                    </a:solidFill>
                  </a:rPr>
                  <a:t>  The original (null) distribution</a:t>
                </a:r>
                <a:endParaRPr lang="en-US"/>
              </a:p>
            </p:txBody>
          </p:sp>
        </p:grpSp>
        <p:sp>
          <p:nvSpPr>
            <p:cNvPr id="13324" name="Line 50"/>
            <p:cNvSpPr>
              <a:spLocks noChangeShapeType="1"/>
            </p:cNvSpPr>
            <p:nvPr/>
          </p:nvSpPr>
          <p:spPr bwMode="auto">
            <a:xfrm>
              <a:off x="1296" y="294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824493" y="1584325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</a:rPr>
              <a:t>H</a:t>
            </a:r>
            <a:r>
              <a:rPr lang="en-US" sz="2000" baseline="-25000" dirty="0">
                <a:latin typeface="Arial" pitchFamily="34" charset="0"/>
              </a:rPr>
              <a:t>0</a:t>
            </a:r>
            <a:r>
              <a:rPr lang="en-US" sz="2000" dirty="0">
                <a:latin typeface="Arial" pitchFamily="34" charset="0"/>
              </a:rPr>
              <a:t>: is </a:t>
            </a:r>
            <a:r>
              <a:rPr lang="en-US" sz="2000" b="1" dirty="0">
                <a:solidFill>
                  <a:srgbClr val="CF0A1C"/>
                </a:solidFill>
                <a:latin typeface="Arial" pitchFamily="34" charset="0"/>
              </a:rPr>
              <a:t>false</a:t>
            </a:r>
            <a:r>
              <a:rPr lang="en-US" sz="2000" dirty="0">
                <a:latin typeface="Arial" pitchFamily="34" charset="0"/>
              </a:rPr>
              <a:t> (is a treatment effect)</a:t>
            </a:r>
          </a:p>
        </p:txBody>
      </p:sp>
      <p:sp>
        <p:nvSpPr>
          <p:cNvPr id="14340" name="Freeform 8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9"/>
          <p:cNvSpPr>
            <a:spLocks noChangeShapeType="1"/>
          </p:cNvSpPr>
          <p:nvPr/>
        </p:nvSpPr>
        <p:spPr bwMode="auto">
          <a:xfrm>
            <a:off x="4114800" y="4327525"/>
            <a:ext cx="0" cy="349250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2" name="Group 15"/>
          <p:cNvGrpSpPr>
            <a:grpSpLocks/>
          </p:cNvGrpSpPr>
          <p:nvPr/>
        </p:nvGrpSpPr>
        <p:grpSpPr bwMode="auto">
          <a:xfrm>
            <a:off x="1905000" y="3048000"/>
            <a:ext cx="1233488" cy="458788"/>
            <a:chOff x="1200" y="1584"/>
            <a:chExt cx="777" cy="289"/>
          </a:xfrm>
        </p:grpSpPr>
        <p:sp>
          <p:nvSpPr>
            <p:cNvPr id="14379" name="Rectangle 16"/>
            <p:cNvSpPr>
              <a:spLocks noChangeArrowheads="1"/>
            </p:cNvSpPr>
            <p:nvPr/>
          </p:nvSpPr>
          <p:spPr bwMode="auto">
            <a:xfrm>
              <a:off x="1200" y="1584"/>
              <a:ext cx="768" cy="28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Text Box 17"/>
            <p:cNvSpPr txBox="1">
              <a:spLocks noChangeArrowheads="1"/>
            </p:cNvSpPr>
            <p:nvPr/>
          </p:nvSpPr>
          <p:spPr bwMode="auto">
            <a:xfrm>
              <a:off x="1200" y="1584"/>
              <a:ext cx="7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182D"/>
                  </a:solidFill>
                </a:rPr>
                <a:t>α = 0.05</a:t>
              </a:r>
            </a:p>
          </p:txBody>
        </p:sp>
      </p:grpSp>
      <p:sp>
        <p:nvSpPr>
          <p:cNvPr id="14343" name="Line 18"/>
          <p:cNvSpPr>
            <a:spLocks noChangeShapeType="1"/>
          </p:cNvSpPr>
          <p:nvPr/>
        </p:nvSpPr>
        <p:spPr bwMode="auto">
          <a:xfrm>
            <a:off x="3124200" y="3352800"/>
            <a:ext cx="990600" cy="9906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20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14345" name="Group 21"/>
          <p:cNvGrpSpPr>
            <a:grpSpLocks/>
          </p:cNvGrpSpPr>
          <p:nvPr/>
        </p:nvGrpSpPr>
        <p:grpSpPr bwMode="auto">
          <a:xfrm>
            <a:off x="2133600" y="4648200"/>
            <a:ext cx="1981200" cy="381000"/>
            <a:chOff x="912" y="2928"/>
            <a:chExt cx="1680" cy="240"/>
          </a:xfrm>
        </p:grpSpPr>
        <p:sp>
          <p:nvSpPr>
            <p:cNvPr id="14376" name="AutoShape 22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7" name="Rectangle 23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8" name="Line 24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6" name="AutoShape 25"/>
          <p:cNvSpPr>
            <a:spLocks noChangeArrowheads="1"/>
          </p:cNvSpPr>
          <p:nvPr/>
        </p:nvSpPr>
        <p:spPr bwMode="auto">
          <a:xfrm>
            <a:off x="935038" y="1905000"/>
            <a:ext cx="609600" cy="1295400"/>
          </a:xfrm>
          <a:prstGeom prst="roundRect">
            <a:avLst>
              <a:gd name="adj" fmla="val 16667"/>
            </a:avLst>
          </a:prstGeom>
          <a:solidFill>
            <a:srgbClr val="CCFFCC">
              <a:alpha val="39999"/>
            </a:srgbClr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7" name="Group 26"/>
          <p:cNvGrpSpPr>
            <a:grpSpLocks/>
          </p:cNvGrpSpPr>
          <p:nvPr/>
        </p:nvGrpSpPr>
        <p:grpSpPr bwMode="auto">
          <a:xfrm>
            <a:off x="457200" y="1676400"/>
            <a:ext cx="1035050" cy="1333500"/>
            <a:chOff x="1076" y="1008"/>
            <a:chExt cx="652" cy="840"/>
          </a:xfrm>
        </p:grpSpPr>
        <p:sp>
          <p:nvSpPr>
            <p:cNvPr id="14364" name="Text Box 27"/>
            <p:cNvSpPr txBox="1">
              <a:spLocks noChangeArrowheads="1"/>
            </p:cNvSpPr>
            <p:nvPr/>
          </p:nvSpPr>
          <p:spPr bwMode="auto">
            <a:xfrm>
              <a:off x="1092" y="1008"/>
              <a:ext cx="63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Arial" pitchFamily="34" charset="0"/>
                </a:rPr>
                <a:t>Real world (</a:t>
              </a:r>
              <a:r>
                <a:rPr lang="ja-JP" altLang="en-US" sz="800">
                  <a:latin typeface="Arial" pitchFamily="34" charset="0"/>
                </a:rPr>
                <a:t>‘</a:t>
              </a:r>
              <a:r>
                <a:rPr lang="en-US" altLang="ja-JP" sz="800">
                  <a:latin typeface="Arial" pitchFamily="34" charset="0"/>
                </a:rPr>
                <a:t>truth</a:t>
              </a:r>
              <a:r>
                <a:rPr lang="ja-JP" altLang="en-US" sz="800">
                  <a:latin typeface="Arial" pitchFamily="34" charset="0"/>
                </a:rPr>
                <a:t>’</a:t>
              </a:r>
              <a:r>
                <a:rPr lang="en-US" altLang="ja-JP" sz="800">
                  <a:latin typeface="Arial" pitchFamily="34" charset="0"/>
                </a:rPr>
                <a:t>)</a:t>
              </a:r>
              <a:endParaRPr lang="en-US" sz="800">
                <a:latin typeface="Arial" pitchFamily="34" charset="0"/>
              </a:endParaRPr>
            </a:p>
          </p:txBody>
        </p:sp>
        <p:sp>
          <p:nvSpPr>
            <p:cNvPr id="14365" name="Text Box 28"/>
            <p:cNvSpPr txBox="1">
              <a:spLocks noChangeArrowheads="1"/>
            </p:cNvSpPr>
            <p:nvPr/>
          </p:nvSpPr>
          <p:spPr bwMode="auto">
            <a:xfrm>
              <a:off x="1104" y="1140"/>
              <a:ext cx="3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Arial" pitchFamily="34" charset="0"/>
                </a:rPr>
                <a:t>H</a:t>
              </a:r>
              <a:r>
                <a:rPr lang="en-US" sz="800" baseline="-25000">
                  <a:latin typeface="Arial" pitchFamily="34" charset="0"/>
                </a:rPr>
                <a:t>0</a:t>
              </a:r>
              <a:r>
                <a:rPr lang="en-US" sz="800">
                  <a:latin typeface="Arial" pitchFamily="34" charset="0"/>
                </a:rPr>
                <a:t> is correct</a:t>
              </a:r>
            </a:p>
          </p:txBody>
        </p:sp>
        <p:sp>
          <p:nvSpPr>
            <p:cNvPr id="14366" name="Text Box 29"/>
            <p:cNvSpPr txBox="1">
              <a:spLocks noChangeArrowheads="1"/>
            </p:cNvSpPr>
            <p:nvPr/>
          </p:nvSpPr>
          <p:spPr bwMode="auto">
            <a:xfrm>
              <a:off x="1426" y="1140"/>
              <a:ext cx="3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Arial" pitchFamily="34" charset="0"/>
                </a:rPr>
                <a:t>H</a:t>
              </a:r>
              <a:r>
                <a:rPr lang="en-US" sz="800" baseline="-25000">
                  <a:latin typeface="Arial" pitchFamily="34" charset="0"/>
                </a:rPr>
                <a:t>0</a:t>
              </a:r>
              <a:r>
                <a:rPr lang="en-US" sz="800">
                  <a:latin typeface="Arial" pitchFamily="34" charset="0"/>
                </a:rPr>
                <a:t> is wrong</a:t>
              </a:r>
            </a:p>
          </p:txBody>
        </p:sp>
        <p:sp>
          <p:nvSpPr>
            <p:cNvPr id="14367" name="AutoShape 30"/>
            <p:cNvSpPr>
              <a:spLocks noChangeArrowheads="1"/>
            </p:cNvSpPr>
            <p:nvPr/>
          </p:nvSpPr>
          <p:spPr bwMode="auto">
            <a:xfrm>
              <a:off x="1445" y="1360"/>
              <a:ext cx="175" cy="181"/>
            </a:xfrm>
            <a:prstGeom prst="smileyFace">
              <a:avLst>
                <a:gd name="adj" fmla="val 4653"/>
              </a:avLst>
            </a:prstGeom>
            <a:solidFill>
              <a:srgbClr val="FFF52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AutoShape 31"/>
            <p:cNvSpPr>
              <a:spLocks noChangeArrowheads="1"/>
            </p:cNvSpPr>
            <p:nvPr/>
          </p:nvSpPr>
          <p:spPr bwMode="auto">
            <a:xfrm>
              <a:off x="1139" y="1611"/>
              <a:ext cx="176" cy="181"/>
            </a:xfrm>
            <a:prstGeom prst="smileyFace">
              <a:avLst>
                <a:gd name="adj" fmla="val 4653"/>
              </a:avLst>
            </a:prstGeom>
            <a:solidFill>
              <a:srgbClr val="FFF52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Text Box 32"/>
            <p:cNvSpPr txBox="1">
              <a:spLocks noChangeArrowheads="1"/>
            </p:cNvSpPr>
            <p:nvPr/>
          </p:nvSpPr>
          <p:spPr bwMode="auto">
            <a:xfrm>
              <a:off x="1123" y="1324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1131"/>
                  </a:solidFill>
                </a:rPr>
                <a:t>Type I error</a:t>
              </a:r>
            </a:p>
          </p:txBody>
        </p:sp>
        <p:sp>
          <p:nvSpPr>
            <p:cNvPr id="14370" name="Text Box 33"/>
            <p:cNvSpPr txBox="1">
              <a:spLocks noChangeArrowheads="1"/>
            </p:cNvSpPr>
            <p:nvPr/>
          </p:nvSpPr>
          <p:spPr bwMode="auto">
            <a:xfrm>
              <a:off x="1426" y="1572"/>
              <a:ext cx="3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1131"/>
                  </a:solidFill>
                </a:rPr>
                <a:t>Type II error</a:t>
              </a:r>
            </a:p>
          </p:txBody>
        </p:sp>
        <p:graphicFrame>
          <p:nvGraphicFramePr>
            <p:cNvPr id="14371" name="Object 2"/>
            <p:cNvGraphicFramePr>
              <a:graphicFrameLocks noChangeAspect="1"/>
            </p:cNvGraphicFramePr>
            <p:nvPr/>
          </p:nvGraphicFramePr>
          <p:xfrm>
            <a:off x="1173" y="1489"/>
            <a:ext cx="94" cy="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3" name="Equation" r:id="rId4" imgW="139700" imgH="114300" progId="Equation.3">
                    <p:embed/>
                  </p:oleObj>
                </mc:Choice>
                <mc:Fallback>
                  <p:oleObj name="Equation" r:id="rId4" imgW="139700" imgH="114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3" y="1489"/>
                          <a:ext cx="94" cy="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72" name="Object 3"/>
            <p:cNvGraphicFramePr>
              <a:graphicFrameLocks noChangeAspect="1"/>
            </p:cNvGraphicFramePr>
            <p:nvPr/>
          </p:nvGraphicFramePr>
          <p:xfrm>
            <a:off x="1494" y="1730"/>
            <a:ext cx="69" cy="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4" name="Equation" r:id="rId6" imgW="127000" imgH="177800" progId="Equation.DSMT4">
                    <p:embed/>
                  </p:oleObj>
                </mc:Choice>
                <mc:Fallback>
                  <p:oleObj name="Equation" r:id="rId6" imgW="127000" imgH="1778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4" y="1730"/>
                          <a:ext cx="69" cy="1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3" name="Rectangle 36"/>
            <p:cNvSpPr>
              <a:spLocks noChangeArrowheads="1"/>
            </p:cNvSpPr>
            <p:nvPr/>
          </p:nvSpPr>
          <p:spPr bwMode="auto">
            <a:xfrm>
              <a:off x="1076" y="1321"/>
              <a:ext cx="652" cy="5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Line 37"/>
            <p:cNvSpPr>
              <a:spLocks noChangeShapeType="1"/>
            </p:cNvSpPr>
            <p:nvPr/>
          </p:nvSpPr>
          <p:spPr bwMode="auto">
            <a:xfrm>
              <a:off x="1076" y="1585"/>
              <a:ext cx="6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5" name="Line 38"/>
            <p:cNvSpPr>
              <a:spLocks noChangeShapeType="1"/>
            </p:cNvSpPr>
            <p:nvPr/>
          </p:nvSpPr>
          <p:spPr bwMode="auto">
            <a:xfrm>
              <a:off x="1394" y="1321"/>
              <a:ext cx="0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8" name="Text Box 41"/>
          <p:cNvSpPr txBox="1">
            <a:spLocks noChangeArrowheads="1"/>
          </p:cNvSpPr>
          <p:nvPr/>
        </p:nvSpPr>
        <p:spPr bwMode="auto">
          <a:xfrm>
            <a:off x="5029200" y="25146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CD9E3"/>
                </a:solidFill>
              </a:rPr>
              <a:t>  The original (null) distribution</a:t>
            </a:r>
            <a:endParaRPr lang="en-US"/>
          </a:p>
        </p:txBody>
      </p:sp>
      <p:sp>
        <p:nvSpPr>
          <p:cNvPr id="14349" name="Text Box 42"/>
          <p:cNvSpPr txBox="1">
            <a:spLocks noChangeArrowheads="1"/>
          </p:cNvSpPr>
          <p:nvPr/>
        </p:nvSpPr>
        <p:spPr bwMode="auto">
          <a:xfrm>
            <a:off x="2057400" y="1524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Real world (</a:t>
            </a:r>
            <a:r>
              <a:rPr lang="ja-JP" altLang="en-US">
                <a:latin typeface="Arial" pitchFamily="34" charset="0"/>
              </a:rPr>
              <a:t>‘</a:t>
            </a:r>
            <a:r>
              <a:rPr lang="en-US" altLang="ja-JP">
                <a:latin typeface="Arial" pitchFamily="34" charset="0"/>
              </a:rPr>
              <a:t>truth</a:t>
            </a:r>
            <a:r>
              <a:rPr lang="ja-JP" altLang="en-US">
                <a:latin typeface="Arial" pitchFamily="34" charset="0"/>
              </a:rPr>
              <a:t>’</a:t>
            </a:r>
            <a:r>
              <a:rPr lang="en-US" altLang="ja-JP">
                <a:latin typeface="Arial" pitchFamily="34" charset="0"/>
              </a:rPr>
              <a:t>)</a:t>
            </a:r>
            <a:endParaRPr lang="en-US">
              <a:latin typeface="Arial" pitchFamily="34" charset="0"/>
            </a:endParaRPr>
          </a:p>
        </p:txBody>
      </p: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1752600" y="2514600"/>
            <a:ext cx="3581400" cy="2133600"/>
            <a:chOff x="1104" y="1584"/>
            <a:chExt cx="2256" cy="1344"/>
          </a:xfrm>
        </p:grpSpPr>
        <p:grpSp>
          <p:nvGrpSpPr>
            <p:cNvPr id="14360" name="Group 43"/>
            <p:cNvGrpSpPr>
              <a:grpSpLocks/>
            </p:cNvGrpSpPr>
            <p:nvPr/>
          </p:nvGrpSpPr>
          <p:grpSpPr bwMode="auto">
            <a:xfrm>
              <a:off x="1104" y="1584"/>
              <a:ext cx="2256" cy="1344"/>
              <a:chOff x="1104" y="1584"/>
              <a:chExt cx="2256" cy="1344"/>
            </a:xfrm>
          </p:grpSpPr>
          <p:sp>
            <p:nvSpPr>
              <p:cNvPr id="14362" name="Freeform 4"/>
              <p:cNvSpPr>
                <a:spLocks/>
              </p:cNvSpPr>
              <p:nvPr/>
            </p:nvSpPr>
            <p:spPr bwMode="auto">
              <a:xfrm>
                <a:off x="1584" y="1776"/>
                <a:ext cx="1776" cy="1152"/>
              </a:xfrm>
              <a:custGeom>
                <a:avLst/>
                <a:gdLst>
                  <a:gd name="T0" fmla="*/ 0 w 2976"/>
                  <a:gd name="T1" fmla="*/ 295 h 1320"/>
                  <a:gd name="T2" fmla="*/ 1 w 2976"/>
                  <a:gd name="T3" fmla="*/ 285 h 1320"/>
                  <a:gd name="T4" fmla="*/ 2 w 2976"/>
                  <a:gd name="T5" fmla="*/ 242 h 1320"/>
                  <a:gd name="T6" fmla="*/ 3 w 2976"/>
                  <a:gd name="T7" fmla="*/ 156 h 1320"/>
                  <a:gd name="T8" fmla="*/ 4 w 2976"/>
                  <a:gd name="T9" fmla="*/ 70 h 1320"/>
                  <a:gd name="T10" fmla="*/ 5 w 2976"/>
                  <a:gd name="T11" fmla="*/ 5 h 1320"/>
                  <a:gd name="T12" fmla="*/ 6 w 2976"/>
                  <a:gd name="T13" fmla="*/ 38 h 1320"/>
                  <a:gd name="T14" fmla="*/ 7 w 2976"/>
                  <a:gd name="T15" fmla="*/ 92 h 1320"/>
                  <a:gd name="T16" fmla="*/ 7 w 2976"/>
                  <a:gd name="T17" fmla="*/ 134 h 1320"/>
                  <a:gd name="T18" fmla="*/ 8 w 2976"/>
                  <a:gd name="T19" fmla="*/ 198 h 1320"/>
                  <a:gd name="T20" fmla="*/ 8 w 2976"/>
                  <a:gd name="T21" fmla="*/ 263 h 1320"/>
                  <a:gd name="T22" fmla="*/ 10 w 2976"/>
                  <a:gd name="T23" fmla="*/ 295 h 13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76"/>
                  <a:gd name="T37" fmla="*/ 0 h 1320"/>
                  <a:gd name="T38" fmla="*/ 2976 w 2976"/>
                  <a:gd name="T39" fmla="*/ 1320 h 13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76" h="1320">
                    <a:moveTo>
                      <a:pt x="0" y="1320"/>
                    </a:moveTo>
                    <a:cubicBezTo>
                      <a:pt x="96" y="1316"/>
                      <a:pt x="192" y="1312"/>
                      <a:pt x="288" y="1272"/>
                    </a:cubicBezTo>
                    <a:cubicBezTo>
                      <a:pt x="384" y="1232"/>
                      <a:pt x="480" y="1176"/>
                      <a:pt x="576" y="1080"/>
                    </a:cubicBezTo>
                    <a:cubicBezTo>
                      <a:pt x="672" y="984"/>
                      <a:pt x="776" y="824"/>
                      <a:pt x="864" y="696"/>
                    </a:cubicBezTo>
                    <a:cubicBezTo>
                      <a:pt x="952" y="568"/>
                      <a:pt x="1008" y="424"/>
                      <a:pt x="1104" y="312"/>
                    </a:cubicBezTo>
                    <a:cubicBezTo>
                      <a:pt x="1200" y="200"/>
                      <a:pt x="1336" y="48"/>
                      <a:pt x="1440" y="24"/>
                    </a:cubicBezTo>
                    <a:cubicBezTo>
                      <a:pt x="1544" y="0"/>
                      <a:pt x="1640" y="104"/>
                      <a:pt x="1728" y="168"/>
                    </a:cubicBezTo>
                    <a:cubicBezTo>
                      <a:pt x="1816" y="232"/>
                      <a:pt x="1912" y="336"/>
                      <a:pt x="1968" y="408"/>
                    </a:cubicBezTo>
                    <a:cubicBezTo>
                      <a:pt x="2024" y="480"/>
                      <a:pt x="2016" y="520"/>
                      <a:pt x="2064" y="600"/>
                    </a:cubicBezTo>
                    <a:cubicBezTo>
                      <a:pt x="2112" y="680"/>
                      <a:pt x="2176" y="792"/>
                      <a:pt x="2256" y="888"/>
                    </a:cubicBezTo>
                    <a:cubicBezTo>
                      <a:pt x="2336" y="984"/>
                      <a:pt x="2424" y="1104"/>
                      <a:pt x="2544" y="1176"/>
                    </a:cubicBezTo>
                    <a:cubicBezTo>
                      <a:pt x="2664" y="1248"/>
                      <a:pt x="2820" y="1284"/>
                      <a:pt x="2976" y="1320"/>
                    </a:cubicBezTo>
                  </a:path>
                </a:pathLst>
              </a:custGeom>
              <a:noFill/>
              <a:ln w="22225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3" name="Text Box 39"/>
              <p:cNvSpPr txBox="1">
                <a:spLocks noChangeArrowheads="1"/>
              </p:cNvSpPr>
              <p:nvPr/>
            </p:nvSpPr>
            <p:spPr bwMode="auto">
              <a:xfrm>
                <a:off x="1104" y="1584"/>
                <a:ext cx="22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r>
                  <a:rPr lang="en-US" sz="1800">
                    <a:solidFill>
                      <a:srgbClr val="057D29"/>
                    </a:solidFill>
                  </a:rPr>
                  <a:t>The new (treatment) distribution</a:t>
                </a:r>
                <a:endParaRPr lang="en-US"/>
              </a:p>
            </p:txBody>
          </p:sp>
        </p:grpSp>
        <p:sp>
          <p:nvSpPr>
            <p:cNvPr id="14361" name="Text Box 46"/>
            <p:cNvSpPr txBox="1">
              <a:spLocks noChangeArrowheads="1"/>
            </p:cNvSpPr>
            <p:nvPr/>
          </p:nvSpPr>
          <p:spPr bwMode="auto">
            <a:xfrm>
              <a:off x="1104" y="1584"/>
              <a:ext cx="2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057D29"/>
                  </a:solidFill>
                </a:rPr>
                <a:t>The new (treatment) distribution</a:t>
              </a:r>
              <a:endParaRPr lang="en-US"/>
            </a:p>
          </p:txBody>
        </p:sp>
      </p:grpSp>
      <p:grpSp>
        <p:nvGrpSpPr>
          <p:cNvPr id="14351" name="Group 47"/>
          <p:cNvGrpSpPr>
            <a:grpSpLocks/>
          </p:cNvGrpSpPr>
          <p:nvPr/>
        </p:nvGrpSpPr>
        <p:grpSpPr bwMode="auto">
          <a:xfrm>
            <a:off x="4114800" y="4648200"/>
            <a:ext cx="2819400" cy="609600"/>
            <a:chOff x="2592" y="2928"/>
            <a:chExt cx="1776" cy="384"/>
          </a:xfrm>
        </p:grpSpPr>
        <p:sp>
          <p:nvSpPr>
            <p:cNvPr id="14354" name="Text Box 48"/>
            <p:cNvSpPr txBox="1">
              <a:spLocks noChangeArrowheads="1"/>
            </p:cNvSpPr>
            <p:nvPr/>
          </p:nvSpPr>
          <p:spPr bwMode="auto">
            <a:xfrm>
              <a:off x="2784" y="3158"/>
              <a:ext cx="15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>
                  <a:solidFill>
                    <a:srgbClr val="0CF50C"/>
                  </a:solidFill>
                </a:rPr>
                <a:t>Fail to reject H</a:t>
              </a:r>
              <a:r>
                <a:rPr lang="en-US" sz="2000" baseline="-25000">
                  <a:solidFill>
                    <a:srgbClr val="0CF50C"/>
                  </a:solidFill>
                </a:rPr>
                <a:t>0</a:t>
              </a:r>
              <a:endParaRPr lang="en-US" sz="2000"/>
            </a:p>
          </p:txBody>
        </p:sp>
        <p:grpSp>
          <p:nvGrpSpPr>
            <p:cNvPr id="14355" name="Group 49"/>
            <p:cNvGrpSpPr>
              <a:grpSpLocks/>
            </p:cNvGrpSpPr>
            <p:nvPr/>
          </p:nvGrpSpPr>
          <p:grpSpPr bwMode="auto">
            <a:xfrm flipH="1">
              <a:off x="2592" y="2928"/>
              <a:ext cx="1680" cy="240"/>
              <a:chOff x="2976" y="2448"/>
              <a:chExt cx="1488" cy="240"/>
            </a:xfrm>
          </p:grpSpPr>
          <p:grpSp>
            <p:nvGrpSpPr>
              <p:cNvPr id="14356" name="Group 50"/>
              <p:cNvGrpSpPr>
                <a:grpSpLocks/>
              </p:cNvGrpSpPr>
              <p:nvPr/>
            </p:nvGrpSpPr>
            <p:grpSpPr bwMode="auto">
              <a:xfrm>
                <a:off x="2976" y="2448"/>
                <a:ext cx="1488" cy="240"/>
                <a:chOff x="2976" y="2448"/>
                <a:chExt cx="1488" cy="240"/>
              </a:xfrm>
            </p:grpSpPr>
            <p:sp>
              <p:nvSpPr>
                <p:cNvPr id="14358" name="AutoShape 51"/>
                <p:cNvSpPr>
                  <a:spLocks/>
                </p:cNvSpPr>
                <p:nvPr/>
              </p:nvSpPr>
              <p:spPr bwMode="auto">
                <a:xfrm rot="-5400000">
                  <a:off x="3672" y="1896"/>
                  <a:ext cx="192" cy="1392"/>
                </a:xfrm>
                <a:prstGeom prst="leftBrace">
                  <a:avLst>
                    <a:gd name="adj1" fmla="val 24972"/>
                    <a:gd name="adj2" fmla="val 50000"/>
                  </a:avLst>
                </a:prstGeom>
                <a:noFill/>
                <a:ln w="9525">
                  <a:solidFill>
                    <a:srgbClr val="0EFF1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9" name="Rectangle 52"/>
                <p:cNvSpPr>
                  <a:spLocks noChangeArrowheads="1"/>
                </p:cNvSpPr>
                <p:nvPr/>
              </p:nvSpPr>
              <p:spPr bwMode="auto">
                <a:xfrm>
                  <a:off x="2976" y="2448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57" name="Line 53"/>
              <p:cNvSpPr>
                <a:spLocks noChangeShapeType="1"/>
              </p:cNvSpPr>
              <p:nvPr/>
            </p:nvSpPr>
            <p:spPr bwMode="auto">
              <a:xfrm flipH="1">
                <a:off x="3168" y="2592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27FF0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52" name="Line 62"/>
          <p:cNvSpPr>
            <a:spLocks noChangeShapeType="1"/>
          </p:cNvSpPr>
          <p:nvPr/>
        </p:nvSpPr>
        <p:spPr bwMode="auto">
          <a:xfrm>
            <a:off x="2057400" y="4676775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68"/>
          <p:cNvSpPr>
            <a:spLocks noChangeShapeType="1"/>
          </p:cNvSpPr>
          <p:nvPr/>
        </p:nvSpPr>
        <p:spPr bwMode="auto">
          <a:xfrm>
            <a:off x="2895600" y="4676775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Last Time:</a:t>
            </a:r>
          </a:p>
        </p:txBody>
      </p:sp>
      <p:sp>
        <p:nvSpPr>
          <p:cNvPr id="9218" name="Content Placeholder 6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t="-1271"/>
            </a:stretch>
          </a:blipFill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noFill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15363" name="Freeform 4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Freeform 7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7" name="Group 9"/>
          <p:cNvGrpSpPr>
            <a:grpSpLocks/>
          </p:cNvGrpSpPr>
          <p:nvPr/>
        </p:nvGrpSpPr>
        <p:grpSpPr bwMode="auto">
          <a:xfrm flipH="1">
            <a:off x="4114800" y="4648200"/>
            <a:ext cx="2971800" cy="381000"/>
            <a:chOff x="2976" y="2448"/>
            <a:chExt cx="1488" cy="240"/>
          </a:xfrm>
        </p:grpSpPr>
        <p:grpSp>
          <p:nvGrpSpPr>
            <p:cNvPr id="15402" name="Group 10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15404" name="AutoShape 11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5" name="Rectangle 12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03" name="Line 13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8" name="Text Box 18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15369" name="Text Box 19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15370" name="Group 20"/>
          <p:cNvGrpSpPr>
            <a:grpSpLocks/>
          </p:cNvGrpSpPr>
          <p:nvPr/>
        </p:nvGrpSpPr>
        <p:grpSpPr bwMode="auto">
          <a:xfrm>
            <a:off x="2133600" y="4648200"/>
            <a:ext cx="1981200" cy="381000"/>
            <a:chOff x="912" y="2928"/>
            <a:chExt cx="1680" cy="240"/>
          </a:xfrm>
        </p:grpSpPr>
        <p:sp>
          <p:nvSpPr>
            <p:cNvPr id="15399" name="AutoShape 21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Rectangle 22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Line 23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1" name="AutoShape 24"/>
          <p:cNvSpPr>
            <a:spLocks noChangeArrowheads="1"/>
          </p:cNvSpPr>
          <p:nvPr/>
        </p:nvSpPr>
        <p:spPr bwMode="auto">
          <a:xfrm>
            <a:off x="935038" y="1905000"/>
            <a:ext cx="609600" cy="1295400"/>
          </a:xfrm>
          <a:prstGeom prst="roundRect">
            <a:avLst>
              <a:gd name="adj" fmla="val 16667"/>
            </a:avLst>
          </a:prstGeom>
          <a:solidFill>
            <a:srgbClr val="CCFFCC">
              <a:alpha val="39999"/>
            </a:srgbClr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2" name="Group 25"/>
          <p:cNvGrpSpPr>
            <a:grpSpLocks/>
          </p:cNvGrpSpPr>
          <p:nvPr/>
        </p:nvGrpSpPr>
        <p:grpSpPr bwMode="auto">
          <a:xfrm>
            <a:off x="457200" y="1676400"/>
            <a:ext cx="1035050" cy="1333500"/>
            <a:chOff x="1076" y="1008"/>
            <a:chExt cx="652" cy="840"/>
          </a:xfrm>
        </p:grpSpPr>
        <p:sp>
          <p:nvSpPr>
            <p:cNvPr id="15387" name="Text Box 26"/>
            <p:cNvSpPr txBox="1">
              <a:spLocks noChangeArrowheads="1"/>
            </p:cNvSpPr>
            <p:nvPr/>
          </p:nvSpPr>
          <p:spPr bwMode="auto">
            <a:xfrm>
              <a:off x="1092" y="1008"/>
              <a:ext cx="63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Arial" pitchFamily="34" charset="0"/>
                </a:rPr>
                <a:t>Real world (</a:t>
              </a:r>
              <a:r>
                <a:rPr lang="ja-JP" altLang="en-US" sz="800">
                  <a:latin typeface="Arial" pitchFamily="34" charset="0"/>
                </a:rPr>
                <a:t>‘</a:t>
              </a:r>
              <a:r>
                <a:rPr lang="en-US" altLang="ja-JP" sz="800">
                  <a:latin typeface="Arial" pitchFamily="34" charset="0"/>
                </a:rPr>
                <a:t>truth</a:t>
              </a:r>
              <a:r>
                <a:rPr lang="ja-JP" altLang="en-US" sz="800">
                  <a:latin typeface="Arial" pitchFamily="34" charset="0"/>
                </a:rPr>
                <a:t>’</a:t>
              </a:r>
              <a:r>
                <a:rPr lang="en-US" altLang="ja-JP" sz="800">
                  <a:latin typeface="Arial" pitchFamily="34" charset="0"/>
                </a:rPr>
                <a:t>)</a:t>
              </a:r>
              <a:endParaRPr lang="en-US" sz="800">
                <a:latin typeface="Arial" pitchFamily="34" charset="0"/>
              </a:endParaRPr>
            </a:p>
          </p:txBody>
        </p:sp>
        <p:sp>
          <p:nvSpPr>
            <p:cNvPr id="15388" name="Text Box 27"/>
            <p:cNvSpPr txBox="1">
              <a:spLocks noChangeArrowheads="1"/>
            </p:cNvSpPr>
            <p:nvPr/>
          </p:nvSpPr>
          <p:spPr bwMode="auto">
            <a:xfrm>
              <a:off x="1104" y="1140"/>
              <a:ext cx="3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Arial" pitchFamily="34" charset="0"/>
                </a:rPr>
                <a:t>H</a:t>
              </a:r>
              <a:r>
                <a:rPr lang="en-US" sz="800" baseline="-25000">
                  <a:latin typeface="Arial" pitchFamily="34" charset="0"/>
                </a:rPr>
                <a:t>0</a:t>
              </a:r>
              <a:r>
                <a:rPr lang="en-US" sz="800">
                  <a:latin typeface="Arial" pitchFamily="34" charset="0"/>
                </a:rPr>
                <a:t> is correct</a:t>
              </a:r>
            </a:p>
          </p:txBody>
        </p:sp>
        <p:sp>
          <p:nvSpPr>
            <p:cNvPr id="15389" name="Text Box 28"/>
            <p:cNvSpPr txBox="1">
              <a:spLocks noChangeArrowheads="1"/>
            </p:cNvSpPr>
            <p:nvPr/>
          </p:nvSpPr>
          <p:spPr bwMode="auto">
            <a:xfrm>
              <a:off x="1426" y="1140"/>
              <a:ext cx="3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Arial" pitchFamily="34" charset="0"/>
                </a:rPr>
                <a:t>H</a:t>
              </a:r>
              <a:r>
                <a:rPr lang="en-US" sz="800" baseline="-25000">
                  <a:latin typeface="Arial" pitchFamily="34" charset="0"/>
                </a:rPr>
                <a:t>0</a:t>
              </a:r>
              <a:r>
                <a:rPr lang="en-US" sz="800">
                  <a:latin typeface="Arial" pitchFamily="34" charset="0"/>
                </a:rPr>
                <a:t> is wrong</a:t>
              </a:r>
            </a:p>
          </p:txBody>
        </p:sp>
        <p:sp>
          <p:nvSpPr>
            <p:cNvPr id="15390" name="AutoShape 29"/>
            <p:cNvSpPr>
              <a:spLocks noChangeArrowheads="1"/>
            </p:cNvSpPr>
            <p:nvPr/>
          </p:nvSpPr>
          <p:spPr bwMode="auto">
            <a:xfrm>
              <a:off x="1445" y="1360"/>
              <a:ext cx="175" cy="181"/>
            </a:xfrm>
            <a:prstGeom prst="smileyFace">
              <a:avLst>
                <a:gd name="adj" fmla="val 4653"/>
              </a:avLst>
            </a:prstGeom>
            <a:solidFill>
              <a:srgbClr val="FFF52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AutoShape 30"/>
            <p:cNvSpPr>
              <a:spLocks noChangeArrowheads="1"/>
            </p:cNvSpPr>
            <p:nvPr/>
          </p:nvSpPr>
          <p:spPr bwMode="auto">
            <a:xfrm>
              <a:off x="1139" y="1611"/>
              <a:ext cx="176" cy="181"/>
            </a:xfrm>
            <a:prstGeom prst="smileyFace">
              <a:avLst>
                <a:gd name="adj" fmla="val 4653"/>
              </a:avLst>
            </a:prstGeom>
            <a:solidFill>
              <a:srgbClr val="FFF52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Text Box 31"/>
            <p:cNvSpPr txBox="1">
              <a:spLocks noChangeArrowheads="1"/>
            </p:cNvSpPr>
            <p:nvPr/>
          </p:nvSpPr>
          <p:spPr bwMode="auto">
            <a:xfrm>
              <a:off x="1123" y="1324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1131"/>
                  </a:solidFill>
                </a:rPr>
                <a:t>Type I error</a:t>
              </a:r>
            </a:p>
          </p:txBody>
        </p:sp>
        <p:sp>
          <p:nvSpPr>
            <p:cNvPr id="15393" name="Text Box 32"/>
            <p:cNvSpPr txBox="1">
              <a:spLocks noChangeArrowheads="1"/>
            </p:cNvSpPr>
            <p:nvPr/>
          </p:nvSpPr>
          <p:spPr bwMode="auto">
            <a:xfrm>
              <a:off x="1426" y="1572"/>
              <a:ext cx="3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1131"/>
                  </a:solidFill>
                </a:rPr>
                <a:t>Type II error</a:t>
              </a:r>
            </a:p>
          </p:txBody>
        </p:sp>
        <p:graphicFrame>
          <p:nvGraphicFramePr>
            <p:cNvPr id="15394" name="Object 2"/>
            <p:cNvGraphicFramePr>
              <a:graphicFrameLocks noChangeAspect="1"/>
            </p:cNvGraphicFramePr>
            <p:nvPr/>
          </p:nvGraphicFramePr>
          <p:xfrm>
            <a:off x="1173" y="1489"/>
            <a:ext cx="94" cy="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8" name="Equation" r:id="rId4" imgW="139700" imgH="114300" progId="Equation.3">
                    <p:embed/>
                  </p:oleObj>
                </mc:Choice>
                <mc:Fallback>
                  <p:oleObj name="Equation" r:id="rId4" imgW="139700" imgH="114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3" y="1489"/>
                          <a:ext cx="94" cy="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95" name="Object 3"/>
            <p:cNvGraphicFramePr>
              <a:graphicFrameLocks noChangeAspect="1"/>
            </p:cNvGraphicFramePr>
            <p:nvPr/>
          </p:nvGraphicFramePr>
          <p:xfrm>
            <a:off x="1494" y="1730"/>
            <a:ext cx="69" cy="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9" name="Equation" r:id="rId6" imgW="127000" imgH="177800" progId="Equation.DSMT4">
                    <p:embed/>
                  </p:oleObj>
                </mc:Choice>
                <mc:Fallback>
                  <p:oleObj name="Equation" r:id="rId6" imgW="127000" imgH="1778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4" y="1730"/>
                          <a:ext cx="69" cy="1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6" name="Rectangle 35"/>
            <p:cNvSpPr>
              <a:spLocks noChangeArrowheads="1"/>
            </p:cNvSpPr>
            <p:nvPr/>
          </p:nvSpPr>
          <p:spPr bwMode="auto">
            <a:xfrm>
              <a:off x="1076" y="1321"/>
              <a:ext cx="652" cy="5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Line 36"/>
            <p:cNvSpPr>
              <a:spLocks noChangeShapeType="1"/>
            </p:cNvSpPr>
            <p:nvPr/>
          </p:nvSpPr>
          <p:spPr bwMode="auto">
            <a:xfrm>
              <a:off x="1076" y="1585"/>
              <a:ext cx="6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Line 37"/>
            <p:cNvSpPr>
              <a:spLocks noChangeShapeType="1"/>
            </p:cNvSpPr>
            <p:nvPr/>
          </p:nvSpPr>
          <p:spPr bwMode="auto">
            <a:xfrm>
              <a:off x="1394" y="1321"/>
              <a:ext cx="0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3" name="Freeform 38"/>
          <p:cNvSpPr>
            <a:spLocks/>
          </p:cNvSpPr>
          <p:nvPr/>
        </p:nvSpPr>
        <p:spPr bwMode="auto">
          <a:xfrm>
            <a:off x="3498850" y="4313238"/>
            <a:ext cx="615950" cy="373062"/>
          </a:xfrm>
          <a:custGeom>
            <a:avLst/>
            <a:gdLst>
              <a:gd name="T0" fmla="*/ 0 w 388"/>
              <a:gd name="T1" fmla="*/ 2147483647 h 235"/>
              <a:gd name="T2" fmla="*/ 2147483647 w 388"/>
              <a:gd name="T3" fmla="*/ 2147483647 h 235"/>
              <a:gd name="T4" fmla="*/ 2147483647 w 388"/>
              <a:gd name="T5" fmla="*/ 2147483647 h 235"/>
              <a:gd name="T6" fmla="*/ 2147483647 w 388"/>
              <a:gd name="T7" fmla="*/ 2147483647 h 235"/>
              <a:gd name="T8" fmla="*/ 2147483647 w 388"/>
              <a:gd name="T9" fmla="*/ 2147483647 h 235"/>
              <a:gd name="T10" fmla="*/ 2147483647 w 388"/>
              <a:gd name="T11" fmla="*/ 2147483647 h 235"/>
              <a:gd name="T12" fmla="*/ 2147483647 w 388"/>
              <a:gd name="T13" fmla="*/ 2147483647 h 235"/>
              <a:gd name="T14" fmla="*/ 2147483647 w 388"/>
              <a:gd name="T15" fmla="*/ 2147483647 h 235"/>
              <a:gd name="T16" fmla="*/ 2147483647 w 388"/>
              <a:gd name="T17" fmla="*/ 2147483647 h 235"/>
              <a:gd name="T18" fmla="*/ 2147483647 w 388"/>
              <a:gd name="T19" fmla="*/ 2147483647 h 235"/>
              <a:gd name="T20" fmla="*/ 0 w 388"/>
              <a:gd name="T21" fmla="*/ 2147483647 h 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"/>
              <a:gd name="T34" fmla="*/ 0 h 235"/>
              <a:gd name="T35" fmla="*/ 388 w 388"/>
              <a:gd name="T36" fmla="*/ 235 h 2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" h="235">
                <a:moveTo>
                  <a:pt x="0" y="229"/>
                </a:moveTo>
                <a:cubicBezTo>
                  <a:pt x="32" y="231"/>
                  <a:pt x="63" y="221"/>
                  <a:pt x="96" y="219"/>
                </a:cubicBezTo>
                <a:cubicBezTo>
                  <a:pt x="111" y="215"/>
                  <a:pt x="126" y="206"/>
                  <a:pt x="142" y="205"/>
                </a:cubicBezTo>
                <a:cubicBezTo>
                  <a:pt x="179" y="192"/>
                  <a:pt x="203" y="172"/>
                  <a:pt x="236" y="151"/>
                </a:cubicBezTo>
                <a:cubicBezTo>
                  <a:pt x="245" y="137"/>
                  <a:pt x="262" y="128"/>
                  <a:pt x="276" y="119"/>
                </a:cubicBezTo>
                <a:cubicBezTo>
                  <a:pt x="280" y="111"/>
                  <a:pt x="306" y="89"/>
                  <a:pt x="314" y="85"/>
                </a:cubicBezTo>
                <a:cubicBezTo>
                  <a:pt x="325" y="67"/>
                  <a:pt x="337" y="51"/>
                  <a:pt x="356" y="39"/>
                </a:cubicBezTo>
                <a:cubicBezTo>
                  <a:pt x="362" y="28"/>
                  <a:pt x="374" y="13"/>
                  <a:pt x="382" y="3"/>
                </a:cubicBezTo>
                <a:cubicBezTo>
                  <a:pt x="383" y="0"/>
                  <a:pt x="386" y="1"/>
                  <a:pt x="388" y="1"/>
                </a:cubicBezTo>
                <a:lnTo>
                  <a:pt x="384" y="235"/>
                </a:lnTo>
                <a:lnTo>
                  <a:pt x="0" y="23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2951" name="Freeform 39"/>
          <p:cNvSpPr>
            <a:spLocks/>
          </p:cNvSpPr>
          <p:nvPr/>
        </p:nvSpPr>
        <p:spPr bwMode="auto">
          <a:xfrm>
            <a:off x="4110038" y="2971800"/>
            <a:ext cx="1452562" cy="1720850"/>
          </a:xfrm>
          <a:custGeom>
            <a:avLst/>
            <a:gdLst>
              <a:gd name="T0" fmla="*/ 2147483647 w 915"/>
              <a:gd name="T1" fmla="*/ 2147483647 h 1084"/>
              <a:gd name="T2" fmla="*/ 2147483647 w 915"/>
              <a:gd name="T3" fmla="*/ 2147483647 h 1084"/>
              <a:gd name="T4" fmla="*/ 2147483647 w 915"/>
              <a:gd name="T5" fmla="*/ 2147483647 h 1084"/>
              <a:gd name="T6" fmla="*/ 2147483647 w 915"/>
              <a:gd name="T7" fmla="*/ 2147483647 h 1084"/>
              <a:gd name="T8" fmla="*/ 2147483647 w 915"/>
              <a:gd name="T9" fmla="*/ 2147483647 h 1084"/>
              <a:gd name="T10" fmla="*/ 2147483647 w 915"/>
              <a:gd name="T11" fmla="*/ 2147483647 h 1084"/>
              <a:gd name="T12" fmla="*/ 2147483647 w 915"/>
              <a:gd name="T13" fmla="*/ 2147483647 h 1084"/>
              <a:gd name="T14" fmla="*/ 2147483647 w 915"/>
              <a:gd name="T15" fmla="*/ 2147483647 h 1084"/>
              <a:gd name="T16" fmla="*/ 2147483647 w 915"/>
              <a:gd name="T17" fmla="*/ 2147483647 h 1084"/>
              <a:gd name="T18" fmla="*/ 2147483647 w 915"/>
              <a:gd name="T19" fmla="*/ 2147483647 h 1084"/>
              <a:gd name="T20" fmla="*/ 2147483647 w 915"/>
              <a:gd name="T21" fmla="*/ 2147483647 h 1084"/>
              <a:gd name="T22" fmla="*/ 2147483647 w 915"/>
              <a:gd name="T23" fmla="*/ 2147483647 h 1084"/>
              <a:gd name="T24" fmla="*/ 2147483647 w 915"/>
              <a:gd name="T25" fmla="*/ 2147483647 h 1084"/>
              <a:gd name="T26" fmla="*/ 2147483647 w 915"/>
              <a:gd name="T27" fmla="*/ 2147483647 h 1084"/>
              <a:gd name="T28" fmla="*/ 2147483647 w 915"/>
              <a:gd name="T29" fmla="*/ 2147483647 h 1084"/>
              <a:gd name="T30" fmla="*/ 2147483647 w 915"/>
              <a:gd name="T31" fmla="*/ 2147483647 h 1084"/>
              <a:gd name="T32" fmla="*/ 2147483647 w 915"/>
              <a:gd name="T33" fmla="*/ 2147483647 h 1084"/>
              <a:gd name="T34" fmla="*/ 2147483647 w 915"/>
              <a:gd name="T35" fmla="*/ 2147483647 h 1084"/>
              <a:gd name="T36" fmla="*/ 2147483647 w 915"/>
              <a:gd name="T37" fmla="*/ 2147483647 h 1084"/>
              <a:gd name="T38" fmla="*/ 0 w 915"/>
              <a:gd name="T39" fmla="*/ 2147483647 h 1084"/>
              <a:gd name="T40" fmla="*/ 2147483647 w 915"/>
              <a:gd name="T41" fmla="*/ 0 h 10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15"/>
              <a:gd name="T64" fmla="*/ 0 h 1084"/>
              <a:gd name="T65" fmla="*/ 915 w 915"/>
              <a:gd name="T66" fmla="*/ 1084 h 10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15" h="1084">
                <a:moveTo>
                  <a:pt x="3" y="28"/>
                </a:moveTo>
                <a:cubicBezTo>
                  <a:pt x="31" y="56"/>
                  <a:pt x="62" y="85"/>
                  <a:pt x="91" y="136"/>
                </a:cubicBezTo>
                <a:cubicBezTo>
                  <a:pt x="107" y="168"/>
                  <a:pt x="123" y="179"/>
                  <a:pt x="147" y="224"/>
                </a:cubicBezTo>
                <a:cubicBezTo>
                  <a:pt x="154" y="245"/>
                  <a:pt x="169" y="274"/>
                  <a:pt x="179" y="296"/>
                </a:cubicBezTo>
                <a:cubicBezTo>
                  <a:pt x="204" y="356"/>
                  <a:pt x="203" y="371"/>
                  <a:pt x="227" y="429"/>
                </a:cubicBezTo>
                <a:cubicBezTo>
                  <a:pt x="251" y="478"/>
                  <a:pt x="214" y="389"/>
                  <a:pt x="251" y="491"/>
                </a:cubicBezTo>
                <a:cubicBezTo>
                  <a:pt x="252" y="495"/>
                  <a:pt x="276" y="564"/>
                  <a:pt x="275" y="560"/>
                </a:cubicBezTo>
                <a:cubicBezTo>
                  <a:pt x="273" y="556"/>
                  <a:pt x="292" y="592"/>
                  <a:pt x="291" y="588"/>
                </a:cubicBezTo>
                <a:cubicBezTo>
                  <a:pt x="289" y="584"/>
                  <a:pt x="303" y="617"/>
                  <a:pt x="307" y="619"/>
                </a:cubicBezTo>
                <a:cubicBezTo>
                  <a:pt x="323" y="624"/>
                  <a:pt x="315" y="648"/>
                  <a:pt x="331" y="659"/>
                </a:cubicBezTo>
                <a:cubicBezTo>
                  <a:pt x="350" y="687"/>
                  <a:pt x="336" y="685"/>
                  <a:pt x="355" y="704"/>
                </a:cubicBezTo>
                <a:cubicBezTo>
                  <a:pt x="368" y="744"/>
                  <a:pt x="390" y="760"/>
                  <a:pt x="414" y="800"/>
                </a:cubicBezTo>
                <a:cubicBezTo>
                  <a:pt x="430" y="837"/>
                  <a:pt x="435" y="860"/>
                  <a:pt x="471" y="884"/>
                </a:cubicBezTo>
                <a:cubicBezTo>
                  <a:pt x="481" y="900"/>
                  <a:pt x="515" y="937"/>
                  <a:pt x="531" y="948"/>
                </a:cubicBezTo>
                <a:cubicBezTo>
                  <a:pt x="547" y="972"/>
                  <a:pt x="584" y="982"/>
                  <a:pt x="611" y="996"/>
                </a:cubicBezTo>
                <a:cubicBezTo>
                  <a:pt x="627" y="1004"/>
                  <a:pt x="646" y="1011"/>
                  <a:pt x="663" y="1020"/>
                </a:cubicBezTo>
                <a:cubicBezTo>
                  <a:pt x="675" y="1027"/>
                  <a:pt x="685" y="1040"/>
                  <a:pt x="699" y="1044"/>
                </a:cubicBezTo>
                <a:cubicBezTo>
                  <a:pt x="756" y="1058"/>
                  <a:pt x="812" y="1071"/>
                  <a:pt x="871" y="1076"/>
                </a:cubicBezTo>
                <a:cubicBezTo>
                  <a:pt x="887" y="1080"/>
                  <a:pt x="898" y="1084"/>
                  <a:pt x="915" y="1084"/>
                </a:cubicBezTo>
                <a:lnTo>
                  <a:pt x="0" y="1083"/>
                </a:lnTo>
                <a:lnTo>
                  <a:pt x="3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4700588" y="2927350"/>
            <a:ext cx="3529012" cy="1200150"/>
            <a:chOff x="2827" y="1652"/>
            <a:chExt cx="2223" cy="756"/>
          </a:xfrm>
        </p:grpSpPr>
        <p:sp>
          <p:nvSpPr>
            <p:cNvPr id="15385" name="AutoShape 41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Text Box 42"/>
            <p:cNvSpPr txBox="1">
              <a:spLocks noChangeArrowheads="1"/>
            </p:cNvSpPr>
            <p:nvPr/>
          </p:nvSpPr>
          <p:spPr bwMode="auto">
            <a:xfrm>
              <a:off x="3648" y="1652"/>
              <a:ext cx="140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 = probability of a Type II error </a:t>
              </a:r>
            </a:p>
          </p:txBody>
        </p:sp>
      </p:grpSp>
      <p:sp>
        <p:nvSpPr>
          <p:cNvPr id="15376" name="Text Box 43"/>
          <p:cNvSpPr txBox="1">
            <a:spLocks noChangeArrowheads="1"/>
          </p:cNvSpPr>
          <p:nvPr/>
        </p:nvSpPr>
        <p:spPr bwMode="auto">
          <a:xfrm>
            <a:off x="1752600" y="25146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57D29"/>
                </a:solidFill>
              </a:rPr>
              <a:t>The new (treatment) distribution</a:t>
            </a:r>
            <a:endParaRPr lang="en-US"/>
          </a:p>
        </p:txBody>
      </p:sp>
      <p:sp>
        <p:nvSpPr>
          <p:cNvPr id="15377" name="Text Box 44"/>
          <p:cNvSpPr txBox="1">
            <a:spLocks noChangeArrowheads="1"/>
          </p:cNvSpPr>
          <p:nvPr/>
        </p:nvSpPr>
        <p:spPr bwMode="auto">
          <a:xfrm>
            <a:off x="4836319" y="1554162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</a:rPr>
              <a:t>H</a:t>
            </a:r>
            <a:r>
              <a:rPr lang="en-US" sz="2000" baseline="-25000" dirty="0">
                <a:latin typeface="Arial" pitchFamily="34" charset="0"/>
              </a:rPr>
              <a:t>0</a:t>
            </a:r>
            <a:r>
              <a:rPr lang="en-US" sz="2000" dirty="0">
                <a:latin typeface="Arial" pitchFamily="34" charset="0"/>
              </a:rPr>
              <a:t>: is </a:t>
            </a:r>
            <a:r>
              <a:rPr lang="en-US" sz="2000" b="1" dirty="0">
                <a:solidFill>
                  <a:srgbClr val="CF0A1C"/>
                </a:solidFill>
                <a:latin typeface="Arial" pitchFamily="34" charset="0"/>
              </a:rPr>
              <a:t>false</a:t>
            </a:r>
            <a:r>
              <a:rPr lang="en-US" sz="2000" dirty="0">
                <a:latin typeface="Arial" pitchFamily="34" charset="0"/>
              </a:rPr>
              <a:t> (is a treatment effect)</a:t>
            </a:r>
          </a:p>
        </p:txBody>
      </p:sp>
      <p:sp>
        <p:nvSpPr>
          <p:cNvPr id="15378" name="Text Box 45"/>
          <p:cNvSpPr txBox="1">
            <a:spLocks noChangeArrowheads="1"/>
          </p:cNvSpPr>
          <p:nvPr/>
        </p:nvSpPr>
        <p:spPr bwMode="auto">
          <a:xfrm>
            <a:off x="5029200" y="25146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CD9E3"/>
                </a:solidFill>
              </a:rPr>
              <a:t>  The original (null) distribution</a:t>
            </a:r>
            <a:endParaRPr lang="en-US"/>
          </a:p>
        </p:txBody>
      </p:sp>
      <p:sp>
        <p:nvSpPr>
          <p:cNvPr id="15379" name="Text Box 46"/>
          <p:cNvSpPr txBox="1">
            <a:spLocks noChangeArrowheads="1"/>
          </p:cNvSpPr>
          <p:nvPr/>
        </p:nvSpPr>
        <p:spPr bwMode="auto">
          <a:xfrm>
            <a:off x="2057400" y="1524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Real world (</a:t>
            </a:r>
            <a:r>
              <a:rPr lang="ja-JP" altLang="en-US">
                <a:latin typeface="Arial" pitchFamily="34" charset="0"/>
              </a:rPr>
              <a:t>‘</a:t>
            </a:r>
            <a:r>
              <a:rPr lang="en-US" altLang="ja-JP">
                <a:latin typeface="Arial" pitchFamily="34" charset="0"/>
              </a:rPr>
              <a:t>truth</a:t>
            </a:r>
            <a:r>
              <a:rPr lang="ja-JP" altLang="en-US">
                <a:latin typeface="Arial" pitchFamily="34" charset="0"/>
              </a:rPr>
              <a:t>’</a:t>
            </a:r>
            <a:r>
              <a:rPr lang="en-US" altLang="ja-JP">
                <a:latin typeface="Arial" pitchFamily="34" charset="0"/>
              </a:rPr>
              <a:t>)</a:t>
            </a:r>
            <a:endParaRPr lang="en-US">
              <a:latin typeface="Arial" pitchFamily="34" charset="0"/>
            </a:endParaRPr>
          </a:p>
        </p:txBody>
      </p:sp>
      <p:grpSp>
        <p:nvGrpSpPr>
          <p:cNvPr id="15380" name="Group 48"/>
          <p:cNvGrpSpPr>
            <a:grpSpLocks/>
          </p:cNvGrpSpPr>
          <p:nvPr/>
        </p:nvGrpSpPr>
        <p:grpSpPr bwMode="auto">
          <a:xfrm>
            <a:off x="1905000" y="3048000"/>
            <a:ext cx="1238250" cy="461963"/>
            <a:chOff x="1200" y="1584"/>
            <a:chExt cx="780" cy="291"/>
          </a:xfrm>
        </p:grpSpPr>
        <p:sp>
          <p:nvSpPr>
            <p:cNvPr id="15383" name="Rectangle 49"/>
            <p:cNvSpPr>
              <a:spLocks noChangeArrowheads="1"/>
            </p:cNvSpPr>
            <p:nvPr/>
          </p:nvSpPr>
          <p:spPr bwMode="auto">
            <a:xfrm>
              <a:off x="1200" y="1584"/>
              <a:ext cx="768" cy="28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Text Box 50"/>
            <p:cNvSpPr txBox="1">
              <a:spLocks noChangeArrowheads="1"/>
            </p:cNvSpPr>
            <p:nvPr/>
          </p:nvSpPr>
          <p:spPr bwMode="auto">
            <a:xfrm>
              <a:off x="1200" y="1584"/>
              <a:ext cx="7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l-GR">
                  <a:solidFill>
                    <a:srgbClr val="FF182D"/>
                  </a:solidFill>
                </a:rPr>
                <a:t>α</a:t>
              </a:r>
              <a:r>
                <a:rPr lang="en-US">
                  <a:solidFill>
                    <a:srgbClr val="FF182D"/>
                  </a:solidFill>
                </a:rPr>
                <a:t> = 0.05</a:t>
              </a:r>
            </a:p>
          </p:txBody>
        </p:sp>
      </p:grpSp>
      <p:sp>
        <p:nvSpPr>
          <p:cNvPr id="15381" name="Line 52"/>
          <p:cNvSpPr>
            <a:spLocks noChangeShapeType="1"/>
          </p:cNvSpPr>
          <p:nvPr/>
        </p:nvSpPr>
        <p:spPr bwMode="auto">
          <a:xfrm flipV="1">
            <a:off x="3124200" y="2743200"/>
            <a:ext cx="990600" cy="3810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66" name="Rectangle 54"/>
          <p:cNvSpPr>
            <a:spLocks noChangeArrowheads="1"/>
          </p:cNvSpPr>
          <p:nvPr/>
        </p:nvSpPr>
        <p:spPr bwMode="auto">
          <a:xfrm>
            <a:off x="6858000" y="3810000"/>
            <a:ext cx="2133600" cy="1676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Failing to </a:t>
            </a:r>
          </a:p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Reject H</a:t>
            </a:r>
            <a:r>
              <a:rPr lang="en-US" sz="2000" baseline="-2500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, even </a:t>
            </a:r>
          </a:p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though there is </a:t>
            </a:r>
          </a:p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a treatment effect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51" grpId="0" animBg="1"/>
      <p:bldP spid="42296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16387" name="Freeform 4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Freeform 7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91" name="Group 9"/>
          <p:cNvGrpSpPr>
            <a:grpSpLocks/>
          </p:cNvGrpSpPr>
          <p:nvPr/>
        </p:nvGrpSpPr>
        <p:grpSpPr bwMode="auto">
          <a:xfrm flipH="1">
            <a:off x="4114800" y="4648200"/>
            <a:ext cx="2971800" cy="381000"/>
            <a:chOff x="2976" y="2448"/>
            <a:chExt cx="1488" cy="240"/>
          </a:xfrm>
        </p:grpSpPr>
        <p:grpSp>
          <p:nvGrpSpPr>
            <p:cNvPr id="16431" name="Group 10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16433" name="AutoShape 11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4" name="Rectangle 12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32" name="Line 13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2" name="Line 17"/>
          <p:cNvSpPr>
            <a:spLocks noChangeShapeType="1"/>
          </p:cNvSpPr>
          <p:nvPr/>
        </p:nvSpPr>
        <p:spPr bwMode="auto">
          <a:xfrm flipV="1">
            <a:off x="3124200" y="2743200"/>
            <a:ext cx="990600" cy="3810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16395" name="Group 20"/>
          <p:cNvGrpSpPr>
            <a:grpSpLocks/>
          </p:cNvGrpSpPr>
          <p:nvPr/>
        </p:nvGrpSpPr>
        <p:grpSpPr bwMode="auto">
          <a:xfrm>
            <a:off x="2133600" y="4648200"/>
            <a:ext cx="1981200" cy="381000"/>
            <a:chOff x="912" y="2928"/>
            <a:chExt cx="1680" cy="240"/>
          </a:xfrm>
        </p:grpSpPr>
        <p:sp>
          <p:nvSpPr>
            <p:cNvPr id="16428" name="AutoShape 21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Rectangle 22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0" name="Line 23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6" name="AutoShape 24"/>
          <p:cNvSpPr>
            <a:spLocks noChangeArrowheads="1"/>
          </p:cNvSpPr>
          <p:nvPr/>
        </p:nvSpPr>
        <p:spPr bwMode="auto">
          <a:xfrm>
            <a:off x="935038" y="1905000"/>
            <a:ext cx="609600" cy="1295400"/>
          </a:xfrm>
          <a:prstGeom prst="roundRect">
            <a:avLst>
              <a:gd name="adj" fmla="val 16667"/>
            </a:avLst>
          </a:prstGeom>
          <a:solidFill>
            <a:srgbClr val="CCFFCC">
              <a:alpha val="39999"/>
            </a:srgbClr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97" name="Group 25"/>
          <p:cNvGrpSpPr>
            <a:grpSpLocks/>
          </p:cNvGrpSpPr>
          <p:nvPr/>
        </p:nvGrpSpPr>
        <p:grpSpPr bwMode="auto">
          <a:xfrm>
            <a:off x="457200" y="1676400"/>
            <a:ext cx="1035050" cy="1333500"/>
            <a:chOff x="1076" y="1008"/>
            <a:chExt cx="652" cy="840"/>
          </a:xfrm>
        </p:grpSpPr>
        <p:sp>
          <p:nvSpPr>
            <p:cNvPr id="16416" name="Text Box 26"/>
            <p:cNvSpPr txBox="1">
              <a:spLocks noChangeArrowheads="1"/>
            </p:cNvSpPr>
            <p:nvPr/>
          </p:nvSpPr>
          <p:spPr bwMode="auto">
            <a:xfrm>
              <a:off x="1092" y="1008"/>
              <a:ext cx="636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Arial" pitchFamily="34" charset="0"/>
                </a:rPr>
                <a:t>Real world (</a:t>
              </a:r>
              <a:r>
                <a:rPr lang="ja-JP" altLang="en-US" sz="800">
                  <a:latin typeface="Arial" pitchFamily="34" charset="0"/>
                </a:rPr>
                <a:t>‘</a:t>
              </a:r>
              <a:r>
                <a:rPr lang="en-US" altLang="ja-JP" sz="800">
                  <a:latin typeface="Arial" pitchFamily="34" charset="0"/>
                </a:rPr>
                <a:t>truth</a:t>
              </a:r>
              <a:r>
                <a:rPr lang="ja-JP" altLang="en-US" sz="800">
                  <a:latin typeface="Arial" pitchFamily="34" charset="0"/>
                </a:rPr>
                <a:t>’</a:t>
              </a:r>
              <a:r>
                <a:rPr lang="en-US" altLang="ja-JP" sz="800">
                  <a:latin typeface="Arial" pitchFamily="34" charset="0"/>
                </a:rPr>
                <a:t>)</a:t>
              </a:r>
              <a:endParaRPr lang="en-US" sz="800">
                <a:latin typeface="Arial" pitchFamily="34" charset="0"/>
              </a:endParaRPr>
            </a:p>
          </p:txBody>
        </p:sp>
        <p:sp>
          <p:nvSpPr>
            <p:cNvPr id="16417" name="Text Box 27"/>
            <p:cNvSpPr txBox="1">
              <a:spLocks noChangeArrowheads="1"/>
            </p:cNvSpPr>
            <p:nvPr/>
          </p:nvSpPr>
          <p:spPr bwMode="auto">
            <a:xfrm>
              <a:off x="1104" y="1140"/>
              <a:ext cx="3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Arial" pitchFamily="34" charset="0"/>
                </a:rPr>
                <a:t>H</a:t>
              </a:r>
              <a:r>
                <a:rPr lang="en-US" sz="800" baseline="-25000">
                  <a:latin typeface="Arial" pitchFamily="34" charset="0"/>
                </a:rPr>
                <a:t>0</a:t>
              </a:r>
              <a:r>
                <a:rPr lang="en-US" sz="800">
                  <a:latin typeface="Arial" pitchFamily="34" charset="0"/>
                </a:rPr>
                <a:t> is correct</a:t>
              </a:r>
            </a:p>
          </p:txBody>
        </p:sp>
        <p:sp>
          <p:nvSpPr>
            <p:cNvPr id="16418" name="Text Box 28"/>
            <p:cNvSpPr txBox="1">
              <a:spLocks noChangeArrowheads="1"/>
            </p:cNvSpPr>
            <p:nvPr/>
          </p:nvSpPr>
          <p:spPr bwMode="auto">
            <a:xfrm>
              <a:off x="1426" y="1140"/>
              <a:ext cx="3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latin typeface="Arial" pitchFamily="34" charset="0"/>
                </a:rPr>
                <a:t>H</a:t>
              </a:r>
              <a:r>
                <a:rPr lang="en-US" sz="800" baseline="-25000">
                  <a:latin typeface="Arial" pitchFamily="34" charset="0"/>
                </a:rPr>
                <a:t>0</a:t>
              </a:r>
              <a:r>
                <a:rPr lang="en-US" sz="800">
                  <a:latin typeface="Arial" pitchFamily="34" charset="0"/>
                </a:rPr>
                <a:t> is wrong</a:t>
              </a:r>
            </a:p>
          </p:txBody>
        </p:sp>
        <p:sp>
          <p:nvSpPr>
            <p:cNvPr id="16419" name="AutoShape 29"/>
            <p:cNvSpPr>
              <a:spLocks noChangeArrowheads="1"/>
            </p:cNvSpPr>
            <p:nvPr/>
          </p:nvSpPr>
          <p:spPr bwMode="auto">
            <a:xfrm>
              <a:off x="1445" y="1360"/>
              <a:ext cx="175" cy="181"/>
            </a:xfrm>
            <a:prstGeom prst="smileyFace">
              <a:avLst>
                <a:gd name="adj" fmla="val 4653"/>
              </a:avLst>
            </a:prstGeom>
            <a:solidFill>
              <a:srgbClr val="FFF52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0" name="AutoShape 30"/>
            <p:cNvSpPr>
              <a:spLocks noChangeArrowheads="1"/>
            </p:cNvSpPr>
            <p:nvPr/>
          </p:nvSpPr>
          <p:spPr bwMode="auto">
            <a:xfrm>
              <a:off x="1139" y="1611"/>
              <a:ext cx="176" cy="181"/>
            </a:xfrm>
            <a:prstGeom prst="smileyFace">
              <a:avLst>
                <a:gd name="adj" fmla="val 4653"/>
              </a:avLst>
            </a:prstGeom>
            <a:solidFill>
              <a:srgbClr val="FFF52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1" name="Text Box 31"/>
            <p:cNvSpPr txBox="1">
              <a:spLocks noChangeArrowheads="1"/>
            </p:cNvSpPr>
            <p:nvPr/>
          </p:nvSpPr>
          <p:spPr bwMode="auto">
            <a:xfrm>
              <a:off x="1123" y="1324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1131"/>
                  </a:solidFill>
                </a:rPr>
                <a:t>Type I error</a:t>
              </a:r>
            </a:p>
          </p:txBody>
        </p:sp>
        <p:sp>
          <p:nvSpPr>
            <p:cNvPr id="16422" name="Text Box 32"/>
            <p:cNvSpPr txBox="1">
              <a:spLocks noChangeArrowheads="1"/>
            </p:cNvSpPr>
            <p:nvPr/>
          </p:nvSpPr>
          <p:spPr bwMode="auto">
            <a:xfrm>
              <a:off x="1426" y="1572"/>
              <a:ext cx="30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>
                  <a:solidFill>
                    <a:srgbClr val="FF1131"/>
                  </a:solidFill>
                </a:rPr>
                <a:t>Type II error</a:t>
              </a:r>
            </a:p>
          </p:txBody>
        </p:sp>
        <p:graphicFrame>
          <p:nvGraphicFramePr>
            <p:cNvPr id="16423" name="Object 2"/>
            <p:cNvGraphicFramePr>
              <a:graphicFrameLocks noChangeAspect="1"/>
            </p:cNvGraphicFramePr>
            <p:nvPr/>
          </p:nvGraphicFramePr>
          <p:xfrm>
            <a:off x="1173" y="1489"/>
            <a:ext cx="94" cy="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7" name="Equation" r:id="rId4" imgW="139700" imgH="114300" progId="Equation.3">
                    <p:embed/>
                  </p:oleObj>
                </mc:Choice>
                <mc:Fallback>
                  <p:oleObj name="Equation" r:id="rId4" imgW="139700" imgH="114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3" y="1489"/>
                          <a:ext cx="94" cy="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24" name="Object 3"/>
            <p:cNvGraphicFramePr>
              <a:graphicFrameLocks noChangeAspect="1"/>
            </p:cNvGraphicFramePr>
            <p:nvPr/>
          </p:nvGraphicFramePr>
          <p:xfrm>
            <a:off x="1494" y="1730"/>
            <a:ext cx="69" cy="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8" name="Equation" r:id="rId6" imgW="0" imgH="0" progId="Equation.DSMT4">
                    <p:embed/>
                  </p:oleObj>
                </mc:Choice>
                <mc:Fallback>
                  <p:oleObj name="Equation" r:id="rId6" imgW="0" imgH="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4" y="1730"/>
                          <a:ext cx="69" cy="1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Rectangle 35"/>
            <p:cNvSpPr>
              <a:spLocks noChangeArrowheads="1"/>
            </p:cNvSpPr>
            <p:nvPr/>
          </p:nvSpPr>
          <p:spPr bwMode="auto">
            <a:xfrm>
              <a:off x="1076" y="1321"/>
              <a:ext cx="652" cy="5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6" name="Line 36"/>
            <p:cNvSpPr>
              <a:spLocks noChangeShapeType="1"/>
            </p:cNvSpPr>
            <p:nvPr/>
          </p:nvSpPr>
          <p:spPr bwMode="auto">
            <a:xfrm>
              <a:off x="1076" y="1585"/>
              <a:ext cx="6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7" name="Line 37"/>
            <p:cNvSpPr>
              <a:spLocks noChangeShapeType="1"/>
            </p:cNvSpPr>
            <p:nvPr/>
          </p:nvSpPr>
          <p:spPr bwMode="auto">
            <a:xfrm>
              <a:off x="1394" y="1321"/>
              <a:ext cx="0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8" name="Freeform 38"/>
          <p:cNvSpPr>
            <a:spLocks/>
          </p:cNvSpPr>
          <p:nvPr/>
        </p:nvSpPr>
        <p:spPr bwMode="auto">
          <a:xfrm>
            <a:off x="3498850" y="4313238"/>
            <a:ext cx="615950" cy="373062"/>
          </a:xfrm>
          <a:custGeom>
            <a:avLst/>
            <a:gdLst>
              <a:gd name="T0" fmla="*/ 0 w 388"/>
              <a:gd name="T1" fmla="*/ 2147483647 h 235"/>
              <a:gd name="T2" fmla="*/ 2147483647 w 388"/>
              <a:gd name="T3" fmla="*/ 2147483647 h 235"/>
              <a:gd name="T4" fmla="*/ 2147483647 w 388"/>
              <a:gd name="T5" fmla="*/ 2147483647 h 235"/>
              <a:gd name="T6" fmla="*/ 2147483647 w 388"/>
              <a:gd name="T7" fmla="*/ 2147483647 h 235"/>
              <a:gd name="T8" fmla="*/ 2147483647 w 388"/>
              <a:gd name="T9" fmla="*/ 2147483647 h 235"/>
              <a:gd name="T10" fmla="*/ 2147483647 w 388"/>
              <a:gd name="T11" fmla="*/ 2147483647 h 235"/>
              <a:gd name="T12" fmla="*/ 2147483647 w 388"/>
              <a:gd name="T13" fmla="*/ 2147483647 h 235"/>
              <a:gd name="T14" fmla="*/ 2147483647 w 388"/>
              <a:gd name="T15" fmla="*/ 2147483647 h 235"/>
              <a:gd name="T16" fmla="*/ 2147483647 w 388"/>
              <a:gd name="T17" fmla="*/ 2147483647 h 235"/>
              <a:gd name="T18" fmla="*/ 2147483647 w 388"/>
              <a:gd name="T19" fmla="*/ 2147483647 h 235"/>
              <a:gd name="T20" fmla="*/ 0 w 388"/>
              <a:gd name="T21" fmla="*/ 2147483647 h 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"/>
              <a:gd name="T34" fmla="*/ 0 h 235"/>
              <a:gd name="T35" fmla="*/ 388 w 388"/>
              <a:gd name="T36" fmla="*/ 235 h 2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" h="235">
                <a:moveTo>
                  <a:pt x="0" y="229"/>
                </a:moveTo>
                <a:cubicBezTo>
                  <a:pt x="32" y="231"/>
                  <a:pt x="63" y="221"/>
                  <a:pt x="96" y="219"/>
                </a:cubicBezTo>
                <a:cubicBezTo>
                  <a:pt x="111" y="215"/>
                  <a:pt x="126" y="206"/>
                  <a:pt x="142" y="205"/>
                </a:cubicBezTo>
                <a:cubicBezTo>
                  <a:pt x="179" y="192"/>
                  <a:pt x="203" y="172"/>
                  <a:pt x="236" y="151"/>
                </a:cubicBezTo>
                <a:cubicBezTo>
                  <a:pt x="245" y="137"/>
                  <a:pt x="262" y="128"/>
                  <a:pt x="276" y="119"/>
                </a:cubicBezTo>
                <a:cubicBezTo>
                  <a:pt x="280" y="111"/>
                  <a:pt x="306" y="89"/>
                  <a:pt x="314" y="85"/>
                </a:cubicBezTo>
                <a:cubicBezTo>
                  <a:pt x="325" y="67"/>
                  <a:pt x="337" y="51"/>
                  <a:pt x="356" y="39"/>
                </a:cubicBezTo>
                <a:cubicBezTo>
                  <a:pt x="362" y="28"/>
                  <a:pt x="374" y="13"/>
                  <a:pt x="382" y="3"/>
                </a:cubicBezTo>
                <a:cubicBezTo>
                  <a:pt x="383" y="0"/>
                  <a:pt x="386" y="1"/>
                  <a:pt x="388" y="1"/>
                </a:cubicBezTo>
                <a:lnTo>
                  <a:pt x="384" y="235"/>
                </a:lnTo>
                <a:lnTo>
                  <a:pt x="0" y="23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Freeform 39"/>
          <p:cNvSpPr>
            <a:spLocks/>
          </p:cNvSpPr>
          <p:nvPr/>
        </p:nvSpPr>
        <p:spPr bwMode="auto">
          <a:xfrm>
            <a:off x="4110038" y="2971800"/>
            <a:ext cx="1452562" cy="1720850"/>
          </a:xfrm>
          <a:custGeom>
            <a:avLst/>
            <a:gdLst>
              <a:gd name="T0" fmla="*/ 2147483647 w 915"/>
              <a:gd name="T1" fmla="*/ 2147483647 h 1084"/>
              <a:gd name="T2" fmla="*/ 2147483647 w 915"/>
              <a:gd name="T3" fmla="*/ 2147483647 h 1084"/>
              <a:gd name="T4" fmla="*/ 2147483647 w 915"/>
              <a:gd name="T5" fmla="*/ 2147483647 h 1084"/>
              <a:gd name="T6" fmla="*/ 2147483647 w 915"/>
              <a:gd name="T7" fmla="*/ 2147483647 h 1084"/>
              <a:gd name="T8" fmla="*/ 2147483647 w 915"/>
              <a:gd name="T9" fmla="*/ 2147483647 h 1084"/>
              <a:gd name="T10" fmla="*/ 2147483647 w 915"/>
              <a:gd name="T11" fmla="*/ 2147483647 h 1084"/>
              <a:gd name="T12" fmla="*/ 2147483647 w 915"/>
              <a:gd name="T13" fmla="*/ 2147483647 h 1084"/>
              <a:gd name="T14" fmla="*/ 2147483647 w 915"/>
              <a:gd name="T15" fmla="*/ 2147483647 h 1084"/>
              <a:gd name="T16" fmla="*/ 2147483647 w 915"/>
              <a:gd name="T17" fmla="*/ 2147483647 h 1084"/>
              <a:gd name="T18" fmla="*/ 2147483647 w 915"/>
              <a:gd name="T19" fmla="*/ 2147483647 h 1084"/>
              <a:gd name="T20" fmla="*/ 2147483647 w 915"/>
              <a:gd name="T21" fmla="*/ 2147483647 h 1084"/>
              <a:gd name="T22" fmla="*/ 2147483647 w 915"/>
              <a:gd name="T23" fmla="*/ 2147483647 h 1084"/>
              <a:gd name="T24" fmla="*/ 2147483647 w 915"/>
              <a:gd name="T25" fmla="*/ 2147483647 h 1084"/>
              <a:gd name="T26" fmla="*/ 2147483647 w 915"/>
              <a:gd name="T27" fmla="*/ 2147483647 h 1084"/>
              <a:gd name="T28" fmla="*/ 2147483647 w 915"/>
              <a:gd name="T29" fmla="*/ 2147483647 h 1084"/>
              <a:gd name="T30" fmla="*/ 2147483647 w 915"/>
              <a:gd name="T31" fmla="*/ 2147483647 h 1084"/>
              <a:gd name="T32" fmla="*/ 2147483647 w 915"/>
              <a:gd name="T33" fmla="*/ 2147483647 h 1084"/>
              <a:gd name="T34" fmla="*/ 2147483647 w 915"/>
              <a:gd name="T35" fmla="*/ 2147483647 h 1084"/>
              <a:gd name="T36" fmla="*/ 2147483647 w 915"/>
              <a:gd name="T37" fmla="*/ 2147483647 h 1084"/>
              <a:gd name="T38" fmla="*/ 0 w 915"/>
              <a:gd name="T39" fmla="*/ 2147483647 h 1084"/>
              <a:gd name="T40" fmla="*/ 2147483647 w 915"/>
              <a:gd name="T41" fmla="*/ 0 h 10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15"/>
              <a:gd name="T64" fmla="*/ 0 h 1084"/>
              <a:gd name="T65" fmla="*/ 915 w 915"/>
              <a:gd name="T66" fmla="*/ 1084 h 10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15" h="1084">
                <a:moveTo>
                  <a:pt x="3" y="28"/>
                </a:moveTo>
                <a:cubicBezTo>
                  <a:pt x="31" y="56"/>
                  <a:pt x="62" y="85"/>
                  <a:pt x="91" y="136"/>
                </a:cubicBezTo>
                <a:cubicBezTo>
                  <a:pt x="107" y="168"/>
                  <a:pt x="123" y="179"/>
                  <a:pt x="147" y="224"/>
                </a:cubicBezTo>
                <a:cubicBezTo>
                  <a:pt x="154" y="245"/>
                  <a:pt x="169" y="274"/>
                  <a:pt x="179" y="296"/>
                </a:cubicBezTo>
                <a:cubicBezTo>
                  <a:pt x="204" y="356"/>
                  <a:pt x="203" y="371"/>
                  <a:pt x="227" y="429"/>
                </a:cubicBezTo>
                <a:cubicBezTo>
                  <a:pt x="251" y="478"/>
                  <a:pt x="214" y="389"/>
                  <a:pt x="251" y="491"/>
                </a:cubicBezTo>
                <a:cubicBezTo>
                  <a:pt x="252" y="495"/>
                  <a:pt x="276" y="564"/>
                  <a:pt x="275" y="560"/>
                </a:cubicBezTo>
                <a:cubicBezTo>
                  <a:pt x="273" y="556"/>
                  <a:pt x="292" y="592"/>
                  <a:pt x="291" y="588"/>
                </a:cubicBezTo>
                <a:cubicBezTo>
                  <a:pt x="289" y="584"/>
                  <a:pt x="303" y="617"/>
                  <a:pt x="307" y="619"/>
                </a:cubicBezTo>
                <a:cubicBezTo>
                  <a:pt x="323" y="624"/>
                  <a:pt x="315" y="648"/>
                  <a:pt x="331" y="659"/>
                </a:cubicBezTo>
                <a:cubicBezTo>
                  <a:pt x="350" y="687"/>
                  <a:pt x="336" y="685"/>
                  <a:pt x="355" y="704"/>
                </a:cubicBezTo>
                <a:cubicBezTo>
                  <a:pt x="368" y="744"/>
                  <a:pt x="390" y="760"/>
                  <a:pt x="414" y="800"/>
                </a:cubicBezTo>
                <a:cubicBezTo>
                  <a:pt x="430" y="837"/>
                  <a:pt x="435" y="860"/>
                  <a:pt x="471" y="884"/>
                </a:cubicBezTo>
                <a:cubicBezTo>
                  <a:pt x="481" y="900"/>
                  <a:pt x="515" y="937"/>
                  <a:pt x="531" y="948"/>
                </a:cubicBezTo>
                <a:cubicBezTo>
                  <a:pt x="547" y="972"/>
                  <a:pt x="584" y="982"/>
                  <a:pt x="611" y="996"/>
                </a:cubicBezTo>
                <a:cubicBezTo>
                  <a:pt x="627" y="1004"/>
                  <a:pt x="646" y="1011"/>
                  <a:pt x="663" y="1020"/>
                </a:cubicBezTo>
                <a:cubicBezTo>
                  <a:pt x="675" y="1027"/>
                  <a:pt x="685" y="1040"/>
                  <a:pt x="699" y="1044"/>
                </a:cubicBezTo>
                <a:cubicBezTo>
                  <a:pt x="756" y="1058"/>
                  <a:pt x="812" y="1071"/>
                  <a:pt x="871" y="1076"/>
                </a:cubicBezTo>
                <a:cubicBezTo>
                  <a:pt x="887" y="1080"/>
                  <a:pt x="898" y="1084"/>
                  <a:pt x="915" y="1084"/>
                </a:cubicBezTo>
                <a:lnTo>
                  <a:pt x="0" y="1083"/>
                </a:lnTo>
                <a:lnTo>
                  <a:pt x="3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Freeform 43"/>
          <p:cNvSpPr>
            <a:spLocks/>
          </p:cNvSpPr>
          <p:nvPr/>
        </p:nvSpPr>
        <p:spPr bwMode="auto">
          <a:xfrm>
            <a:off x="1930400" y="2836863"/>
            <a:ext cx="2179638" cy="1854200"/>
          </a:xfrm>
          <a:custGeom>
            <a:avLst/>
            <a:gdLst>
              <a:gd name="T0" fmla="*/ 2147483647 w 1373"/>
              <a:gd name="T1" fmla="*/ 2147483647 h 1168"/>
              <a:gd name="T2" fmla="*/ 2147483647 w 1373"/>
              <a:gd name="T3" fmla="*/ 2147483647 h 1168"/>
              <a:gd name="T4" fmla="*/ 2147483647 w 1373"/>
              <a:gd name="T5" fmla="*/ 2147483647 h 1168"/>
              <a:gd name="T6" fmla="*/ 2147483647 w 1373"/>
              <a:gd name="T7" fmla="*/ 2147483647 h 1168"/>
              <a:gd name="T8" fmla="*/ 2147483647 w 1373"/>
              <a:gd name="T9" fmla="*/ 2147483647 h 1168"/>
              <a:gd name="T10" fmla="*/ 2147483647 w 1373"/>
              <a:gd name="T11" fmla="*/ 2147483647 h 1168"/>
              <a:gd name="T12" fmla="*/ 2147483647 w 1373"/>
              <a:gd name="T13" fmla="*/ 2147483647 h 1168"/>
              <a:gd name="T14" fmla="*/ 2147483647 w 1373"/>
              <a:gd name="T15" fmla="*/ 2147483647 h 1168"/>
              <a:gd name="T16" fmla="*/ 2147483647 w 1373"/>
              <a:gd name="T17" fmla="*/ 2147483647 h 1168"/>
              <a:gd name="T18" fmla="*/ 2147483647 w 1373"/>
              <a:gd name="T19" fmla="*/ 2147483647 h 1168"/>
              <a:gd name="T20" fmla="*/ 2147483647 w 1373"/>
              <a:gd name="T21" fmla="*/ 2147483647 h 1168"/>
              <a:gd name="T22" fmla="*/ 2147483647 w 1373"/>
              <a:gd name="T23" fmla="*/ 2147483647 h 1168"/>
              <a:gd name="T24" fmla="*/ 2147483647 w 1373"/>
              <a:gd name="T25" fmla="*/ 2147483647 h 1168"/>
              <a:gd name="T26" fmla="*/ 2147483647 w 1373"/>
              <a:gd name="T27" fmla="*/ 2147483647 h 1168"/>
              <a:gd name="T28" fmla="*/ 2147483647 w 1373"/>
              <a:gd name="T29" fmla="*/ 2147483647 h 1168"/>
              <a:gd name="T30" fmla="*/ 2147483647 w 1373"/>
              <a:gd name="T31" fmla="*/ 2147483647 h 1168"/>
              <a:gd name="T32" fmla="*/ 2147483647 w 1373"/>
              <a:gd name="T33" fmla="*/ 2147483647 h 1168"/>
              <a:gd name="T34" fmla="*/ 2147483647 w 1373"/>
              <a:gd name="T35" fmla="*/ 2147483647 h 1168"/>
              <a:gd name="T36" fmla="*/ 2147483647 w 1373"/>
              <a:gd name="T37" fmla="*/ 2147483647 h 1168"/>
              <a:gd name="T38" fmla="*/ 2147483647 w 1373"/>
              <a:gd name="T39" fmla="*/ 2147483647 h 1168"/>
              <a:gd name="T40" fmla="*/ 2147483647 w 1373"/>
              <a:gd name="T41" fmla="*/ 2147483647 h 1168"/>
              <a:gd name="T42" fmla="*/ 2147483647 w 1373"/>
              <a:gd name="T43" fmla="*/ 2147483647 h 1168"/>
              <a:gd name="T44" fmla="*/ 2147483647 w 1373"/>
              <a:gd name="T45" fmla="*/ 2147483647 h 1168"/>
              <a:gd name="T46" fmla="*/ 2147483647 w 1373"/>
              <a:gd name="T47" fmla="*/ 2147483647 h 1168"/>
              <a:gd name="T48" fmla="*/ 2147483647 w 1373"/>
              <a:gd name="T49" fmla="*/ 2147483647 h 1168"/>
              <a:gd name="T50" fmla="*/ 2147483647 w 1373"/>
              <a:gd name="T51" fmla="*/ 2147483647 h 1168"/>
              <a:gd name="T52" fmla="*/ 2147483647 w 1373"/>
              <a:gd name="T53" fmla="*/ 2147483647 h 1168"/>
              <a:gd name="T54" fmla="*/ 2147483647 w 1373"/>
              <a:gd name="T55" fmla="*/ 2147483647 h 1168"/>
              <a:gd name="T56" fmla="*/ 2147483647 w 1373"/>
              <a:gd name="T57" fmla="*/ 2147483647 h 1168"/>
              <a:gd name="T58" fmla="*/ 2147483647 w 1373"/>
              <a:gd name="T59" fmla="*/ 2147483647 h 1168"/>
              <a:gd name="T60" fmla="*/ 2147483647 w 1373"/>
              <a:gd name="T61" fmla="*/ 2147483647 h 1168"/>
              <a:gd name="T62" fmla="*/ 2147483647 w 1373"/>
              <a:gd name="T63" fmla="*/ 2147483647 h 1168"/>
              <a:gd name="T64" fmla="*/ 2147483647 w 1373"/>
              <a:gd name="T65" fmla="*/ 2147483647 h 1168"/>
              <a:gd name="T66" fmla="*/ 2147483647 w 1373"/>
              <a:gd name="T67" fmla="*/ 2147483647 h 1168"/>
              <a:gd name="T68" fmla="*/ 2147483647 w 1373"/>
              <a:gd name="T69" fmla="*/ 2147483647 h 1168"/>
              <a:gd name="T70" fmla="*/ 2147483647 w 1373"/>
              <a:gd name="T71" fmla="*/ 2147483647 h 1168"/>
              <a:gd name="T72" fmla="*/ 2147483647 w 1373"/>
              <a:gd name="T73" fmla="*/ 2147483647 h 1168"/>
              <a:gd name="T74" fmla="*/ 2147483647 w 1373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73"/>
              <a:gd name="T115" fmla="*/ 0 h 1168"/>
              <a:gd name="T116" fmla="*/ 1373 w 1373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73" h="1168">
                <a:moveTo>
                  <a:pt x="1364" y="93"/>
                </a:moveTo>
                <a:cubicBezTo>
                  <a:pt x="1360" y="90"/>
                  <a:pt x="1355" y="88"/>
                  <a:pt x="1352" y="85"/>
                </a:cubicBezTo>
                <a:cubicBezTo>
                  <a:pt x="1348" y="81"/>
                  <a:pt x="1347" y="76"/>
                  <a:pt x="1344" y="73"/>
                </a:cubicBezTo>
                <a:cubicBezTo>
                  <a:pt x="1337" y="67"/>
                  <a:pt x="1331" y="50"/>
                  <a:pt x="1317" y="50"/>
                </a:cubicBezTo>
                <a:cubicBezTo>
                  <a:pt x="1311" y="32"/>
                  <a:pt x="1285" y="18"/>
                  <a:pt x="1268" y="13"/>
                </a:cubicBezTo>
                <a:cubicBezTo>
                  <a:pt x="1260" y="10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373" y="1165"/>
                </a:lnTo>
                <a:lnTo>
                  <a:pt x="1364" y="93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01" name="Group 44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16414" name="Text Box 45"/>
            <p:cNvSpPr txBox="1">
              <a:spLocks noChangeArrowheads="1"/>
            </p:cNvSpPr>
            <p:nvPr/>
          </p:nvSpPr>
          <p:spPr bwMode="auto">
            <a:xfrm>
              <a:off x="652" y="2208"/>
              <a:ext cx="11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</a:t>
              </a:r>
              <a:r>
                <a:rPr lang="en-US">
                  <a:solidFill>
                    <a:srgbClr val="85309D"/>
                  </a:solidFill>
                  <a:latin typeface="Symbol" pitchFamily="18" charset="2"/>
                </a:rPr>
                <a:t>b</a:t>
              </a:r>
              <a:endParaRPr lang="en-US">
                <a:solidFill>
                  <a:srgbClr val="85309D"/>
                </a:solidFill>
              </a:endParaRPr>
            </a:p>
          </p:txBody>
        </p:sp>
        <p:sp>
          <p:nvSpPr>
            <p:cNvPr id="16415" name="AutoShape 46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02" name="Text Box 47"/>
          <p:cNvSpPr txBox="1">
            <a:spLocks noChangeArrowheads="1"/>
          </p:cNvSpPr>
          <p:nvPr/>
        </p:nvSpPr>
        <p:spPr bwMode="auto">
          <a:xfrm>
            <a:off x="1752600" y="25146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57D29"/>
                </a:solidFill>
              </a:rPr>
              <a:t>The new (treatment) distribution</a:t>
            </a:r>
            <a:endParaRPr lang="en-US"/>
          </a:p>
        </p:txBody>
      </p:sp>
      <p:sp>
        <p:nvSpPr>
          <p:cNvPr id="16403" name="Text Box 48"/>
          <p:cNvSpPr txBox="1">
            <a:spLocks noChangeArrowheads="1"/>
          </p:cNvSpPr>
          <p:nvPr/>
        </p:nvSpPr>
        <p:spPr bwMode="auto">
          <a:xfrm>
            <a:off x="4838700" y="1554162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</a:rPr>
              <a:t>H</a:t>
            </a:r>
            <a:r>
              <a:rPr lang="en-US" sz="2000" baseline="-25000" dirty="0">
                <a:latin typeface="Arial" pitchFamily="34" charset="0"/>
              </a:rPr>
              <a:t>0</a:t>
            </a:r>
            <a:r>
              <a:rPr lang="en-US" sz="2000" dirty="0">
                <a:latin typeface="Arial" pitchFamily="34" charset="0"/>
              </a:rPr>
              <a:t>: is </a:t>
            </a:r>
            <a:r>
              <a:rPr lang="en-US" sz="2000" b="1" dirty="0">
                <a:solidFill>
                  <a:srgbClr val="CF0A1C"/>
                </a:solidFill>
                <a:latin typeface="Arial" pitchFamily="34" charset="0"/>
              </a:rPr>
              <a:t>false</a:t>
            </a:r>
            <a:r>
              <a:rPr lang="en-US" sz="2000" dirty="0">
                <a:latin typeface="Arial" pitchFamily="34" charset="0"/>
              </a:rPr>
              <a:t> (is a treatment effect)</a:t>
            </a:r>
          </a:p>
        </p:txBody>
      </p:sp>
      <p:sp>
        <p:nvSpPr>
          <p:cNvPr id="16404" name="Text Box 49"/>
          <p:cNvSpPr txBox="1">
            <a:spLocks noChangeArrowheads="1"/>
          </p:cNvSpPr>
          <p:nvPr/>
        </p:nvSpPr>
        <p:spPr bwMode="auto">
          <a:xfrm>
            <a:off x="5029200" y="25146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CD9E3"/>
                </a:solidFill>
              </a:rPr>
              <a:t>  The original (null) distribution</a:t>
            </a:r>
            <a:endParaRPr lang="en-US"/>
          </a:p>
        </p:txBody>
      </p:sp>
      <p:sp>
        <p:nvSpPr>
          <p:cNvPr id="16405" name="Text Box 50"/>
          <p:cNvSpPr txBox="1">
            <a:spLocks noChangeArrowheads="1"/>
          </p:cNvSpPr>
          <p:nvPr/>
        </p:nvSpPr>
        <p:spPr bwMode="auto">
          <a:xfrm>
            <a:off x="2057400" y="1524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Real world (</a:t>
            </a:r>
            <a:r>
              <a:rPr lang="ja-JP" altLang="en-US">
                <a:latin typeface="Arial" pitchFamily="34" charset="0"/>
              </a:rPr>
              <a:t>‘</a:t>
            </a:r>
            <a:r>
              <a:rPr lang="en-US" altLang="ja-JP">
                <a:latin typeface="Arial" pitchFamily="34" charset="0"/>
              </a:rPr>
              <a:t>truth</a:t>
            </a:r>
            <a:r>
              <a:rPr lang="ja-JP" altLang="en-US">
                <a:latin typeface="Arial" pitchFamily="34" charset="0"/>
              </a:rPr>
              <a:t>’</a:t>
            </a:r>
            <a:r>
              <a:rPr lang="en-US" altLang="ja-JP">
                <a:latin typeface="Arial" pitchFamily="34" charset="0"/>
              </a:rPr>
              <a:t>)</a:t>
            </a:r>
            <a:endParaRPr lang="en-US">
              <a:latin typeface="Arial" pitchFamily="34" charset="0"/>
            </a:endParaRPr>
          </a:p>
        </p:txBody>
      </p:sp>
      <p:grpSp>
        <p:nvGrpSpPr>
          <p:cNvPr id="16406" name="Group 51"/>
          <p:cNvGrpSpPr>
            <a:grpSpLocks/>
          </p:cNvGrpSpPr>
          <p:nvPr/>
        </p:nvGrpSpPr>
        <p:grpSpPr bwMode="auto">
          <a:xfrm>
            <a:off x="4700588" y="2927350"/>
            <a:ext cx="3529012" cy="1200150"/>
            <a:chOff x="2827" y="1652"/>
            <a:chExt cx="2223" cy="756"/>
          </a:xfrm>
        </p:grpSpPr>
        <p:sp>
          <p:nvSpPr>
            <p:cNvPr id="16412" name="AutoShape 52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Text Box 53"/>
            <p:cNvSpPr txBox="1">
              <a:spLocks noChangeArrowheads="1"/>
            </p:cNvSpPr>
            <p:nvPr/>
          </p:nvSpPr>
          <p:spPr bwMode="auto">
            <a:xfrm>
              <a:off x="3648" y="1652"/>
              <a:ext cx="140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  <a:latin typeface="Symbol" pitchFamily="18" charset="2"/>
                </a:rPr>
                <a:t>β</a:t>
              </a:r>
              <a:r>
                <a:rPr lang="en-US">
                  <a:solidFill>
                    <a:srgbClr val="FFB955"/>
                  </a:solidFill>
                </a:rPr>
                <a:t> = probability of a Type II error </a:t>
              </a:r>
            </a:p>
          </p:txBody>
        </p:sp>
      </p:grpSp>
      <p:grpSp>
        <p:nvGrpSpPr>
          <p:cNvPr id="16407" name="Group 54"/>
          <p:cNvGrpSpPr>
            <a:grpSpLocks/>
          </p:cNvGrpSpPr>
          <p:nvPr/>
        </p:nvGrpSpPr>
        <p:grpSpPr bwMode="auto">
          <a:xfrm>
            <a:off x="1905000" y="3048000"/>
            <a:ext cx="1238250" cy="461963"/>
            <a:chOff x="1200" y="1584"/>
            <a:chExt cx="780" cy="291"/>
          </a:xfrm>
        </p:grpSpPr>
        <p:sp>
          <p:nvSpPr>
            <p:cNvPr id="16410" name="Rectangle 55"/>
            <p:cNvSpPr>
              <a:spLocks noChangeArrowheads="1"/>
            </p:cNvSpPr>
            <p:nvPr/>
          </p:nvSpPr>
          <p:spPr bwMode="auto">
            <a:xfrm>
              <a:off x="1200" y="1584"/>
              <a:ext cx="768" cy="28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Text Box 56"/>
            <p:cNvSpPr txBox="1">
              <a:spLocks noChangeArrowheads="1"/>
            </p:cNvSpPr>
            <p:nvPr/>
          </p:nvSpPr>
          <p:spPr bwMode="auto">
            <a:xfrm>
              <a:off x="1200" y="1584"/>
              <a:ext cx="7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182D"/>
                  </a:solidFill>
                </a:rPr>
                <a:t>α = 0.05</a:t>
              </a:r>
            </a:p>
          </p:txBody>
        </p:sp>
      </p:grpSp>
      <p:sp>
        <p:nvSpPr>
          <p:cNvPr id="425017" name="Rectangle 57"/>
          <p:cNvSpPr>
            <a:spLocks noChangeArrowheads="1"/>
          </p:cNvSpPr>
          <p:nvPr/>
        </p:nvSpPr>
        <p:spPr bwMode="auto">
          <a:xfrm>
            <a:off x="6858000" y="3810000"/>
            <a:ext cx="2133600" cy="1676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Failing to </a:t>
            </a:r>
          </a:p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Reject H</a:t>
            </a:r>
            <a:r>
              <a:rPr lang="en-US" sz="2000" baseline="-2500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, even </a:t>
            </a:r>
          </a:p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though there is </a:t>
            </a:r>
          </a:p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a treatment effect</a:t>
            </a:r>
          </a:p>
        </p:txBody>
      </p:sp>
      <p:sp>
        <p:nvSpPr>
          <p:cNvPr id="425018" name="Rectangle 58"/>
          <p:cNvSpPr>
            <a:spLocks noChangeArrowheads="1"/>
          </p:cNvSpPr>
          <p:nvPr/>
        </p:nvSpPr>
        <p:spPr bwMode="auto">
          <a:xfrm>
            <a:off x="228600" y="4267200"/>
            <a:ext cx="1828800" cy="1524000"/>
          </a:xfrm>
          <a:prstGeom prst="rect">
            <a:avLst/>
          </a:prstGeom>
          <a:solidFill>
            <a:srgbClr val="C57CDD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Probability of </a:t>
            </a:r>
          </a:p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(correctly) </a:t>
            </a:r>
          </a:p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Rejecting H</a:t>
            </a:r>
            <a:r>
              <a:rPr lang="en-US" sz="2000" baseline="-2500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01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7848600" cy="3048000"/>
          </a:xfrm>
        </p:spPr>
        <p:txBody>
          <a:bodyPr/>
          <a:lstStyle/>
          <a:p>
            <a:pPr lvl="1" eaLnBrk="1" hangingPunct="1">
              <a:spcBef>
                <a:spcPct val="50000"/>
              </a:spcBef>
            </a:pPr>
            <a:r>
              <a:rPr lang="en-US" sz="2400" smtClean="0">
                <a:latin typeface="Gill Sans MT" pitchFamily="34" charset="0"/>
              </a:rPr>
              <a:t>α-level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400" smtClean="0">
                <a:latin typeface="Gill Sans MT" pitchFamily="34" charset="0"/>
              </a:rPr>
              <a:t>Sample size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400" smtClean="0">
                <a:latin typeface="Gill Sans MT" pitchFamily="34" charset="0"/>
              </a:rPr>
              <a:t>Population standard deviation </a:t>
            </a:r>
            <a:r>
              <a:rPr lang="en-US" sz="2400" smtClean="0">
                <a:latin typeface="Times" charset="0"/>
              </a:rPr>
              <a:t>σ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400" smtClean="0">
                <a:latin typeface="Gill Sans MT" pitchFamily="34" charset="0"/>
              </a:rPr>
              <a:t>Effect size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400" smtClean="0">
                <a:latin typeface="Gill Sans MT" pitchFamily="34" charset="0"/>
              </a:rPr>
              <a:t>1-tail vs. 2-tailed</a:t>
            </a:r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457200" y="1600200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US"/>
              <a:t>Factors that affect Power: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 autoUpdateAnimBg="0"/>
      <p:bldP spid="42701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 flipH="1">
            <a:off x="4114800" y="4648200"/>
            <a:ext cx="2971800" cy="381000"/>
            <a:chOff x="2976" y="2448"/>
            <a:chExt cx="1488" cy="240"/>
          </a:xfrm>
        </p:grpSpPr>
        <p:grpSp>
          <p:nvGrpSpPr>
            <p:cNvPr id="18462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18464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5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63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40" name="Group 12"/>
          <p:cNvGrpSpPr>
            <a:grpSpLocks/>
          </p:cNvGrpSpPr>
          <p:nvPr/>
        </p:nvGrpSpPr>
        <p:grpSpPr bwMode="auto">
          <a:xfrm>
            <a:off x="4330700" y="2425700"/>
            <a:ext cx="974725" cy="369888"/>
            <a:chOff x="2728" y="1528"/>
            <a:chExt cx="614" cy="233"/>
          </a:xfrm>
        </p:grpSpPr>
        <p:sp>
          <p:nvSpPr>
            <p:cNvPr id="18460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l-GR" sz="1800">
                  <a:solidFill>
                    <a:srgbClr val="FF182D"/>
                  </a:solidFill>
                </a:rPr>
                <a:t>α</a:t>
              </a:r>
              <a:r>
                <a:rPr lang="en-US" sz="1800">
                  <a:solidFill>
                    <a:srgbClr val="FF182D"/>
                  </a:solidFill>
                </a:rPr>
                <a:t>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18441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18443" name="Text Box 17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18444" name="Group 18"/>
          <p:cNvGrpSpPr>
            <a:grpSpLocks/>
          </p:cNvGrpSpPr>
          <p:nvPr/>
        </p:nvGrpSpPr>
        <p:grpSpPr bwMode="auto">
          <a:xfrm>
            <a:off x="2133600" y="4648200"/>
            <a:ext cx="1981200" cy="381000"/>
            <a:chOff x="912" y="2928"/>
            <a:chExt cx="1680" cy="240"/>
          </a:xfrm>
        </p:grpSpPr>
        <p:sp>
          <p:nvSpPr>
            <p:cNvPr id="18457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5" name="Freeform 22"/>
          <p:cNvSpPr>
            <a:spLocks/>
          </p:cNvSpPr>
          <p:nvPr/>
        </p:nvSpPr>
        <p:spPr bwMode="auto">
          <a:xfrm>
            <a:off x="3498850" y="4313238"/>
            <a:ext cx="615950" cy="373062"/>
          </a:xfrm>
          <a:custGeom>
            <a:avLst/>
            <a:gdLst>
              <a:gd name="T0" fmla="*/ 0 w 388"/>
              <a:gd name="T1" fmla="*/ 2147483647 h 235"/>
              <a:gd name="T2" fmla="*/ 2147483647 w 388"/>
              <a:gd name="T3" fmla="*/ 2147483647 h 235"/>
              <a:gd name="T4" fmla="*/ 2147483647 w 388"/>
              <a:gd name="T5" fmla="*/ 2147483647 h 235"/>
              <a:gd name="T6" fmla="*/ 2147483647 w 388"/>
              <a:gd name="T7" fmla="*/ 2147483647 h 235"/>
              <a:gd name="T8" fmla="*/ 2147483647 w 388"/>
              <a:gd name="T9" fmla="*/ 2147483647 h 235"/>
              <a:gd name="T10" fmla="*/ 2147483647 w 388"/>
              <a:gd name="T11" fmla="*/ 2147483647 h 235"/>
              <a:gd name="T12" fmla="*/ 2147483647 w 388"/>
              <a:gd name="T13" fmla="*/ 2147483647 h 235"/>
              <a:gd name="T14" fmla="*/ 2147483647 w 388"/>
              <a:gd name="T15" fmla="*/ 2147483647 h 235"/>
              <a:gd name="T16" fmla="*/ 2147483647 w 388"/>
              <a:gd name="T17" fmla="*/ 2147483647 h 235"/>
              <a:gd name="T18" fmla="*/ 2147483647 w 388"/>
              <a:gd name="T19" fmla="*/ 2147483647 h 235"/>
              <a:gd name="T20" fmla="*/ 0 w 388"/>
              <a:gd name="T21" fmla="*/ 2147483647 h 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"/>
              <a:gd name="T34" fmla="*/ 0 h 235"/>
              <a:gd name="T35" fmla="*/ 388 w 388"/>
              <a:gd name="T36" fmla="*/ 235 h 2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" h="235">
                <a:moveTo>
                  <a:pt x="0" y="229"/>
                </a:moveTo>
                <a:cubicBezTo>
                  <a:pt x="32" y="231"/>
                  <a:pt x="63" y="221"/>
                  <a:pt x="96" y="219"/>
                </a:cubicBezTo>
                <a:cubicBezTo>
                  <a:pt x="111" y="215"/>
                  <a:pt x="126" y="206"/>
                  <a:pt x="142" y="205"/>
                </a:cubicBezTo>
                <a:cubicBezTo>
                  <a:pt x="179" y="192"/>
                  <a:pt x="203" y="172"/>
                  <a:pt x="236" y="151"/>
                </a:cubicBezTo>
                <a:cubicBezTo>
                  <a:pt x="245" y="137"/>
                  <a:pt x="262" y="128"/>
                  <a:pt x="276" y="119"/>
                </a:cubicBezTo>
                <a:cubicBezTo>
                  <a:pt x="280" y="111"/>
                  <a:pt x="306" y="89"/>
                  <a:pt x="314" y="85"/>
                </a:cubicBezTo>
                <a:cubicBezTo>
                  <a:pt x="325" y="67"/>
                  <a:pt x="337" y="51"/>
                  <a:pt x="356" y="39"/>
                </a:cubicBezTo>
                <a:cubicBezTo>
                  <a:pt x="362" y="28"/>
                  <a:pt x="374" y="13"/>
                  <a:pt x="382" y="3"/>
                </a:cubicBezTo>
                <a:cubicBezTo>
                  <a:pt x="383" y="0"/>
                  <a:pt x="386" y="1"/>
                  <a:pt x="388" y="1"/>
                </a:cubicBezTo>
                <a:lnTo>
                  <a:pt x="384" y="235"/>
                </a:lnTo>
                <a:lnTo>
                  <a:pt x="0" y="23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Freeform 23"/>
          <p:cNvSpPr>
            <a:spLocks/>
          </p:cNvSpPr>
          <p:nvPr/>
        </p:nvSpPr>
        <p:spPr bwMode="auto">
          <a:xfrm>
            <a:off x="4110038" y="2971800"/>
            <a:ext cx="1452562" cy="1720850"/>
          </a:xfrm>
          <a:custGeom>
            <a:avLst/>
            <a:gdLst>
              <a:gd name="T0" fmla="*/ 2147483647 w 915"/>
              <a:gd name="T1" fmla="*/ 2147483647 h 1084"/>
              <a:gd name="T2" fmla="*/ 2147483647 w 915"/>
              <a:gd name="T3" fmla="*/ 2147483647 h 1084"/>
              <a:gd name="T4" fmla="*/ 2147483647 w 915"/>
              <a:gd name="T5" fmla="*/ 2147483647 h 1084"/>
              <a:gd name="T6" fmla="*/ 2147483647 w 915"/>
              <a:gd name="T7" fmla="*/ 2147483647 h 1084"/>
              <a:gd name="T8" fmla="*/ 2147483647 w 915"/>
              <a:gd name="T9" fmla="*/ 2147483647 h 1084"/>
              <a:gd name="T10" fmla="*/ 2147483647 w 915"/>
              <a:gd name="T11" fmla="*/ 2147483647 h 1084"/>
              <a:gd name="T12" fmla="*/ 2147483647 w 915"/>
              <a:gd name="T13" fmla="*/ 2147483647 h 1084"/>
              <a:gd name="T14" fmla="*/ 2147483647 w 915"/>
              <a:gd name="T15" fmla="*/ 2147483647 h 1084"/>
              <a:gd name="T16" fmla="*/ 2147483647 w 915"/>
              <a:gd name="T17" fmla="*/ 2147483647 h 1084"/>
              <a:gd name="T18" fmla="*/ 2147483647 w 915"/>
              <a:gd name="T19" fmla="*/ 2147483647 h 1084"/>
              <a:gd name="T20" fmla="*/ 2147483647 w 915"/>
              <a:gd name="T21" fmla="*/ 2147483647 h 1084"/>
              <a:gd name="T22" fmla="*/ 2147483647 w 915"/>
              <a:gd name="T23" fmla="*/ 2147483647 h 1084"/>
              <a:gd name="T24" fmla="*/ 2147483647 w 915"/>
              <a:gd name="T25" fmla="*/ 2147483647 h 1084"/>
              <a:gd name="T26" fmla="*/ 2147483647 w 915"/>
              <a:gd name="T27" fmla="*/ 2147483647 h 1084"/>
              <a:gd name="T28" fmla="*/ 2147483647 w 915"/>
              <a:gd name="T29" fmla="*/ 2147483647 h 1084"/>
              <a:gd name="T30" fmla="*/ 2147483647 w 915"/>
              <a:gd name="T31" fmla="*/ 2147483647 h 1084"/>
              <a:gd name="T32" fmla="*/ 2147483647 w 915"/>
              <a:gd name="T33" fmla="*/ 2147483647 h 1084"/>
              <a:gd name="T34" fmla="*/ 2147483647 w 915"/>
              <a:gd name="T35" fmla="*/ 2147483647 h 1084"/>
              <a:gd name="T36" fmla="*/ 2147483647 w 915"/>
              <a:gd name="T37" fmla="*/ 2147483647 h 1084"/>
              <a:gd name="T38" fmla="*/ 0 w 915"/>
              <a:gd name="T39" fmla="*/ 2147483647 h 1084"/>
              <a:gd name="T40" fmla="*/ 2147483647 w 915"/>
              <a:gd name="T41" fmla="*/ 0 h 10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15"/>
              <a:gd name="T64" fmla="*/ 0 h 1084"/>
              <a:gd name="T65" fmla="*/ 915 w 915"/>
              <a:gd name="T66" fmla="*/ 1084 h 10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15" h="1084">
                <a:moveTo>
                  <a:pt x="3" y="28"/>
                </a:moveTo>
                <a:cubicBezTo>
                  <a:pt x="31" y="56"/>
                  <a:pt x="62" y="85"/>
                  <a:pt x="91" y="136"/>
                </a:cubicBezTo>
                <a:cubicBezTo>
                  <a:pt x="107" y="168"/>
                  <a:pt x="123" y="179"/>
                  <a:pt x="147" y="224"/>
                </a:cubicBezTo>
                <a:cubicBezTo>
                  <a:pt x="154" y="245"/>
                  <a:pt x="169" y="274"/>
                  <a:pt x="179" y="296"/>
                </a:cubicBezTo>
                <a:cubicBezTo>
                  <a:pt x="204" y="356"/>
                  <a:pt x="203" y="371"/>
                  <a:pt x="227" y="429"/>
                </a:cubicBezTo>
                <a:cubicBezTo>
                  <a:pt x="251" y="478"/>
                  <a:pt x="214" y="389"/>
                  <a:pt x="251" y="491"/>
                </a:cubicBezTo>
                <a:cubicBezTo>
                  <a:pt x="252" y="495"/>
                  <a:pt x="276" y="564"/>
                  <a:pt x="275" y="560"/>
                </a:cubicBezTo>
                <a:cubicBezTo>
                  <a:pt x="273" y="556"/>
                  <a:pt x="292" y="592"/>
                  <a:pt x="291" y="588"/>
                </a:cubicBezTo>
                <a:cubicBezTo>
                  <a:pt x="289" y="584"/>
                  <a:pt x="303" y="617"/>
                  <a:pt x="307" y="619"/>
                </a:cubicBezTo>
                <a:cubicBezTo>
                  <a:pt x="323" y="624"/>
                  <a:pt x="315" y="648"/>
                  <a:pt x="331" y="659"/>
                </a:cubicBezTo>
                <a:cubicBezTo>
                  <a:pt x="350" y="687"/>
                  <a:pt x="336" y="685"/>
                  <a:pt x="355" y="704"/>
                </a:cubicBezTo>
                <a:cubicBezTo>
                  <a:pt x="368" y="744"/>
                  <a:pt x="390" y="760"/>
                  <a:pt x="414" y="800"/>
                </a:cubicBezTo>
                <a:cubicBezTo>
                  <a:pt x="430" y="837"/>
                  <a:pt x="435" y="860"/>
                  <a:pt x="471" y="884"/>
                </a:cubicBezTo>
                <a:cubicBezTo>
                  <a:pt x="481" y="900"/>
                  <a:pt x="515" y="937"/>
                  <a:pt x="531" y="948"/>
                </a:cubicBezTo>
                <a:cubicBezTo>
                  <a:pt x="547" y="972"/>
                  <a:pt x="584" y="982"/>
                  <a:pt x="611" y="996"/>
                </a:cubicBezTo>
                <a:cubicBezTo>
                  <a:pt x="627" y="1004"/>
                  <a:pt x="646" y="1011"/>
                  <a:pt x="663" y="1020"/>
                </a:cubicBezTo>
                <a:cubicBezTo>
                  <a:pt x="675" y="1027"/>
                  <a:pt x="685" y="1040"/>
                  <a:pt x="699" y="1044"/>
                </a:cubicBezTo>
                <a:cubicBezTo>
                  <a:pt x="756" y="1058"/>
                  <a:pt x="812" y="1071"/>
                  <a:pt x="871" y="1076"/>
                </a:cubicBezTo>
                <a:cubicBezTo>
                  <a:pt x="887" y="1080"/>
                  <a:pt x="898" y="1084"/>
                  <a:pt x="915" y="1084"/>
                </a:cubicBezTo>
                <a:lnTo>
                  <a:pt x="0" y="1083"/>
                </a:lnTo>
                <a:lnTo>
                  <a:pt x="3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7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18455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  <a:latin typeface="Symbol" pitchFamily="18" charset="2"/>
                </a:rPr>
                <a:t>b</a:t>
              </a:r>
              <a:endParaRPr lang="en-US">
                <a:solidFill>
                  <a:srgbClr val="FFB955"/>
                </a:solidFill>
              </a:endParaRPr>
            </a:p>
          </p:txBody>
        </p:sp>
      </p:grpSp>
      <p:sp>
        <p:nvSpPr>
          <p:cNvPr id="18448" name="Freeform 27"/>
          <p:cNvSpPr>
            <a:spLocks/>
          </p:cNvSpPr>
          <p:nvPr/>
        </p:nvSpPr>
        <p:spPr bwMode="auto">
          <a:xfrm>
            <a:off x="1930400" y="2836863"/>
            <a:ext cx="2179638" cy="1854200"/>
          </a:xfrm>
          <a:custGeom>
            <a:avLst/>
            <a:gdLst>
              <a:gd name="T0" fmla="*/ 2147483647 w 1373"/>
              <a:gd name="T1" fmla="*/ 2147483647 h 1168"/>
              <a:gd name="T2" fmla="*/ 2147483647 w 1373"/>
              <a:gd name="T3" fmla="*/ 2147483647 h 1168"/>
              <a:gd name="T4" fmla="*/ 2147483647 w 1373"/>
              <a:gd name="T5" fmla="*/ 2147483647 h 1168"/>
              <a:gd name="T6" fmla="*/ 2147483647 w 1373"/>
              <a:gd name="T7" fmla="*/ 2147483647 h 1168"/>
              <a:gd name="T8" fmla="*/ 2147483647 w 1373"/>
              <a:gd name="T9" fmla="*/ 2147483647 h 1168"/>
              <a:gd name="T10" fmla="*/ 2147483647 w 1373"/>
              <a:gd name="T11" fmla="*/ 2147483647 h 1168"/>
              <a:gd name="T12" fmla="*/ 2147483647 w 1373"/>
              <a:gd name="T13" fmla="*/ 2147483647 h 1168"/>
              <a:gd name="T14" fmla="*/ 2147483647 w 1373"/>
              <a:gd name="T15" fmla="*/ 2147483647 h 1168"/>
              <a:gd name="T16" fmla="*/ 2147483647 w 1373"/>
              <a:gd name="T17" fmla="*/ 2147483647 h 1168"/>
              <a:gd name="T18" fmla="*/ 2147483647 w 1373"/>
              <a:gd name="T19" fmla="*/ 2147483647 h 1168"/>
              <a:gd name="T20" fmla="*/ 2147483647 w 1373"/>
              <a:gd name="T21" fmla="*/ 2147483647 h 1168"/>
              <a:gd name="T22" fmla="*/ 2147483647 w 1373"/>
              <a:gd name="T23" fmla="*/ 2147483647 h 1168"/>
              <a:gd name="T24" fmla="*/ 2147483647 w 1373"/>
              <a:gd name="T25" fmla="*/ 2147483647 h 1168"/>
              <a:gd name="T26" fmla="*/ 2147483647 w 1373"/>
              <a:gd name="T27" fmla="*/ 2147483647 h 1168"/>
              <a:gd name="T28" fmla="*/ 2147483647 w 1373"/>
              <a:gd name="T29" fmla="*/ 2147483647 h 1168"/>
              <a:gd name="T30" fmla="*/ 2147483647 w 1373"/>
              <a:gd name="T31" fmla="*/ 2147483647 h 1168"/>
              <a:gd name="T32" fmla="*/ 2147483647 w 1373"/>
              <a:gd name="T33" fmla="*/ 2147483647 h 1168"/>
              <a:gd name="T34" fmla="*/ 2147483647 w 1373"/>
              <a:gd name="T35" fmla="*/ 2147483647 h 1168"/>
              <a:gd name="T36" fmla="*/ 2147483647 w 1373"/>
              <a:gd name="T37" fmla="*/ 2147483647 h 1168"/>
              <a:gd name="T38" fmla="*/ 2147483647 w 1373"/>
              <a:gd name="T39" fmla="*/ 2147483647 h 1168"/>
              <a:gd name="T40" fmla="*/ 2147483647 w 1373"/>
              <a:gd name="T41" fmla="*/ 2147483647 h 1168"/>
              <a:gd name="T42" fmla="*/ 2147483647 w 1373"/>
              <a:gd name="T43" fmla="*/ 2147483647 h 1168"/>
              <a:gd name="T44" fmla="*/ 2147483647 w 1373"/>
              <a:gd name="T45" fmla="*/ 2147483647 h 1168"/>
              <a:gd name="T46" fmla="*/ 2147483647 w 1373"/>
              <a:gd name="T47" fmla="*/ 2147483647 h 1168"/>
              <a:gd name="T48" fmla="*/ 2147483647 w 1373"/>
              <a:gd name="T49" fmla="*/ 2147483647 h 1168"/>
              <a:gd name="T50" fmla="*/ 2147483647 w 1373"/>
              <a:gd name="T51" fmla="*/ 2147483647 h 1168"/>
              <a:gd name="T52" fmla="*/ 2147483647 w 1373"/>
              <a:gd name="T53" fmla="*/ 2147483647 h 1168"/>
              <a:gd name="T54" fmla="*/ 2147483647 w 1373"/>
              <a:gd name="T55" fmla="*/ 2147483647 h 1168"/>
              <a:gd name="T56" fmla="*/ 2147483647 w 1373"/>
              <a:gd name="T57" fmla="*/ 2147483647 h 1168"/>
              <a:gd name="T58" fmla="*/ 2147483647 w 1373"/>
              <a:gd name="T59" fmla="*/ 2147483647 h 1168"/>
              <a:gd name="T60" fmla="*/ 2147483647 w 1373"/>
              <a:gd name="T61" fmla="*/ 2147483647 h 1168"/>
              <a:gd name="T62" fmla="*/ 2147483647 w 1373"/>
              <a:gd name="T63" fmla="*/ 2147483647 h 1168"/>
              <a:gd name="T64" fmla="*/ 2147483647 w 1373"/>
              <a:gd name="T65" fmla="*/ 2147483647 h 1168"/>
              <a:gd name="T66" fmla="*/ 2147483647 w 1373"/>
              <a:gd name="T67" fmla="*/ 2147483647 h 1168"/>
              <a:gd name="T68" fmla="*/ 2147483647 w 1373"/>
              <a:gd name="T69" fmla="*/ 2147483647 h 1168"/>
              <a:gd name="T70" fmla="*/ 2147483647 w 1373"/>
              <a:gd name="T71" fmla="*/ 2147483647 h 1168"/>
              <a:gd name="T72" fmla="*/ 2147483647 w 1373"/>
              <a:gd name="T73" fmla="*/ 2147483647 h 1168"/>
              <a:gd name="T74" fmla="*/ 2147483647 w 1373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73"/>
              <a:gd name="T115" fmla="*/ 0 h 1168"/>
              <a:gd name="T116" fmla="*/ 1373 w 1373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73" h="1168">
                <a:moveTo>
                  <a:pt x="1364" y="93"/>
                </a:moveTo>
                <a:cubicBezTo>
                  <a:pt x="1360" y="90"/>
                  <a:pt x="1355" y="88"/>
                  <a:pt x="1352" y="85"/>
                </a:cubicBezTo>
                <a:cubicBezTo>
                  <a:pt x="1348" y="81"/>
                  <a:pt x="1347" y="76"/>
                  <a:pt x="1344" y="73"/>
                </a:cubicBezTo>
                <a:cubicBezTo>
                  <a:pt x="1337" y="67"/>
                  <a:pt x="1331" y="50"/>
                  <a:pt x="1317" y="50"/>
                </a:cubicBezTo>
                <a:cubicBezTo>
                  <a:pt x="1311" y="32"/>
                  <a:pt x="1285" y="18"/>
                  <a:pt x="1268" y="13"/>
                </a:cubicBezTo>
                <a:cubicBezTo>
                  <a:pt x="1260" y="10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373" y="1165"/>
                </a:lnTo>
                <a:lnTo>
                  <a:pt x="1364" y="93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9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18453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18454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50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429088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>
                <a:latin typeface="Symbol" pitchFamily="18" charset="2"/>
              </a:rPr>
              <a:t>a</a:t>
            </a:r>
            <a:r>
              <a:rPr lang="en-US"/>
              <a:t>-level</a:t>
            </a:r>
          </a:p>
        </p:txBody>
      </p:sp>
      <p:sp>
        <p:nvSpPr>
          <p:cNvPr id="429089" name="Text Box 33"/>
          <p:cNvSpPr txBox="1">
            <a:spLocks noChangeArrowheads="1"/>
          </p:cNvSpPr>
          <p:nvPr/>
        </p:nvSpPr>
        <p:spPr bwMode="auto">
          <a:xfrm>
            <a:off x="2057400" y="1981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/>
              <a:t> = 0.05 to 0.01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88" grpId="0" build="p" autoUpdateAnimBg="0"/>
      <p:bldP spid="42908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8A9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3" name="Group 7"/>
          <p:cNvGrpSpPr>
            <a:grpSpLocks/>
          </p:cNvGrpSpPr>
          <p:nvPr/>
        </p:nvGrpSpPr>
        <p:grpSpPr bwMode="auto">
          <a:xfrm flipH="1">
            <a:off x="4114800" y="4648200"/>
            <a:ext cx="2971800" cy="381000"/>
            <a:chOff x="2976" y="2448"/>
            <a:chExt cx="1488" cy="240"/>
          </a:xfrm>
        </p:grpSpPr>
        <p:grpSp>
          <p:nvGrpSpPr>
            <p:cNvPr id="19491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19493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92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64" name="Group 12"/>
          <p:cNvGrpSpPr>
            <a:grpSpLocks/>
          </p:cNvGrpSpPr>
          <p:nvPr/>
        </p:nvGrpSpPr>
        <p:grpSpPr bwMode="auto">
          <a:xfrm>
            <a:off x="4330700" y="2425700"/>
            <a:ext cx="974725" cy="369888"/>
            <a:chOff x="2728" y="1528"/>
            <a:chExt cx="614" cy="233"/>
          </a:xfrm>
        </p:grpSpPr>
        <p:sp>
          <p:nvSpPr>
            <p:cNvPr id="19489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8A93"/>
                  </a:solidFill>
                </a:rPr>
                <a:t>α = 0.05</a:t>
              </a:r>
              <a:endParaRPr lang="en-US">
                <a:solidFill>
                  <a:srgbClr val="FF8A93"/>
                </a:solidFill>
              </a:endParaRPr>
            </a:p>
          </p:txBody>
        </p:sp>
      </p:grpSp>
      <p:sp>
        <p:nvSpPr>
          <p:cNvPr id="19465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8A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19467" name="Text Box 17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19468" name="Group 18"/>
          <p:cNvGrpSpPr>
            <a:grpSpLocks/>
          </p:cNvGrpSpPr>
          <p:nvPr/>
        </p:nvGrpSpPr>
        <p:grpSpPr bwMode="auto">
          <a:xfrm>
            <a:off x="2133600" y="4648200"/>
            <a:ext cx="1981200" cy="381000"/>
            <a:chOff x="912" y="2928"/>
            <a:chExt cx="1680" cy="240"/>
          </a:xfrm>
        </p:grpSpPr>
        <p:sp>
          <p:nvSpPr>
            <p:cNvPr id="19486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9" name="Freeform 22"/>
          <p:cNvSpPr>
            <a:spLocks/>
          </p:cNvSpPr>
          <p:nvPr/>
        </p:nvSpPr>
        <p:spPr bwMode="auto">
          <a:xfrm>
            <a:off x="3498850" y="4313238"/>
            <a:ext cx="615950" cy="373062"/>
          </a:xfrm>
          <a:custGeom>
            <a:avLst/>
            <a:gdLst>
              <a:gd name="T0" fmla="*/ 0 w 388"/>
              <a:gd name="T1" fmla="*/ 2147483647 h 235"/>
              <a:gd name="T2" fmla="*/ 2147483647 w 388"/>
              <a:gd name="T3" fmla="*/ 2147483647 h 235"/>
              <a:gd name="T4" fmla="*/ 2147483647 w 388"/>
              <a:gd name="T5" fmla="*/ 2147483647 h 235"/>
              <a:gd name="T6" fmla="*/ 2147483647 w 388"/>
              <a:gd name="T7" fmla="*/ 2147483647 h 235"/>
              <a:gd name="T8" fmla="*/ 2147483647 w 388"/>
              <a:gd name="T9" fmla="*/ 2147483647 h 235"/>
              <a:gd name="T10" fmla="*/ 2147483647 w 388"/>
              <a:gd name="T11" fmla="*/ 2147483647 h 235"/>
              <a:gd name="T12" fmla="*/ 2147483647 w 388"/>
              <a:gd name="T13" fmla="*/ 2147483647 h 235"/>
              <a:gd name="T14" fmla="*/ 2147483647 w 388"/>
              <a:gd name="T15" fmla="*/ 2147483647 h 235"/>
              <a:gd name="T16" fmla="*/ 2147483647 w 388"/>
              <a:gd name="T17" fmla="*/ 2147483647 h 235"/>
              <a:gd name="T18" fmla="*/ 2147483647 w 388"/>
              <a:gd name="T19" fmla="*/ 2147483647 h 235"/>
              <a:gd name="T20" fmla="*/ 0 w 388"/>
              <a:gd name="T21" fmla="*/ 2147483647 h 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"/>
              <a:gd name="T34" fmla="*/ 0 h 235"/>
              <a:gd name="T35" fmla="*/ 388 w 388"/>
              <a:gd name="T36" fmla="*/ 235 h 2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" h="235">
                <a:moveTo>
                  <a:pt x="0" y="229"/>
                </a:moveTo>
                <a:cubicBezTo>
                  <a:pt x="32" y="231"/>
                  <a:pt x="63" y="221"/>
                  <a:pt x="96" y="219"/>
                </a:cubicBezTo>
                <a:cubicBezTo>
                  <a:pt x="111" y="215"/>
                  <a:pt x="126" y="206"/>
                  <a:pt x="142" y="205"/>
                </a:cubicBezTo>
                <a:cubicBezTo>
                  <a:pt x="179" y="192"/>
                  <a:pt x="203" y="172"/>
                  <a:pt x="236" y="151"/>
                </a:cubicBezTo>
                <a:cubicBezTo>
                  <a:pt x="245" y="137"/>
                  <a:pt x="262" y="128"/>
                  <a:pt x="276" y="119"/>
                </a:cubicBezTo>
                <a:cubicBezTo>
                  <a:pt x="280" y="111"/>
                  <a:pt x="306" y="89"/>
                  <a:pt x="314" y="85"/>
                </a:cubicBezTo>
                <a:cubicBezTo>
                  <a:pt x="325" y="67"/>
                  <a:pt x="337" y="51"/>
                  <a:pt x="356" y="39"/>
                </a:cubicBezTo>
                <a:cubicBezTo>
                  <a:pt x="362" y="28"/>
                  <a:pt x="374" y="13"/>
                  <a:pt x="382" y="3"/>
                </a:cubicBezTo>
                <a:cubicBezTo>
                  <a:pt x="383" y="0"/>
                  <a:pt x="386" y="1"/>
                  <a:pt x="388" y="1"/>
                </a:cubicBezTo>
                <a:lnTo>
                  <a:pt x="384" y="235"/>
                </a:lnTo>
                <a:lnTo>
                  <a:pt x="0" y="23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Freeform 23"/>
          <p:cNvSpPr>
            <a:spLocks/>
          </p:cNvSpPr>
          <p:nvPr/>
        </p:nvSpPr>
        <p:spPr bwMode="auto">
          <a:xfrm>
            <a:off x="4110038" y="2971800"/>
            <a:ext cx="1452562" cy="1720850"/>
          </a:xfrm>
          <a:custGeom>
            <a:avLst/>
            <a:gdLst>
              <a:gd name="T0" fmla="*/ 2147483647 w 915"/>
              <a:gd name="T1" fmla="*/ 2147483647 h 1084"/>
              <a:gd name="T2" fmla="*/ 2147483647 w 915"/>
              <a:gd name="T3" fmla="*/ 2147483647 h 1084"/>
              <a:gd name="T4" fmla="*/ 2147483647 w 915"/>
              <a:gd name="T5" fmla="*/ 2147483647 h 1084"/>
              <a:gd name="T6" fmla="*/ 2147483647 w 915"/>
              <a:gd name="T7" fmla="*/ 2147483647 h 1084"/>
              <a:gd name="T8" fmla="*/ 2147483647 w 915"/>
              <a:gd name="T9" fmla="*/ 2147483647 h 1084"/>
              <a:gd name="T10" fmla="*/ 2147483647 w 915"/>
              <a:gd name="T11" fmla="*/ 2147483647 h 1084"/>
              <a:gd name="T12" fmla="*/ 2147483647 w 915"/>
              <a:gd name="T13" fmla="*/ 2147483647 h 1084"/>
              <a:gd name="T14" fmla="*/ 2147483647 w 915"/>
              <a:gd name="T15" fmla="*/ 2147483647 h 1084"/>
              <a:gd name="T16" fmla="*/ 2147483647 w 915"/>
              <a:gd name="T17" fmla="*/ 2147483647 h 1084"/>
              <a:gd name="T18" fmla="*/ 2147483647 w 915"/>
              <a:gd name="T19" fmla="*/ 2147483647 h 1084"/>
              <a:gd name="T20" fmla="*/ 2147483647 w 915"/>
              <a:gd name="T21" fmla="*/ 2147483647 h 1084"/>
              <a:gd name="T22" fmla="*/ 2147483647 w 915"/>
              <a:gd name="T23" fmla="*/ 2147483647 h 1084"/>
              <a:gd name="T24" fmla="*/ 2147483647 w 915"/>
              <a:gd name="T25" fmla="*/ 2147483647 h 1084"/>
              <a:gd name="T26" fmla="*/ 2147483647 w 915"/>
              <a:gd name="T27" fmla="*/ 2147483647 h 1084"/>
              <a:gd name="T28" fmla="*/ 2147483647 w 915"/>
              <a:gd name="T29" fmla="*/ 2147483647 h 1084"/>
              <a:gd name="T30" fmla="*/ 2147483647 w 915"/>
              <a:gd name="T31" fmla="*/ 2147483647 h 1084"/>
              <a:gd name="T32" fmla="*/ 2147483647 w 915"/>
              <a:gd name="T33" fmla="*/ 2147483647 h 1084"/>
              <a:gd name="T34" fmla="*/ 2147483647 w 915"/>
              <a:gd name="T35" fmla="*/ 2147483647 h 1084"/>
              <a:gd name="T36" fmla="*/ 2147483647 w 915"/>
              <a:gd name="T37" fmla="*/ 2147483647 h 1084"/>
              <a:gd name="T38" fmla="*/ 0 w 915"/>
              <a:gd name="T39" fmla="*/ 2147483647 h 1084"/>
              <a:gd name="T40" fmla="*/ 2147483647 w 915"/>
              <a:gd name="T41" fmla="*/ 0 h 10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15"/>
              <a:gd name="T64" fmla="*/ 0 h 1084"/>
              <a:gd name="T65" fmla="*/ 915 w 915"/>
              <a:gd name="T66" fmla="*/ 1084 h 10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15" h="1084">
                <a:moveTo>
                  <a:pt x="3" y="28"/>
                </a:moveTo>
                <a:cubicBezTo>
                  <a:pt x="31" y="56"/>
                  <a:pt x="62" y="85"/>
                  <a:pt x="91" y="136"/>
                </a:cubicBezTo>
                <a:cubicBezTo>
                  <a:pt x="107" y="168"/>
                  <a:pt x="123" y="179"/>
                  <a:pt x="147" y="224"/>
                </a:cubicBezTo>
                <a:cubicBezTo>
                  <a:pt x="154" y="245"/>
                  <a:pt x="169" y="274"/>
                  <a:pt x="179" y="296"/>
                </a:cubicBezTo>
                <a:cubicBezTo>
                  <a:pt x="204" y="356"/>
                  <a:pt x="203" y="371"/>
                  <a:pt x="227" y="429"/>
                </a:cubicBezTo>
                <a:cubicBezTo>
                  <a:pt x="251" y="478"/>
                  <a:pt x="214" y="389"/>
                  <a:pt x="251" y="491"/>
                </a:cubicBezTo>
                <a:cubicBezTo>
                  <a:pt x="252" y="495"/>
                  <a:pt x="276" y="564"/>
                  <a:pt x="275" y="560"/>
                </a:cubicBezTo>
                <a:cubicBezTo>
                  <a:pt x="273" y="556"/>
                  <a:pt x="292" y="592"/>
                  <a:pt x="291" y="588"/>
                </a:cubicBezTo>
                <a:cubicBezTo>
                  <a:pt x="289" y="584"/>
                  <a:pt x="303" y="617"/>
                  <a:pt x="307" y="619"/>
                </a:cubicBezTo>
                <a:cubicBezTo>
                  <a:pt x="323" y="624"/>
                  <a:pt x="315" y="648"/>
                  <a:pt x="331" y="659"/>
                </a:cubicBezTo>
                <a:cubicBezTo>
                  <a:pt x="350" y="687"/>
                  <a:pt x="336" y="685"/>
                  <a:pt x="355" y="704"/>
                </a:cubicBezTo>
                <a:cubicBezTo>
                  <a:pt x="368" y="744"/>
                  <a:pt x="390" y="760"/>
                  <a:pt x="414" y="800"/>
                </a:cubicBezTo>
                <a:cubicBezTo>
                  <a:pt x="430" y="837"/>
                  <a:pt x="435" y="860"/>
                  <a:pt x="471" y="884"/>
                </a:cubicBezTo>
                <a:cubicBezTo>
                  <a:pt x="481" y="900"/>
                  <a:pt x="515" y="937"/>
                  <a:pt x="531" y="948"/>
                </a:cubicBezTo>
                <a:cubicBezTo>
                  <a:pt x="547" y="972"/>
                  <a:pt x="584" y="982"/>
                  <a:pt x="611" y="996"/>
                </a:cubicBezTo>
                <a:cubicBezTo>
                  <a:pt x="627" y="1004"/>
                  <a:pt x="646" y="1011"/>
                  <a:pt x="663" y="1020"/>
                </a:cubicBezTo>
                <a:cubicBezTo>
                  <a:pt x="675" y="1027"/>
                  <a:pt x="685" y="1040"/>
                  <a:pt x="699" y="1044"/>
                </a:cubicBezTo>
                <a:cubicBezTo>
                  <a:pt x="756" y="1058"/>
                  <a:pt x="812" y="1071"/>
                  <a:pt x="871" y="1076"/>
                </a:cubicBezTo>
                <a:cubicBezTo>
                  <a:pt x="887" y="1080"/>
                  <a:pt x="898" y="1084"/>
                  <a:pt x="915" y="1084"/>
                </a:cubicBezTo>
                <a:lnTo>
                  <a:pt x="0" y="1083"/>
                </a:lnTo>
                <a:lnTo>
                  <a:pt x="3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71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19484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19472" name="Freeform 27"/>
          <p:cNvSpPr>
            <a:spLocks/>
          </p:cNvSpPr>
          <p:nvPr/>
        </p:nvSpPr>
        <p:spPr bwMode="auto">
          <a:xfrm>
            <a:off x="1930400" y="2836863"/>
            <a:ext cx="2179638" cy="1854200"/>
          </a:xfrm>
          <a:custGeom>
            <a:avLst/>
            <a:gdLst>
              <a:gd name="T0" fmla="*/ 2147483647 w 1373"/>
              <a:gd name="T1" fmla="*/ 2147483647 h 1168"/>
              <a:gd name="T2" fmla="*/ 2147483647 w 1373"/>
              <a:gd name="T3" fmla="*/ 2147483647 h 1168"/>
              <a:gd name="T4" fmla="*/ 2147483647 w 1373"/>
              <a:gd name="T5" fmla="*/ 2147483647 h 1168"/>
              <a:gd name="T6" fmla="*/ 2147483647 w 1373"/>
              <a:gd name="T7" fmla="*/ 2147483647 h 1168"/>
              <a:gd name="T8" fmla="*/ 2147483647 w 1373"/>
              <a:gd name="T9" fmla="*/ 2147483647 h 1168"/>
              <a:gd name="T10" fmla="*/ 2147483647 w 1373"/>
              <a:gd name="T11" fmla="*/ 2147483647 h 1168"/>
              <a:gd name="T12" fmla="*/ 2147483647 w 1373"/>
              <a:gd name="T13" fmla="*/ 2147483647 h 1168"/>
              <a:gd name="T14" fmla="*/ 2147483647 w 1373"/>
              <a:gd name="T15" fmla="*/ 2147483647 h 1168"/>
              <a:gd name="T16" fmla="*/ 2147483647 w 1373"/>
              <a:gd name="T17" fmla="*/ 2147483647 h 1168"/>
              <a:gd name="T18" fmla="*/ 2147483647 w 1373"/>
              <a:gd name="T19" fmla="*/ 2147483647 h 1168"/>
              <a:gd name="T20" fmla="*/ 2147483647 w 1373"/>
              <a:gd name="T21" fmla="*/ 2147483647 h 1168"/>
              <a:gd name="T22" fmla="*/ 2147483647 w 1373"/>
              <a:gd name="T23" fmla="*/ 2147483647 h 1168"/>
              <a:gd name="T24" fmla="*/ 2147483647 w 1373"/>
              <a:gd name="T25" fmla="*/ 2147483647 h 1168"/>
              <a:gd name="T26" fmla="*/ 2147483647 w 1373"/>
              <a:gd name="T27" fmla="*/ 2147483647 h 1168"/>
              <a:gd name="T28" fmla="*/ 2147483647 w 1373"/>
              <a:gd name="T29" fmla="*/ 2147483647 h 1168"/>
              <a:gd name="T30" fmla="*/ 2147483647 w 1373"/>
              <a:gd name="T31" fmla="*/ 2147483647 h 1168"/>
              <a:gd name="T32" fmla="*/ 2147483647 w 1373"/>
              <a:gd name="T33" fmla="*/ 2147483647 h 1168"/>
              <a:gd name="T34" fmla="*/ 2147483647 w 1373"/>
              <a:gd name="T35" fmla="*/ 2147483647 h 1168"/>
              <a:gd name="T36" fmla="*/ 2147483647 w 1373"/>
              <a:gd name="T37" fmla="*/ 2147483647 h 1168"/>
              <a:gd name="T38" fmla="*/ 2147483647 w 1373"/>
              <a:gd name="T39" fmla="*/ 2147483647 h 1168"/>
              <a:gd name="T40" fmla="*/ 2147483647 w 1373"/>
              <a:gd name="T41" fmla="*/ 2147483647 h 1168"/>
              <a:gd name="T42" fmla="*/ 2147483647 w 1373"/>
              <a:gd name="T43" fmla="*/ 2147483647 h 1168"/>
              <a:gd name="T44" fmla="*/ 2147483647 w 1373"/>
              <a:gd name="T45" fmla="*/ 2147483647 h 1168"/>
              <a:gd name="T46" fmla="*/ 2147483647 w 1373"/>
              <a:gd name="T47" fmla="*/ 2147483647 h 1168"/>
              <a:gd name="T48" fmla="*/ 2147483647 w 1373"/>
              <a:gd name="T49" fmla="*/ 2147483647 h 1168"/>
              <a:gd name="T50" fmla="*/ 2147483647 w 1373"/>
              <a:gd name="T51" fmla="*/ 2147483647 h 1168"/>
              <a:gd name="T52" fmla="*/ 2147483647 w 1373"/>
              <a:gd name="T53" fmla="*/ 2147483647 h 1168"/>
              <a:gd name="T54" fmla="*/ 2147483647 w 1373"/>
              <a:gd name="T55" fmla="*/ 2147483647 h 1168"/>
              <a:gd name="T56" fmla="*/ 2147483647 w 1373"/>
              <a:gd name="T57" fmla="*/ 2147483647 h 1168"/>
              <a:gd name="T58" fmla="*/ 2147483647 w 1373"/>
              <a:gd name="T59" fmla="*/ 2147483647 h 1168"/>
              <a:gd name="T60" fmla="*/ 2147483647 w 1373"/>
              <a:gd name="T61" fmla="*/ 2147483647 h 1168"/>
              <a:gd name="T62" fmla="*/ 2147483647 w 1373"/>
              <a:gd name="T63" fmla="*/ 2147483647 h 1168"/>
              <a:gd name="T64" fmla="*/ 2147483647 w 1373"/>
              <a:gd name="T65" fmla="*/ 2147483647 h 1168"/>
              <a:gd name="T66" fmla="*/ 2147483647 w 1373"/>
              <a:gd name="T67" fmla="*/ 2147483647 h 1168"/>
              <a:gd name="T68" fmla="*/ 2147483647 w 1373"/>
              <a:gd name="T69" fmla="*/ 2147483647 h 1168"/>
              <a:gd name="T70" fmla="*/ 2147483647 w 1373"/>
              <a:gd name="T71" fmla="*/ 2147483647 h 1168"/>
              <a:gd name="T72" fmla="*/ 2147483647 w 1373"/>
              <a:gd name="T73" fmla="*/ 2147483647 h 1168"/>
              <a:gd name="T74" fmla="*/ 2147483647 w 1373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73"/>
              <a:gd name="T115" fmla="*/ 0 h 1168"/>
              <a:gd name="T116" fmla="*/ 1373 w 1373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73" h="1168">
                <a:moveTo>
                  <a:pt x="1364" y="93"/>
                </a:moveTo>
                <a:cubicBezTo>
                  <a:pt x="1360" y="90"/>
                  <a:pt x="1355" y="88"/>
                  <a:pt x="1352" y="85"/>
                </a:cubicBezTo>
                <a:cubicBezTo>
                  <a:pt x="1348" y="81"/>
                  <a:pt x="1347" y="76"/>
                  <a:pt x="1344" y="73"/>
                </a:cubicBezTo>
                <a:cubicBezTo>
                  <a:pt x="1337" y="67"/>
                  <a:pt x="1331" y="50"/>
                  <a:pt x="1317" y="50"/>
                </a:cubicBezTo>
                <a:cubicBezTo>
                  <a:pt x="1311" y="32"/>
                  <a:pt x="1285" y="18"/>
                  <a:pt x="1268" y="13"/>
                </a:cubicBezTo>
                <a:cubicBezTo>
                  <a:pt x="1260" y="10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373" y="1165"/>
                </a:lnTo>
                <a:lnTo>
                  <a:pt x="1364" y="93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73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19482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19483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4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19475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dirty="0" smtClean="0">
                <a:latin typeface="Symbol" pitchFamily="18" charset="2"/>
                <a:sym typeface="Symbol"/>
              </a:rPr>
              <a:t></a:t>
            </a:r>
            <a:r>
              <a:rPr lang="en-US" dirty="0" smtClean="0"/>
              <a:t>-</a:t>
            </a:r>
            <a:r>
              <a:rPr lang="en-US" dirty="0"/>
              <a:t>level</a:t>
            </a:r>
          </a:p>
        </p:txBody>
      </p:sp>
      <p:sp>
        <p:nvSpPr>
          <p:cNvPr id="19476" name="Text Box 33"/>
          <p:cNvSpPr txBox="1">
            <a:spLocks noChangeArrowheads="1"/>
          </p:cNvSpPr>
          <p:nvPr/>
        </p:nvSpPr>
        <p:spPr bwMode="auto">
          <a:xfrm>
            <a:off x="2057400" y="1981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α = 0.05 to 0.01</a:t>
            </a:r>
          </a:p>
        </p:txBody>
      </p:sp>
      <p:grpSp>
        <p:nvGrpSpPr>
          <p:cNvPr id="19477" name="Group 34"/>
          <p:cNvGrpSpPr>
            <a:grpSpLocks/>
          </p:cNvGrpSpPr>
          <p:nvPr/>
        </p:nvGrpSpPr>
        <p:grpSpPr bwMode="auto">
          <a:xfrm>
            <a:off x="2514600" y="2578100"/>
            <a:ext cx="974725" cy="369888"/>
            <a:chOff x="2728" y="1528"/>
            <a:chExt cx="614" cy="233"/>
          </a:xfrm>
        </p:grpSpPr>
        <p:sp>
          <p:nvSpPr>
            <p:cNvPr id="19480" name="Rectangle 35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Text Box 36"/>
            <p:cNvSpPr txBox="1">
              <a:spLocks noChangeArrowheads="1"/>
            </p:cNvSpPr>
            <p:nvPr/>
          </p:nvSpPr>
          <p:spPr bwMode="auto">
            <a:xfrm>
              <a:off x="2728" y="1528"/>
              <a:ext cx="6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0.01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19478" name="Line 37"/>
          <p:cNvSpPr>
            <a:spLocks noChangeShapeType="1"/>
          </p:cNvSpPr>
          <p:nvPr/>
        </p:nvSpPr>
        <p:spPr bwMode="auto">
          <a:xfrm>
            <a:off x="3886200" y="2667000"/>
            <a:ext cx="0" cy="20859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38"/>
          <p:cNvSpPr>
            <a:spLocks noChangeShapeType="1"/>
          </p:cNvSpPr>
          <p:nvPr/>
        </p:nvSpPr>
        <p:spPr bwMode="auto">
          <a:xfrm>
            <a:off x="3467100" y="2819400"/>
            <a:ext cx="381000" cy="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20483" name="Freeform 3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8A9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 flipH="1">
            <a:off x="4038600" y="4648200"/>
            <a:ext cx="3048000" cy="381000"/>
            <a:chOff x="2976" y="2448"/>
            <a:chExt cx="1488" cy="240"/>
          </a:xfrm>
        </p:grpSpPr>
        <p:grpSp>
          <p:nvGrpSpPr>
            <p:cNvPr id="20515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20517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8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16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8" name="Group 12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20513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8A93"/>
                  </a:solidFill>
                </a:rPr>
                <a:t>α = 0.05</a:t>
              </a:r>
              <a:endParaRPr lang="en-US">
                <a:solidFill>
                  <a:srgbClr val="FF8A93"/>
                </a:solidFill>
              </a:endParaRPr>
            </a:p>
          </p:txBody>
        </p:sp>
      </p:grpSp>
      <p:sp>
        <p:nvSpPr>
          <p:cNvPr id="20489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8A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20492" name="Group 18"/>
          <p:cNvGrpSpPr>
            <a:grpSpLocks/>
          </p:cNvGrpSpPr>
          <p:nvPr/>
        </p:nvGrpSpPr>
        <p:grpSpPr bwMode="auto">
          <a:xfrm>
            <a:off x="2133600" y="4648200"/>
            <a:ext cx="1905000" cy="381000"/>
            <a:chOff x="912" y="2928"/>
            <a:chExt cx="1680" cy="240"/>
          </a:xfrm>
        </p:grpSpPr>
        <p:sp>
          <p:nvSpPr>
            <p:cNvPr id="20510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3" name="Freeform 22"/>
          <p:cNvSpPr>
            <a:spLocks/>
          </p:cNvSpPr>
          <p:nvPr/>
        </p:nvSpPr>
        <p:spPr bwMode="auto">
          <a:xfrm>
            <a:off x="3498850" y="4318000"/>
            <a:ext cx="574675" cy="368300"/>
          </a:xfrm>
          <a:custGeom>
            <a:avLst/>
            <a:gdLst>
              <a:gd name="T0" fmla="*/ 0 w 362"/>
              <a:gd name="T1" fmla="*/ 2147483647 h 232"/>
              <a:gd name="T2" fmla="*/ 2147483647 w 362"/>
              <a:gd name="T3" fmla="*/ 2147483647 h 232"/>
              <a:gd name="T4" fmla="*/ 2147483647 w 362"/>
              <a:gd name="T5" fmla="*/ 2147483647 h 232"/>
              <a:gd name="T6" fmla="*/ 2147483647 w 362"/>
              <a:gd name="T7" fmla="*/ 2147483647 h 232"/>
              <a:gd name="T8" fmla="*/ 2147483647 w 362"/>
              <a:gd name="T9" fmla="*/ 2147483647 h 232"/>
              <a:gd name="T10" fmla="*/ 2147483647 w 362"/>
              <a:gd name="T11" fmla="*/ 2147483647 h 232"/>
              <a:gd name="T12" fmla="*/ 2147483647 w 362"/>
              <a:gd name="T13" fmla="*/ 2147483647 h 232"/>
              <a:gd name="T14" fmla="*/ 2147483647 w 362"/>
              <a:gd name="T15" fmla="*/ 2147483647 h 232"/>
              <a:gd name="T16" fmla="*/ 2147483647 w 362"/>
              <a:gd name="T17" fmla="*/ 2147483647 h 232"/>
              <a:gd name="T18" fmla="*/ 2147483647 w 362"/>
              <a:gd name="T19" fmla="*/ 2147483647 h 232"/>
              <a:gd name="T20" fmla="*/ 0 w 362"/>
              <a:gd name="T21" fmla="*/ 2147483647 h 2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62"/>
              <a:gd name="T34" fmla="*/ 0 h 232"/>
              <a:gd name="T35" fmla="*/ 362 w 362"/>
              <a:gd name="T36" fmla="*/ 232 h 2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62" h="232">
                <a:moveTo>
                  <a:pt x="0" y="226"/>
                </a:moveTo>
                <a:cubicBezTo>
                  <a:pt x="32" y="228"/>
                  <a:pt x="63" y="218"/>
                  <a:pt x="96" y="216"/>
                </a:cubicBezTo>
                <a:cubicBezTo>
                  <a:pt x="111" y="212"/>
                  <a:pt x="126" y="203"/>
                  <a:pt x="142" y="202"/>
                </a:cubicBezTo>
                <a:cubicBezTo>
                  <a:pt x="179" y="189"/>
                  <a:pt x="203" y="169"/>
                  <a:pt x="236" y="148"/>
                </a:cubicBezTo>
                <a:cubicBezTo>
                  <a:pt x="245" y="134"/>
                  <a:pt x="262" y="125"/>
                  <a:pt x="276" y="116"/>
                </a:cubicBezTo>
                <a:cubicBezTo>
                  <a:pt x="280" y="108"/>
                  <a:pt x="306" y="86"/>
                  <a:pt x="314" y="82"/>
                </a:cubicBezTo>
                <a:cubicBezTo>
                  <a:pt x="325" y="64"/>
                  <a:pt x="337" y="48"/>
                  <a:pt x="356" y="36"/>
                </a:cubicBezTo>
                <a:cubicBezTo>
                  <a:pt x="362" y="25"/>
                  <a:pt x="340" y="50"/>
                  <a:pt x="348" y="40"/>
                </a:cubicBezTo>
                <a:cubicBezTo>
                  <a:pt x="349" y="37"/>
                  <a:pt x="348" y="0"/>
                  <a:pt x="348" y="32"/>
                </a:cubicBezTo>
                <a:lnTo>
                  <a:pt x="348" y="232"/>
                </a:lnTo>
                <a:lnTo>
                  <a:pt x="0" y="232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4056063" y="2963863"/>
            <a:ext cx="1506537" cy="1728787"/>
          </a:xfrm>
          <a:custGeom>
            <a:avLst/>
            <a:gdLst>
              <a:gd name="T0" fmla="*/ 2147483647 w 949"/>
              <a:gd name="T1" fmla="*/ 2147483647 h 1089"/>
              <a:gd name="T2" fmla="*/ 2147483647 w 949"/>
              <a:gd name="T3" fmla="*/ 2147483647 h 1089"/>
              <a:gd name="T4" fmla="*/ 2147483647 w 949"/>
              <a:gd name="T5" fmla="*/ 2147483647 h 1089"/>
              <a:gd name="T6" fmla="*/ 2147483647 w 949"/>
              <a:gd name="T7" fmla="*/ 2147483647 h 1089"/>
              <a:gd name="T8" fmla="*/ 2147483647 w 949"/>
              <a:gd name="T9" fmla="*/ 2147483647 h 1089"/>
              <a:gd name="T10" fmla="*/ 2147483647 w 949"/>
              <a:gd name="T11" fmla="*/ 2147483647 h 1089"/>
              <a:gd name="T12" fmla="*/ 2147483647 w 949"/>
              <a:gd name="T13" fmla="*/ 2147483647 h 1089"/>
              <a:gd name="T14" fmla="*/ 2147483647 w 949"/>
              <a:gd name="T15" fmla="*/ 2147483647 h 1089"/>
              <a:gd name="T16" fmla="*/ 2147483647 w 949"/>
              <a:gd name="T17" fmla="*/ 2147483647 h 1089"/>
              <a:gd name="T18" fmla="*/ 2147483647 w 949"/>
              <a:gd name="T19" fmla="*/ 2147483647 h 1089"/>
              <a:gd name="T20" fmla="*/ 2147483647 w 949"/>
              <a:gd name="T21" fmla="*/ 2147483647 h 1089"/>
              <a:gd name="T22" fmla="*/ 2147483647 w 949"/>
              <a:gd name="T23" fmla="*/ 2147483647 h 1089"/>
              <a:gd name="T24" fmla="*/ 2147483647 w 949"/>
              <a:gd name="T25" fmla="*/ 2147483647 h 1089"/>
              <a:gd name="T26" fmla="*/ 2147483647 w 949"/>
              <a:gd name="T27" fmla="*/ 2147483647 h 1089"/>
              <a:gd name="T28" fmla="*/ 2147483647 w 949"/>
              <a:gd name="T29" fmla="*/ 2147483647 h 1089"/>
              <a:gd name="T30" fmla="*/ 2147483647 w 949"/>
              <a:gd name="T31" fmla="*/ 2147483647 h 1089"/>
              <a:gd name="T32" fmla="*/ 2147483647 w 949"/>
              <a:gd name="T33" fmla="*/ 2147483647 h 1089"/>
              <a:gd name="T34" fmla="*/ 2147483647 w 949"/>
              <a:gd name="T35" fmla="*/ 2147483647 h 1089"/>
              <a:gd name="T36" fmla="*/ 2147483647 w 949"/>
              <a:gd name="T37" fmla="*/ 2147483647 h 1089"/>
              <a:gd name="T38" fmla="*/ 0 w 949"/>
              <a:gd name="T39" fmla="*/ 2147483647 h 1089"/>
              <a:gd name="T40" fmla="*/ 2147483647 w 949"/>
              <a:gd name="T41" fmla="*/ 0 h 108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9"/>
              <a:gd name="T64" fmla="*/ 0 h 1089"/>
              <a:gd name="T65" fmla="*/ 949 w 949"/>
              <a:gd name="T66" fmla="*/ 1089 h 108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9" h="1089">
                <a:moveTo>
                  <a:pt x="37" y="33"/>
                </a:moveTo>
                <a:cubicBezTo>
                  <a:pt x="65" y="61"/>
                  <a:pt x="96" y="90"/>
                  <a:pt x="125" y="141"/>
                </a:cubicBezTo>
                <a:cubicBezTo>
                  <a:pt x="141" y="173"/>
                  <a:pt x="157" y="184"/>
                  <a:pt x="181" y="229"/>
                </a:cubicBezTo>
                <a:cubicBezTo>
                  <a:pt x="188" y="250"/>
                  <a:pt x="203" y="279"/>
                  <a:pt x="213" y="301"/>
                </a:cubicBezTo>
                <a:cubicBezTo>
                  <a:pt x="238" y="361"/>
                  <a:pt x="237" y="376"/>
                  <a:pt x="261" y="434"/>
                </a:cubicBezTo>
                <a:cubicBezTo>
                  <a:pt x="285" y="483"/>
                  <a:pt x="248" y="394"/>
                  <a:pt x="285" y="496"/>
                </a:cubicBezTo>
                <a:cubicBezTo>
                  <a:pt x="286" y="500"/>
                  <a:pt x="310" y="569"/>
                  <a:pt x="309" y="565"/>
                </a:cubicBezTo>
                <a:cubicBezTo>
                  <a:pt x="307" y="561"/>
                  <a:pt x="326" y="597"/>
                  <a:pt x="325" y="593"/>
                </a:cubicBezTo>
                <a:cubicBezTo>
                  <a:pt x="323" y="589"/>
                  <a:pt x="337" y="622"/>
                  <a:pt x="341" y="624"/>
                </a:cubicBezTo>
                <a:cubicBezTo>
                  <a:pt x="357" y="629"/>
                  <a:pt x="349" y="653"/>
                  <a:pt x="365" y="664"/>
                </a:cubicBezTo>
                <a:cubicBezTo>
                  <a:pt x="384" y="692"/>
                  <a:pt x="370" y="690"/>
                  <a:pt x="389" y="709"/>
                </a:cubicBezTo>
                <a:cubicBezTo>
                  <a:pt x="402" y="749"/>
                  <a:pt x="424" y="765"/>
                  <a:pt x="448" y="805"/>
                </a:cubicBezTo>
                <a:cubicBezTo>
                  <a:pt x="464" y="842"/>
                  <a:pt x="469" y="865"/>
                  <a:pt x="505" y="889"/>
                </a:cubicBezTo>
                <a:cubicBezTo>
                  <a:pt x="515" y="905"/>
                  <a:pt x="549" y="942"/>
                  <a:pt x="565" y="953"/>
                </a:cubicBezTo>
                <a:cubicBezTo>
                  <a:pt x="581" y="977"/>
                  <a:pt x="618" y="987"/>
                  <a:pt x="645" y="1001"/>
                </a:cubicBezTo>
                <a:cubicBezTo>
                  <a:pt x="661" y="1009"/>
                  <a:pt x="680" y="1016"/>
                  <a:pt x="697" y="1025"/>
                </a:cubicBezTo>
                <a:cubicBezTo>
                  <a:pt x="709" y="1032"/>
                  <a:pt x="719" y="1045"/>
                  <a:pt x="733" y="1049"/>
                </a:cubicBezTo>
                <a:cubicBezTo>
                  <a:pt x="790" y="1063"/>
                  <a:pt x="846" y="1076"/>
                  <a:pt x="905" y="1081"/>
                </a:cubicBezTo>
                <a:cubicBezTo>
                  <a:pt x="921" y="1085"/>
                  <a:pt x="932" y="1089"/>
                  <a:pt x="949" y="1089"/>
                </a:cubicBezTo>
                <a:lnTo>
                  <a:pt x="0" y="1088"/>
                </a:lnTo>
                <a:lnTo>
                  <a:pt x="5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5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20508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20496" name="Freeform 27"/>
          <p:cNvSpPr>
            <a:spLocks/>
          </p:cNvSpPr>
          <p:nvPr/>
        </p:nvSpPr>
        <p:spPr bwMode="auto">
          <a:xfrm>
            <a:off x="1930400" y="2836863"/>
            <a:ext cx="2151063" cy="1854200"/>
          </a:xfrm>
          <a:custGeom>
            <a:avLst/>
            <a:gdLst>
              <a:gd name="T0" fmla="*/ 2147483647 w 1355"/>
              <a:gd name="T1" fmla="*/ 2147483647 h 1168"/>
              <a:gd name="T2" fmla="*/ 2147483647 w 1355"/>
              <a:gd name="T3" fmla="*/ 2147483647 h 1168"/>
              <a:gd name="T4" fmla="*/ 2147483647 w 1355"/>
              <a:gd name="T5" fmla="*/ 2147483647 h 1168"/>
              <a:gd name="T6" fmla="*/ 2147483647 w 1355"/>
              <a:gd name="T7" fmla="*/ 2147483647 h 1168"/>
              <a:gd name="T8" fmla="*/ 2147483647 w 1355"/>
              <a:gd name="T9" fmla="*/ 2147483647 h 1168"/>
              <a:gd name="T10" fmla="*/ 2147483647 w 1355"/>
              <a:gd name="T11" fmla="*/ 2147483647 h 1168"/>
              <a:gd name="T12" fmla="*/ 2147483647 w 1355"/>
              <a:gd name="T13" fmla="*/ 2147483647 h 1168"/>
              <a:gd name="T14" fmla="*/ 2147483647 w 1355"/>
              <a:gd name="T15" fmla="*/ 2147483647 h 1168"/>
              <a:gd name="T16" fmla="*/ 2147483647 w 1355"/>
              <a:gd name="T17" fmla="*/ 2147483647 h 1168"/>
              <a:gd name="T18" fmla="*/ 2147483647 w 1355"/>
              <a:gd name="T19" fmla="*/ 2147483647 h 1168"/>
              <a:gd name="T20" fmla="*/ 2147483647 w 1355"/>
              <a:gd name="T21" fmla="*/ 2147483647 h 1168"/>
              <a:gd name="T22" fmla="*/ 2147483647 w 1355"/>
              <a:gd name="T23" fmla="*/ 2147483647 h 1168"/>
              <a:gd name="T24" fmla="*/ 2147483647 w 1355"/>
              <a:gd name="T25" fmla="*/ 2147483647 h 1168"/>
              <a:gd name="T26" fmla="*/ 2147483647 w 1355"/>
              <a:gd name="T27" fmla="*/ 2147483647 h 1168"/>
              <a:gd name="T28" fmla="*/ 2147483647 w 1355"/>
              <a:gd name="T29" fmla="*/ 2147483647 h 1168"/>
              <a:gd name="T30" fmla="*/ 2147483647 w 1355"/>
              <a:gd name="T31" fmla="*/ 2147483647 h 1168"/>
              <a:gd name="T32" fmla="*/ 2147483647 w 1355"/>
              <a:gd name="T33" fmla="*/ 2147483647 h 1168"/>
              <a:gd name="T34" fmla="*/ 2147483647 w 1355"/>
              <a:gd name="T35" fmla="*/ 2147483647 h 1168"/>
              <a:gd name="T36" fmla="*/ 2147483647 w 1355"/>
              <a:gd name="T37" fmla="*/ 2147483647 h 1168"/>
              <a:gd name="T38" fmla="*/ 2147483647 w 1355"/>
              <a:gd name="T39" fmla="*/ 2147483647 h 1168"/>
              <a:gd name="T40" fmla="*/ 2147483647 w 1355"/>
              <a:gd name="T41" fmla="*/ 2147483647 h 1168"/>
              <a:gd name="T42" fmla="*/ 2147483647 w 1355"/>
              <a:gd name="T43" fmla="*/ 2147483647 h 1168"/>
              <a:gd name="T44" fmla="*/ 2147483647 w 1355"/>
              <a:gd name="T45" fmla="*/ 2147483647 h 1168"/>
              <a:gd name="T46" fmla="*/ 2147483647 w 1355"/>
              <a:gd name="T47" fmla="*/ 2147483647 h 1168"/>
              <a:gd name="T48" fmla="*/ 2147483647 w 1355"/>
              <a:gd name="T49" fmla="*/ 2147483647 h 1168"/>
              <a:gd name="T50" fmla="*/ 2147483647 w 1355"/>
              <a:gd name="T51" fmla="*/ 2147483647 h 1168"/>
              <a:gd name="T52" fmla="*/ 2147483647 w 1355"/>
              <a:gd name="T53" fmla="*/ 2147483647 h 1168"/>
              <a:gd name="T54" fmla="*/ 2147483647 w 1355"/>
              <a:gd name="T55" fmla="*/ 2147483647 h 1168"/>
              <a:gd name="T56" fmla="*/ 2147483647 w 1355"/>
              <a:gd name="T57" fmla="*/ 2147483647 h 1168"/>
              <a:gd name="T58" fmla="*/ 2147483647 w 1355"/>
              <a:gd name="T59" fmla="*/ 2147483647 h 1168"/>
              <a:gd name="T60" fmla="*/ 2147483647 w 1355"/>
              <a:gd name="T61" fmla="*/ 2147483647 h 1168"/>
              <a:gd name="T62" fmla="*/ 2147483647 w 1355"/>
              <a:gd name="T63" fmla="*/ 2147483647 h 1168"/>
              <a:gd name="T64" fmla="*/ 2147483647 w 1355"/>
              <a:gd name="T65" fmla="*/ 2147483647 h 1168"/>
              <a:gd name="T66" fmla="*/ 2147483647 w 1355"/>
              <a:gd name="T67" fmla="*/ 2147483647 h 1168"/>
              <a:gd name="T68" fmla="*/ 2147483647 w 1355"/>
              <a:gd name="T69" fmla="*/ 2147483647 h 1168"/>
              <a:gd name="T70" fmla="*/ 2147483647 w 1355"/>
              <a:gd name="T71" fmla="*/ 2147483647 h 1168"/>
              <a:gd name="T72" fmla="*/ 2147483647 w 1355"/>
              <a:gd name="T73" fmla="*/ 2147483647 h 1168"/>
              <a:gd name="T74" fmla="*/ 2147483647 w 1355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55"/>
              <a:gd name="T115" fmla="*/ 0 h 1168"/>
              <a:gd name="T116" fmla="*/ 1355 w 1355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55" h="1168">
                <a:moveTo>
                  <a:pt x="1344" y="80"/>
                </a:moveTo>
                <a:cubicBezTo>
                  <a:pt x="1340" y="77"/>
                  <a:pt x="1355" y="88"/>
                  <a:pt x="1352" y="85"/>
                </a:cubicBezTo>
                <a:cubicBezTo>
                  <a:pt x="1348" y="81"/>
                  <a:pt x="1347" y="76"/>
                  <a:pt x="1344" y="73"/>
                </a:cubicBezTo>
                <a:cubicBezTo>
                  <a:pt x="1337" y="67"/>
                  <a:pt x="1331" y="50"/>
                  <a:pt x="1317" y="50"/>
                </a:cubicBezTo>
                <a:cubicBezTo>
                  <a:pt x="1311" y="32"/>
                  <a:pt x="1285" y="18"/>
                  <a:pt x="1268" y="13"/>
                </a:cubicBezTo>
                <a:cubicBezTo>
                  <a:pt x="1260" y="10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339" y="1168"/>
                </a:lnTo>
                <a:lnTo>
                  <a:pt x="1344" y="80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7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20506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20507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8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20499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α-level</a:t>
            </a:r>
          </a:p>
        </p:txBody>
      </p:sp>
      <p:sp>
        <p:nvSpPr>
          <p:cNvPr id="20500" name="Text Box 33"/>
          <p:cNvSpPr txBox="1">
            <a:spLocks noChangeArrowheads="1"/>
          </p:cNvSpPr>
          <p:nvPr/>
        </p:nvSpPr>
        <p:spPr bwMode="auto">
          <a:xfrm>
            <a:off x="2057400" y="1981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α = 0.05 to 0.01</a:t>
            </a:r>
          </a:p>
        </p:txBody>
      </p:sp>
      <p:grpSp>
        <p:nvGrpSpPr>
          <p:cNvPr id="20501" name="Group 34"/>
          <p:cNvGrpSpPr>
            <a:grpSpLocks/>
          </p:cNvGrpSpPr>
          <p:nvPr/>
        </p:nvGrpSpPr>
        <p:grpSpPr bwMode="auto">
          <a:xfrm>
            <a:off x="2514600" y="2578100"/>
            <a:ext cx="974725" cy="369888"/>
            <a:chOff x="2728" y="1528"/>
            <a:chExt cx="614" cy="233"/>
          </a:xfrm>
        </p:grpSpPr>
        <p:sp>
          <p:nvSpPr>
            <p:cNvPr id="20504" name="Rectangle 35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Text Box 36"/>
            <p:cNvSpPr txBox="1">
              <a:spLocks noChangeArrowheads="1"/>
            </p:cNvSpPr>
            <p:nvPr/>
          </p:nvSpPr>
          <p:spPr bwMode="auto">
            <a:xfrm>
              <a:off x="2728" y="1528"/>
              <a:ext cx="6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0.01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20502" name="Line 37"/>
          <p:cNvSpPr>
            <a:spLocks noChangeShapeType="1"/>
          </p:cNvSpPr>
          <p:nvPr/>
        </p:nvSpPr>
        <p:spPr bwMode="auto">
          <a:xfrm>
            <a:off x="3886200" y="2667000"/>
            <a:ext cx="0" cy="20859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38"/>
          <p:cNvSpPr>
            <a:spLocks noChangeShapeType="1"/>
          </p:cNvSpPr>
          <p:nvPr/>
        </p:nvSpPr>
        <p:spPr bwMode="auto">
          <a:xfrm>
            <a:off x="3467100" y="2819400"/>
            <a:ext cx="381000" cy="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8A9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 flipH="1">
            <a:off x="4038600" y="4648200"/>
            <a:ext cx="3048000" cy="381000"/>
            <a:chOff x="2976" y="2448"/>
            <a:chExt cx="1488" cy="240"/>
          </a:xfrm>
        </p:grpSpPr>
        <p:grpSp>
          <p:nvGrpSpPr>
            <p:cNvPr id="21539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21541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2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40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21537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8A93"/>
                  </a:solidFill>
                </a:rPr>
                <a:t>α = 0.05</a:t>
              </a:r>
              <a:endParaRPr lang="en-US">
                <a:solidFill>
                  <a:srgbClr val="FF8A93"/>
                </a:solidFill>
              </a:endParaRPr>
            </a:p>
          </p:txBody>
        </p:sp>
      </p:grpSp>
      <p:sp>
        <p:nvSpPr>
          <p:cNvPr id="21513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8A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21515" name="Text Box 17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21516" name="Group 18"/>
          <p:cNvGrpSpPr>
            <a:grpSpLocks/>
          </p:cNvGrpSpPr>
          <p:nvPr/>
        </p:nvGrpSpPr>
        <p:grpSpPr bwMode="auto">
          <a:xfrm>
            <a:off x="2133600" y="4648200"/>
            <a:ext cx="1828800" cy="381000"/>
            <a:chOff x="912" y="2928"/>
            <a:chExt cx="1680" cy="240"/>
          </a:xfrm>
        </p:grpSpPr>
        <p:sp>
          <p:nvSpPr>
            <p:cNvPr id="21534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7" name="Freeform 22"/>
          <p:cNvSpPr>
            <a:spLocks/>
          </p:cNvSpPr>
          <p:nvPr/>
        </p:nvSpPr>
        <p:spPr bwMode="auto">
          <a:xfrm>
            <a:off x="3498850" y="4398963"/>
            <a:ext cx="515938" cy="292100"/>
          </a:xfrm>
          <a:custGeom>
            <a:avLst/>
            <a:gdLst>
              <a:gd name="T0" fmla="*/ 0 w 325"/>
              <a:gd name="T1" fmla="*/ 2147483647 h 184"/>
              <a:gd name="T2" fmla="*/ 2147483647 w 325"/>
              <a:gd name="T3" fmla="*/ 2147483647 h 184"/>
              <a:gd name="T4" fmla="*/ 2147483647 w 325"/>
              <a:gd name="T5" fmla="*/ 2147483647 h 184"/>
              <a:gd name="T6" fmla="*/ 2147483647 w 325"/>
              <a:gd name="T7" fmla="*/ 2147483647 h 184"/>
              <a:gd name="T8" fmla="*/ 2147483647 w 325"/>
              <a:gd name="T9" fmla="*/ 2147483647 h 184"/>
              <a:gd name="T10" fmla="*/ 2147483647 w 325"/>
              <a:gd name="T11" fmla="*/ 2147483647 h 184"/>
              <a:gd name="T12" fmla="*/ 2147483647 w 325"/>
              <a:gd name="T13" fmla="*/ 2147483647 h 184"/>
              <a:gd name="T14" fmla="*/ 2147483647 w 325"/>
              <a:gd name="T15" fmla="*/ 2147483647 h 184"/>
              <a:gd name="T16" fmla="*/ 2147483647 w 325"/>
              <a:gd name="T17" fmla="*/ 2147483647 h 184"/>
              <a:gd name="T18" fmla="*/ 2147483647 w 325"/>
              <a:gd name="T19" fmla="*/ 2147483647 h 184"/>
              <a:gd name="T20" fmla="*/ 0 w 325"/>
              <a:gd name="T21" fmla="*/ 2147483647 h 1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5"/>
              <a:gd name="T34" fmla="*/ 0 h 184"/>
              <a:gd name="T35" fmla="*/ 325 w 325"/>
              <a:gd name="T36" fmla="*/ 184 h 1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5" h="184">
                <a:moveTo>
                  <a:pt x="0" y="175"/>
                </a:moveTo>
                <a:cubicBezTo>
                  <a:pt x="32" y="177"/>
                  <a:pt x="63" y="167"/>
                  <a:pt x="96" y="165"/>
                </a:cubicBezTo>
                <a:cubicBezTo>
                  <a:pt x="111" y="161"/>
                  <a:pt x="126" y="152"/>
                  <a:pt x="142" y="151"/>
                </a:cubicBezTo>
                <a:cubicBezTo>
                  <a:pt x="179" y="138"/>
                  <a:pt x="203" y="118"/>
                  <a:pt x="236" y="97"/>
                </a:cubicBezTo>
                <a:cubicBezTo>
                  <a:pt x="245" y="83"/>
                  <a:pt x="262" y="74"/>
                  <a:pt x="276" y="65"/>
                </a:cubicBezTo>
                <a:cubicBezTo>
                  <a:pt x="280" y="57"/>
                  <a:pt x="306" y="35"/>
                  <a:pt x="314" y="31"/>
                </a:cubicBezTo>
                <a:cubicBezTo>
                  <a:pt x="325" y="13"/>
                  <a:pt x="268" y="92"/>
                  <a:pt x="287" y="80"/>
                </a:cubicBezTo>
                <a:cubicBezTo>
                  <a:pt x="293" y="69"/>
                  <a:pt x="297" y="36"/>
                  <a:pt x="305" y="26"/>
                </a:cubicBezTo>
                <a:cubicBezTo>
                  <a:pt x="306" y="23"/>
                  <a:pt x="292" y="0"/>
                  <a:pt x="305" y="26"/>
                </a:cubicBezTo>
                <a:lnTo>
                  <a:pt x="305" y="184"/>
                </a:lnTo>
                <a:lnTo>
                  <a:pt x="0" y="181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Freeform 23"/>
          <p:cNvSpPr>
            <a:spLocks/>
          </p:cNvSpPr>
          <p:nvPr/>
        </p:nvSpPr>
        <p:spPr bwMode="auto">
          <a:xfrm>
            <a:off x="3987800" y="2882900"/>
            <a:ext cx="1574800" cy="1809750"/>
          </a:xfrm>
          <a:custGeom>
            <a:avLst/>
            <a:gdLst>
              <a:gd name="T0" fmla="*/ 2147483647 w 992"/>
              <a:gd name="T1" fmla="*/ 2147483647 h 1140"/>
              <a:gd name="T2" fmla="*/ 2147483647 w 992"/>
              <a:gd name="T3" fmla="*/ 2147483647 h 1140"/>
              <a:gd name="T4" fmla="*/ 2147483647 w 992"/>
              <a:gd name="T5" fmla="*/ 2147483647 h 1140"/>
              <a:gd name="T6" fmla="*/ 2147483647 w 992"/>
              <a:gd name="T7" fmla="*/ 2147483647 h 1140"/>
              <a:gd name="T8" fmla="*/ 2147483647 w 992"/>
              <a:gd name="T9" fmla="*/ 2147483647 h 1140"/>
              <a:gd name="T10" fmla="*/ 2147483647 w 992"/>
              <a:gd name="T11" fmla="*/ 2147483647 h 1140"/>
              <a:gd name="T12" fmla="*/ 2147483647 w 992"/>
              <a:gd name="T13" fmla="*/ 2147483647 h 1140"/>
              <a:gd name="T14" fmla="*/ 2147483647 w 992"/>
              <a:gd name="T15" fmla="*/ 2147483647 h 1140"/>
              <a:gd name="T16" fmla="*/ 2147483647 w 992"/>
              <a:gd name="T17" fmla="*/ 2147483647 h 1140"/>
              <a:gd name="T18" fmla="*/ 2147483647 w 992"/>
              <a:gd name="T19" fmla="*/ 2147483647 h 1140"/>
              <a:gd name="T20" fmla="*/ 2147483647 w 992"/>
              <a:gd name="T21" fmla="*/ 2147483647 h 1140"/>
              <a:gd name="T22" fmla="*/ 2147483647 w 992"/>
              <a:gd name="T23" fmla="*/ 2147483647 h 1140"/>
              <a:gd name="T24" fmla="*/ 2147483647 w 992"/>
              <a:gd name="T25" fmla="*/ 2147483647 h 1140"/>
              <a:gd name="T26" fmla="*/ 2147483647 w 992"/>
              <a:gd name="T27" fmla="*/ 2147483647 h 1140"/>
              <a:gd name="T28" fmla="*/ 2147483647 w 992"/>
              <a:gd name="T29" fmla="*/ 2147483647 h 1140"/>
              <a:gd name="T30" fmla="*/ 2147483647 w 992"/>
              <a:gd name="T31" fmla="*/ 2147483647 h 1140"/>
              <a:gd name="T32" fmla="*/ 2147483647 w 992"/>
              <a:gd name="T33" fmla="*/ 2147483647 h 1140"/>
              <a:gd name="T34" fmla="*/ 2147483647 w 992"/>
              <a:gd name="T35" fmla="*/ 2147483647 h 1140"/>
              <a:gd name="T36" fmla="*/ 2147483647 w 992"/>
              <a:gd name="T37" fmla="*/ 2147483647 h 1140"/>
              <a:gd name="T38" fmla="*/ 2147483647 w 992"/>
              <a:gd name="T39" fmla="*/ 2147483647 h 1140"/>
              <a:gd name="T40" fmla="*/ 0 w 992"/>
              <a:gd name="T41" fmla="*/ 0 h 11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92"/>
              <a:gd name="T64" fmla="*/ 0 h 1140"/>
              <a:gd name="T65" fmla="*/ 992 w 992"/>
              <a:gd name="T66" fmla="*/ 1140 h 11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92" h="1140">
                <a:moveTo>
                  <a:pt x="80" y="84"/>
                </a:moveTo>
                <a:cubicBezTo>
                  <a:pt x="108" y="112"/>
                  <a:pt x="139" y="141"/>
                  <a:pt x="168" y="192"/>
                </a:cubicBezTo>
                <a:cubicBezTo>
                  <a:pt x="184" y="224"/>
                  <a:pt x="200" y="235"/>
                  <a:pt x="224" y="280"/>
                </a:cubicBezTo>
                <a:cubicBezTo>
                  <a:pt x="231" y="301"/>
                  <a:pt x="246" y="330"/>
                  <a:pt x="256" y="352"/>
                </a:cubicBezTo>
                <a:cubicBezTo>
                  <a:pt x="281" y="412"/>
                  <a:pt x="280" y="427"/>
                  <a:pt x="304" y="485"/>
                </a:cubicBezTo>
                <a:cubicBezTo>
                  <a:pt x="328" y="534"/>
                  <a:pt x="291" y="445"/>
                  <a:pt x="328" y="547"/>
                </a:cubicBezTo>
                <a:cubicBezTo>
                  <a:pt x="329" y="551"/>
                  <a:pt x="353" y="620"/>
                  <a:pt x="352" y="616"/>
                </a:cubicBezTo>
                <a:cubicBezTo>
                  <a:pt x="350" y="612"/>
                  <a:pt x="369" y="648"/>
                  <a:pt x="368" y="644"/>
                </a:cubicBezTo>
                <a:cubicBezTo>
                  <a:pt x="366" y="640"/>
                  <a:pt x="380" y="673"/>
                  <a:pt x="384" y="675"/>
                </a:cubicBezTo>
                <a:cubicBezTo>
                  <a:pt x="400" y="680"/>
                  <a:pt x="392" y="704"/>
                  <a:pt x="408" y="715"/>
                </a:cubicBezTo>
                <a:cubicBezTo>
                  <a:pt x="427" y="743"/>
                  <a:pt x="413" y="741"/>
                  <a:pt x="432" y="760"/>
                </a:cubicBezTo>
                <a:cubicBezTo>
                  <a:pt x="445" y="800"/>
                  <a:pt x="467" y="816"/>
                  <a:pt x="491" y="856"/>
                </a:cubicBezTo>
                <a:cubicBezTo>
                  <a:pt x="507" y="893"/>
                  <a:pt x="512" y="916"/>
                  <a:pt x="548" y="940"/>
                </a:cubicBezTo>
                <a:cubicBezTo>
                  <a:pt x="558" y="956"/>
                  <a:pt x="592" y="993"/>
                  <a:pt x="608" y="1004"/>
                </a:cubicBezTo>
                <a:cubicBezTo>
                  <a:pt x="624" y="1028"/>
                  <a:pt x="661" y="1038"/>
                  <a:pt x="688" y="1052"/>
                </a:cubicBezTo>
                <a:cubicBezTo>
                  <a:pt x="704" y="1060"/>
                  <a:pt x="723" y="1067"/>
                  <a:pt x="740" y="1076"/>
                </a:cubicBezTo>
                <a:cubicBezTo>
                  <a:pt x="752" y="1083"/>
                  <a:pt x="762" y="1096"/>
                  <a:pt x="776" y="1100"/>
                </a:cubicBezTo>
                <a:cubicBezTo>
                  <a:pt x="833" y="1114"/>
                  <a:pt x="889" y="1127"/>
                  <a:pt x="948" y="1132"/>
                </a:cubicBezTo>
                <a:cubicBezTo>
                  <a:pt x="964" y="1136"/>
                  <a:pt x="975" y="1140"/>
                  <a:pt x="992" y="1140"/>
                </a:cubicBezTo>
                <a:lnTo>
                  <a:pt x="3" y="1139"/>
                </a:lnTo>
                <a:lnTo>
                  <a:pt x="0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19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21532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21520" name="Freeform 27"/>
          <p:cNvSpPr>
            <a:spLocks/>
          </p:cNvSpPr>
          <p:nvPr/>
        </p:nvSpPr>
        <p:spPr bwMode="auto">
          <a:xfrm>
            <a:off x="1930400" y="2836863"/>
            <a:ext cx="2062163" cy="1862137"/>
          </a:xfrm>
          <a:custGeom>
            <a:avLst/>
            <a:gdLst>
              <a:gd name="T0" fmla="*/ 2147483647 w 1299"/>
              <a:gd name="T1" fmla="*/ 2147483647 h 1173"/>
              <a:gd name="T2" fmla="*/ 2147483647 w 1299"/>
              <a:gd name="T3" fmla="*/ 2147483647 h 1173"/>
              <a:gd name="T4" fmla="*/ 2147483647 w 1299"/>
              <a:gd name="T5" fmla="*/ 2147483647 h 1173"/>
              <a:gd name="T6" fmla="*/ 2147483647 w 1299"/>
              <a:gd name="T7" fmla="*/ 2147483647 h 1173"/>
              <a:gd name="T8" fmla="*/ 2147483647 w 1299"/>
              <a:gd name="T9" fmla="*/ 2147483647 h 1173"/>
              <a:gd name="T10" fmla="*/ 2147483647 w 1299"/>
              <a:gd name="T11" fmla="*/ 2147483647 h 1173"/>
              <a:gd name="T12" fmla="*/ 2147483647 w 1299"/>
              <a:gd name="T13" fmla="*/ 2147483647 h 1173"/>
              <a:gd name="T14" fmla="*/ 2147483647 w 1299"/>
              <a:gd name="T15" fmla="*/ 2147483647 h 1173"/>
              <a:gd name="T16" fmla="*/ 2147483647 w 1299"/>
              <a:gd name="T17" fmla="*/ 2147483647 h 1173"/>
              <a:gd name="T18" fmla="*/ 2147483647 w 1299"/>
              <a:gd name="T19" fmla="*/ 2147483647 h 1173"/>
              <a:gd name="T20" fmla="*/ 2147483647 w 1299"/>
              <a:gd name="T21" fmla="*/ 2147483647 h 1173"/>
              <a:gd name="T22" fmla="*/ 2147483647 w 1299"/>
              <a:gd name="T23" fmla="*/ 2147483647 h 1173"/>
              <a:gd name="T24" fmla="*/ 2147483647 w 1299"/>
              <a:gd name="T25" fmla="*/ 2147483647 h 1173"/>
              <a:gd name="T26" fmla="*/ 2147483647 w 1299"/>
              <a:gd name="T27" fmla="*/ 2147483647 h 1173"/>
              <a:gd name="T28" fmla="*/ 2147483647 w 1299"/>
              <a:gd name="T29" fmla="*/ 2147483647 h 1173"/>
              <a:gd name="T30" fmla="*/ 2147483647 w 1299"/>
              <a:gd name="T31" fmla="*/ 2147483647 h 1173"/>
              <a:gd name="T32" fmla="*/ 2147483647 w 1299"/>
              <a:gd name="T33" fmla="*/ 2147483647 h 1173"/>
              <a:gd name="T34" fmla="*/ 2147483647 w 1299"/>
              <a:gd name="T35" fmla="*/ 2147483647 h 1173"/>
              <a:gd name="T36" fmla="*/ 2147483647 w 1299"/>
              <a:gd name="T37" fmla="*/ 2147483647 h 1173"/>
              <a:gd name="T38" fmla="*/ 2147483647 w 1299"/>
              <a:gd name="T39" fmla="*/ 2147483647 h 1173"/>
              <a:gd name="T40" fmla="*/ 2147483647 w 1299"/>
              <a:gd name="T41" fmla="*/ 2147483647 h 1173"/>
              <a:gd name="T42" fmla="*/ 2147483647 w 1299"/>
              <a:gd name="T43" fmla="*/ 2147483647 h 1173"/>
              <a:gd name="T44" fmla="*/ 2147483647 w 1299"/>
              <a:gd name="T45" fmla="*/ 2147483647 h 1173"/>
              <a:gd name="T46" fmla="*/ 2147483647 w 1299"/>
              <a:gd name="T47" fmla="*/ 2147483647 h 1173"/>
              <a:gd name="T48" fmla="*/ 2147483647 w 1299"/>
              <a:gd name="T49" fmla="*/ 2147483647 h 1173"/>
              <a:gd name="T50" fmla="*/ 2147483647 w 1299"/>
              <a:gd name="T51" fmla="*/ 2147483647 h 1173"/>
              <a:gd name="T52" fmla="*/ 2147483647 w 1299"/>
              <a:gd name="T53" fmla="*/ 2147483647 h 1173"/>
              <a:gd name="T54" fmla="*/ 2147483647 w 1299"/>
              <a:gd name="T55" fmla="*/ 2147483647 h 1173"/>
              <a:gd name="T56" fmla="*/ 2147483647 w 1299"/>
              <a:gd name="T57" fmla="*/ 2147483647 h 1173"/>
              <a:gd name="T58" fmla="*/ 2147483647 w 1299"/>
              <a:gd name="T59" fmla="*/ 2147483647 h 1173"/>
              <a:gd name="T60" fmla="*/ 2147483647 w 1299"/>
              <a:gd name="T61" fmla="*/ 2147483647 h 1173"/>
              <a:gd name="T62" fmla="*/ 2147483647 w 1299"/>
              <a:gd name="T63" fmla="*/ 2147483647 h 1173"/>
              <a:gd name="T64" fmla="*/ 2147483647 w 1299"/>
              <a:gd name="T65" fmla="*/ 2147483647 h 1173"/>
              <a:gd name="T66" fmla="*/ 2147483647 w 1299"/>
              <a:gd name="T67" fmla="*/ 2147483647 h 1173"/>
              <a:gd name="T68" fmla="*/ 2147483647 w 1299"/>
              <a:gd name="T69" fmla="*/ 2147483647 h 1173"/>
              <a:gd name="T70" fmla="*/ 2147483647 w 1299"/>
              <a:gd name="T71" fmla="*/ 2147483647 h 1173"/>
              <a:gd name="T72" fmla="*/ 2147483647 w 1299"/>
              <a:gd name="T73" fmla="*/ 2147483647 h 1173"/>
              <a:gd name="T74" fmla="*/ 2147483647 w 1299"/>
              <a:gd name="T75" fmla="*/ 2147483647 h 117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99"/>
              <a:gd name="T115" fmla="*/ 0 h 1173"/>
              <a:gd name="T116" fmla="*/ 1299 w 1299"/>
              <a:gd name="T117" fmla="*/ 1173 h 117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99" h="1173">
                <a:moveTo>
                  <a:pt x="1293" y="21"/>
                </a:moveTo>
                <a:cubicBezTo>
                  <a:pt x="1289" y="18"/>
                  <a:pt x="1278" y="29"/>
                  <a:pt x="1275" y="26"/>
                </a:cubicBezTo>
                <a:cubicBezTo>
                  <a:pt x="1271" y="22"/>
                  <a:pt x="1272" y="32"/>
                  <a:pt x="1269" y="29"/>
                </a:cubicBezTo>
                <a:cubicBezTo>
                  <a:pt x="1262" y="23"/>
                  <a:pt x="1297" y="29"/>
                  <a:pt x="1283" y="29"/>
                </a:cubicBezTo>
                <a:cubicBezTo>
                  <a:pt x="1277" y="11"/>
                  <a:pt x="1285" y="18"/>
                  <a:pt x="1268" y="13"/>
                </a:cubicBezTo>
                <a:cubicBezTo>
                  <a:pt x="1260" y="10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299" y="1173"/>
                </a:lnTo>
                <a:lnTo>
                  <a:pt x="1293" y="21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21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21530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1 -β</a:t>
              </a:r>
            </a:p>
          </p:txBody>
        </p:sp>
        <p:sp>
          <p:nvSpPr>
            <p:cNvPr id="21531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2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21523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α-level</a:t>
            </a:r>
          </a:p>
        </p:txBody>
      </p:sp>
      <p:sp>
        <p:nvSpPr>
          <p:cNvPr id="21524" name="Text Box 33"/>
          <p:cNvSpPr txBox="1">
            <a:spLocks noChangeArrowheads="1"/>
          </p:cNvSpPr>
          <p:nvPr/>
        </p:nvSpPr>
        <p:spPr bwMode="auto">
          <a:xfrm>
            <a:off x="2057400" y="1981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α = 0.05 to 0.01</a:t>
            </a:r>
          </a:p>
        </p:txBody>
      </p:sp>
      <p:grpSp>
        <p:nvGrpSpPr>
          <p:cNvPr id="21525" name="Group 34"/>
          <p:cNvGrpSpPr>
            <a:grpSpLocks/>
          </p:cNvGrpSpPr>
          <p:nvPr/>
        </p:nvGrpSpPr>
        <p:grpSpPr bwMode="auto">
          <a:xfrm>
            <a:off x="2514600" y="2578100"/>
            <a:ext cx="974725" cy="369888"/>
            <a:chOff x="2728" y="1528"/>
            <a:chExt cx="614" cy="233"/>
          </a:xfrm>
        </p:grpSpPr>
        <p:sp>
          <p:nvSpPr>
            <p:cNvPr id="21528" name="Rectangle 35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Text Box 36"/>
            <p:cNvSpPr txBox="1">
              <a:spLocks noChangeArrowheads="1"/>
            </p:cNvSpPr>
            <p:nvPr/>
          </p:nvSpPr>
          <p:spPr bwMode="auto">
            <a:xfrm>
              <a:off x="2728" y="1528"/>
              <a:ext cx="6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0.01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21526" name="Line 37"/>
          <p:cNvSpPr>
            <a:spLocks noChangeShapeType="1"/>
          </p:cNvSpPr>
          <p:nvPr/>
        </p:nvSpPr>
        <p:spPr bwMode="auto">
          <a:xfrm>
            <a:off x="3886200" y="2667000"/>
            <a:ext cx="0" cy="20859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38"/>
          <p:cNvSpPr>
            <a:spLocks noChangeShapeType="1"/>
          </p:cNvSpPr>
          <p:nvPr/>
        </p:nvSpPr>
        <p:spPr bwMode="auto">
          <a:xfrm>
            <a:off x="3467100" y="2819400"/>
            <a:ext cx="381000" cy="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8A9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 flipH="1">
            <a:off x="3962400" y="4648200"/>
            <a:ext cx="3124200" cy="381000"/>
            <a:chOff x="2976" y="2448"/>
            <a:chExt cx="1488" cy="240"/>
          </a:xfrm>
        </p:grpSpPr>
        <p:grpSp>
          <p:nvGrpSpPr>
            <p:cNvPr id="22563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22565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6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64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6" name="Group 12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22561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8A93"/>
                  </a:solidFill>
                </a:rPr>
                <a:t>α = 0.05</a:t>
              </a:r>
              <a:endParaRPr lang="en-US">
                <a:solidFill>
                  <a:srgbClr val="FF8A93"/>
                </a:solidFill>
              </a:endParaRPr>
            </a:p>
          </p:txBody>
        </p:sp>
      </p:grpSp>
      <p:sp>
        <p:nvSpPr>
          <p:cNvPr id="22537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8A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22539" name="Text Box 17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22540" name="Group 18"/>
          <p:cNvGrpSpPr>
            <a:grpSpLocks/>
          </p:cNvGrpSpPr>
          <p:nvPr/>
        </p:nvGrpSpPr>
        <p:grpSpPr bwMode="auto">
          <a:xfrm>
            <a:off x="2133600" y="4648200"/>
            <a:ext cx="1752600" cy="381000"/>
            <a:chOff x="912" y="2928"/>
            <a:chExt cx="1680" cy="240"/>
          </a:xfrm>
        </p:grpSpPr>
        <p:sp>
          <p:nvSpPr>
            <p:cNvPr id="22558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1" name="Freeform 22"/>
          <p:cNvSpPr>
            <a:spLocks/>
          </p:cNvSpPr>
          <p:nvPr/>
        </p:nvSpPr>
        <p:spPr bwMode="auto">
          <a:xfrm>
            <a:off x="3498850" y="4464050"/>
            <a:ext cx="444500" cy="227013"/>
          </a:xfrm>
          <a:custGeom>
            <a:avLst/>
            <a:gdLst>
              <a:gd name="T0" fmla="*/ 0 w 280"/>
              <a:gd name="T1" fmla="*/ 2147483647 h 143"/>
              <a:gd name="T2" fmla="*/ 2147483647 w 280"/>
              <a:gd name="T3" fmla="*/ 2147483647 h 143"/>
              <a:gd name="T4" fmla="*/ 2147483647 w 280"/>
              <a:gd name="T5" fmla="*/ 2147483647 h 143"/>
              <a:gd name="T6" fmla="*/ 2147483647 w 280"/>
              <a:gd name="T7" fmla="*/ 2147483647 h 143"/>
              <a:gd name="T8" fmla="*/ 2147483647 w 280"/>
              <a:gd name="T9" fmla="*/ 2147483647 h 143"/>
              <a:gd name="T10" fmla="*/ 2147483647 w 280"/>
              <a:gd name="T11" fmla="*/ 2147483647 h 143"/>
              <a:gd name="T12" fmla="*/ 2147483647 w 280"/>
              <a:gd name="T13" fmla="*/ 2147483647 h 143"/>
              <a:gd name="T14" fmla="*/ 2147483647 w 280"/>
              <a:gd name="T15" fmla="*/ 2147483647 h 143"/>
              <a:gd name="T16" fmla="*/ 2147483647 w 280"/>
              <a:gd name="T17" fmla="*/ 2147483647 h 143"/>
              <a:gd name="T18" fmla="*/ 2147483647 w 280"/>
              <a:gd name="T19" fmla="*/ 2147483647 h 143"/>
              <a:gd name="T20" fmla="*/ 0 w 280"/>
              <a:gd name="T21" fmla="*/ 2147483647 h 1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0"/>
              <a:gd name="T34" fmla="*/ 0 h 143"/>
              <a:gd name="T35" fmla="*/ 280 w 280"/>
              <a:gd name="T36" fmla="*/ 143 h 1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0" h="143">
                <a:moveTo>
                  <a:pt x="0" y="134"/>
                </a:moveTo>
                <a:cubicBezTo>
                  <a:pt x="32" y="136"/>
                  <a:pt x="63" y="126"/>
                  <a:pt x="96" y="124"/>
                </a:cubicBezTo>
                <a:cubicBezTo>
                  <a:pt x="111" y="120"/>
                  <a:pt x="126" y="111"/>
                  <a:pt x="142" y="110"/>
                </a:cubicBezTo>
                <a:cubicBezTo>
                  <a:pt x="179" y="97"/>
                  <a:pt x="203" y="77"/>
                  <a:pt x="236" y="56"/>
                </a:cubicBezTo>
                <a:cubicBezTo>
                  <a:pt x="245" y="42"/>
                  <a:pt x="262" y="33"/>
                  <a:pt x="276" y="24"/>
                </a:cubicBezTo>
                <a:cubicBezTo>
                  <a:pt x="280" y="16"/>
                  <a:pt x="271" y="37"/>
                  <a:pt x="279" y="33"/>
                </a:cubicBezTo>
                <a:cubicBezTo>
                  <a:pt x="260" y="49"/>
                  <a:pt x="244" y="67"/>
                  <a:pt x="263" y="55"/>
                </a:cubicBezTo>
                <a:cubicBezTo>
                  <a:pt x="269" y="44"/>
                  <a:pt x="265" y="33"/>
                  <a:pt x="273" y="23"/>
                </a:cubicBezTo>
                <a:cubicBezTo>
                  <a:pt x="274" y="20"/>
                  <a:pt x="275" y="0"/>
                  <a:pt x="276" y="20"/>
                </a:cubicBezTo>
                <a:lnTo>
                  <a:pt x="279" y="143"/>
                </a:lnTo>
                <a:lnTo>
                  <a:pt x="0" y="140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Freeform 23"/>
          <p:cNvSpPr>
            <a:spLocks/>
          </p:cNvSpPr>
          <p:nvPr/>
        </p:nvSpPr>
        <p:spPr bwMode="auto">
          <a:xfrm>
            <a:off x="3929063" y="2844800"/>
            <a:ext cx="1633537" cy="1847850"/>
          </a:xfrm>
          <a:custGeom>
            <a:avLst/>
            <a:gdLst>
              <a:gd name="T0" fmla="*/ 2147483647 w 1029"/>
              <a:gd name="T1" fmla="*/ 2147483647 h 1164"/>
              <a:gd name="T2" fmla="*/ 2147483647 w 1029"/>
              <a:gd name="T3" fmla="*/ 2147483647 h 1164"/>
              <a:gd name="T4" fmla="*/ 2147483647 w 1029"/>
              <a:gd name="T5" fmla="*/ 2147483647 h 1164"/>
              <a:gd name="T6" fmla="*/ 2147483647 w 1029"/>
              <a:gd name="T7" fmla="*/ 2147483647 h 1164"/>
              <a:gd name="T8" fmla="*/ 2147483647 w 1029"/>
              <a:gd name="T9" fmla="*/ 2147483647 h 1164"/>
              <a:gd name="T10" fmla="*/ 2147483647 w 1029"/>
              <a:gd name="T11" fmla="*/ 2147483647 h 1164"/>
              <a:gd name="T12" fmla="*/ 2147483647 w 1029"/>
              <a:gd name="T13" fmla="*/ 2147483647 h 1164"/>
              <a:gd name="T14" fmla="*/ 2147483647 w 1029"/>
              <a:gd name="T15" fmla="*/ 2147483647 h 1164"/>
              <a:gd name="T16" fmla="*/ 2147483647 w 1029"/>
              <a:gd name="T17" fmla="*/ 2147483647 h 1164"/>
              <a:gd name="T18" fmla="*/ 2147483647 w 1029"/>
              <a:gd name="T19" fmla="*/ 2147483647 h 1164"/>
              <a:gd name="T20" fmla="*/ 2147483647 w 1029"/>
              <a:gd name="T21" fmla="*/ 2147483647 h 1164"/>
              <a:gd name="T22" fmla="*/ 2147483647 w 1029"/>
              <a:gd name="T23" fmla="*/ 2147483647 h 1164"/>
              <a:gd name="T24" fmla="*/ 2147483647 w 1029"/>
              <a:gd name="T25" fmla="*/ 2147483647 h 1164"/>
              <a:gd name="T26" fmla="*/ 2147483647 w 1029"/>
              <a:gd name="T27" fmla="*/ 2147483647 h 1164"/>
              <a:gd name="T28" fmla="*/ 2147483647 w 1029"/>
              <a:gd name="T29" fmla="*/ 2147483647 h 1164"/>
              <a:gd name="T30" fmla="*/ 2147483647 w 1029"/>
              <a:gd name="T31" fmla="*/ 2147483647 h 1164"/>
              <a:gd name="T32" fmla="*/ 2147483647 w 1029"/>
              <a:gd name="T33" fmla="*/ 2147483647 h 1164"/>
              <a:gd name="T34" fmla="*/ 2147483647 w 1029"/>
              <a:gd name="T35" fmla="*/ 2147483647 h 1164"/>
              <a:gd name="T36" fmla="*/ 2147483647 w 1029"/>
              <a:gd name="T37" fmla="*/ 2147483647 h 1164"/>
              <a:gd name="T38" fmla="*/ 2147483647 w 1029"/>
              <a:gd name="T39" fmla="*/ 2147483647 h 1164"/>
              <a:gd name="T40" fmla="*/ 0 w 1029"/>
              <a:gd name="T41" fmla="*/ 0 h 116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29"/>
              <a:gd name="T64" fmla="*/ 0 h 1164"/>
              <a:gd name="T65" fmla="*/ 1029 w 1029"/>
              <a:gd name="T66" fmla="*/ 1164 h 116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29" h="1164">
                <a:moveTo>
                  <a:pt x="74" y="56"/>
                </a:moveTo>
                <a:cubicBezTo>
                  <a:pt x="102" y="84"/>
                  <a:pt x="176" y="165"/>
                  <a:pt x="205" y="216"/>
                </a:cubicBezTo>
                <a:cubicBezTo>
                  <a:pt x="221" y="248"/>
                  <a:pt x="237" y="259"/>
                  <a:pt x="261" y="304"/>
                </a:cubicBezTo>
                <a:cubicBezTo>
                  <a:pt x="268" y="325"/>
                  <a:pt x="283" y="354"/>
                  <a:pt x="293" y="376"/>
                </a:cubicBezTo>
                <a:cubicBezTo>
                  <a:pt x="318" y="436"/>
                  <a:pt x="317" y="451"/>
                  <a:pt x="341" y="509"/>
                </a:cubicBezTo>
                <a:cubicBezTo>
                  <a:pt x="365" y="558"/>
                  <a:pt x="328" y="469"/>
                  <a:pt x="365" y="571"/>
                </a:cubicBezTo>
                <a:cubicBezTo>
                  <a:pt x="366" y="575"/>
                  <a:pt x="390" y="644"/>
                  <a:pt x="389" y="640"/>
                </a:cubicBezTo>
                <a:cubicBezTo>
                  <a:pt x="387" y="636"/>
                  <a:pt x="406" y="672"/>
                  <a:pt x="405" y="668"/>
                </a:cubicBezTo>
                <a:cubicBezTo>
                  <a:pt x="403" y="664"/>
                  <a:pt x="417" y="697"/>
                  <a:pt x="421" y="699"/>
                </a:cubicBezTo>
                <a:cubicBezTo>
                  <a:pt x="437" y="704"/>
                  <a:pt x="429" y="728"/>
                  <a:pt x="445" y="739"/>
                </a:cubicBezTo>
                <a:cubicBezTo>
                  <a:pt x="464" y="767"/>
                  <a:pt x="450" y="765"/>
                  <a:pt x="469" y="784"/>
                </a:cubicBezTo>
                <a:cubicBezTo>
                  <a:pt x="482" y="824"/>
                  <a:pt x="504" y="840"/>
                  <a:pt x="528" y="880"/>
                </a:cubicBezTo>
                <a:cubicBezTo>
                  <a:pt x="544" y="917"/>
                  <a:pt x="549" y="940"/>
                  <a:pt x="585" y="964"/>
                </a:cubicBezTo>
                <a:cubicBezTo>
                  <a:pt x="595" y="980"/>
                  <a:pt x="629" y="1017"/>
                  <a:pt x="645" y="1028"/>
                </a:cubicBezTo>
                <a:cubicBezTo>
                  <a:pt x="661" y="1052"/>
                  <a:pt x="698" y="1062"/>
                  <a:pt x="725" y="1076"/>
                </a:cubicBezTo>
                <a:cubicBezTo>
                  <a:pt x="741" y="1084"/>
                  <a:pt x="760" y="1091"/>
                  <a:pt x="777" y="1100"/>
                </a:cubicBezTo>
                <a:cubicBezTo>
                  <a:pt x="789" y="1107"/>
                  <a:pt x="799" y="1120"/>
                  <a:pt x="813" y="1124"/>
                </a:cubicBezTo>
                <a:cubicBezTo>
                  <a:pt x="870" y="1138"/>
                  <a:pt x="926" y="1151"/>
                  <a:pt x="985" y="1156"/>
                </a:cubicBezTo>
                <a:cubicBezTo>
                  <a:pt x="1001" y="1160"/>
                  <a:pt x="1012" y="1164"/>
                  <a:pt x="1029" y="1164"/>
                </a:cubicBezTo>
                <a:lnTo>
                  <a:pt x="8" y="1163"/>
                </a:lnTo>
                <a:lnTo>
                  <a:pt x="0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43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22556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22544" name="Freeform 27"/>
          <p:cNvSpPr>
            <a:spLocks/>
          </p:cNvSpPr>
          <p:nvPr/>
        </p:nvSpPr>
        <p:spPr bwMode="auto">
          <a:xfrm>
            <a:off x="1930400" y="2836863"/>
            <a:ext cx="2011363" cy="1854200"/>
          </a:xfrm>
          <a:custGeom>
            <a:avLst/>
            <a:gdLst>
              <a:gd name="T0" fmla="*/ 2147483647 w 1267"/>
              <a:gd name="T1" fmla="*/ 2147483647 h 1168"/>
              <a:gd name="T2" fmla="*/ 2147483647 w 1267"/>
              <a:gd name="T3" fmla="*/ 2147483647 h 1168"/>
              <a:gd name="T4" fmla="*/ 2147483647 w 1267"/>
              <a:gd name="T5" fmla="*/ 2147483647 h 1168"/>
              <a:gd name="T6" fmla="*/ 2147483647 w 1267"/>
              <a:gd name="T7" fmla="*/ 2147483647 h 1168"/>
              <a:gd name="T8" fmla="*/ 2147483647 w 1267"/>
              <a:gd name="T9" fmla="*/ 2147483647 h 1168"/>
              <a:gd name="T10" fmla="*/ 2147483647 w 1267"/>
              <a:gd name="T11" fmla="*/ 2147483647 h 1168"/>
              <a:gd name="T12" fmla="*/ 2147483647 w 1267"/>
              <a:gd name="T13" fmla="*/ 2147483647 h 1168"/>
              <a:gd name="T14" fmla="*/ 2147483647 w 1267"/>
              <a:gd name="T15" fmla="*/ 2147483647 h 1168"/>
              <a:gd name="T16" fmla="*/ 2147483647 w 1267"/>
              <a:gd name="T17" fmla="*/ 2147483647 h 1168"/>
              <a:gd name="T18" fmla="*/ 2147483647 w 1267"/>
              <a:gd name="T19" fmla="*/ 2147483647 h 1168"/>
              <a:gd name="T20" fmla="*/ 2147483647 w 1267"/>
              <a:gd name="T21" fmla="*/ 2147483647 h 1168"/>
              <a:gd name="T22" fmla="*/ 2147483647 w 1267"/>
              <a:gd name="T23" fmla="*/ 2147483647 h 1168"/>
              <a:gd name="T24" fmla="*/ 2147483647 w 1267"/>
              <a:gd name="T25" fmla="*/ 2147483647 h 1168"/>
              <a:gd name="T26" fmla="*/ 2147483647 w 1267"/>
              <a:gd name="T27" fmla="*/ 2147483647 h 1168"/>
              <a:gd name="T28" fmla="*/ 2147483647 w 1267"/>
              <a:gd name="T29" fmla="*/ 2147483647 h 1168"/>
              <a:gd name="T30" fmla="*/ 2147483647 w 1267"/>
              <a:gd name="T31" fmla="*/ 2147483647 h 1168"/>
              <a:gd name="T32" fmla="*/ 2147483647 w 1267"/>
              <a:gd name="T33" fmla="*/ 2147483647 h 1168"/>
              <a:gd name="T34" fmla="*/ 2147483647 w 1267"/>
              <a:gd name="T35" fmla="*/ 2147483647 h 1168"/>
              <a:gd name="T36" fmla="*/ 2147483647 w 1267"/>
              <a:gd name="T37" fmla="*/ 2147483647 h 1168"/>
              <a:gd name="T38" fmla="*/ 2147483647 w 1267"/>
              <a:gd name="T39" fmla="*/ 2147483647 h 1168"/>
              <a:gd name="T40" fmla="*/ 2147483647 w 1267"/>
              <a:gd name="T41" fmla="*/ 2147483647 h 1168"/>
              <a:gd name="T42" fmla="*/ 2147483647 w 1267"/>
              <a:gd name="T43" fmla="*/ 2147483647 h 1168"/>
              <a:gd name="T44" fmla="*/ 2147483647 w 1267"/>
              <a:gd name="T45" fmla="*/ 2147483647 h 1168"/>
              <a:gd name="T46" fmla="*/ 2147483647 w 1267"/>
              <a:gd name="T47" fmla="*/ 2147483647 h 1168"/>
              <a:gd name="T48" fmla="*/ 2147483647 w 1267"/>
              <a:gd name="T49" fmla="*/ 2147483647 h 1168"/>
              <a:gd name="T50" fmla="*/ 2147483647 w 1267"/>
              <a:gd name="T51" fmla="*/ 2147483647 h 1168"/>
              <a:gd name="T52" fmla="*/ 2147483647 w 1267"/>
              <a:gd name="T53" fmla="*/ 2147483647 h 1168"/>
              <a:gd name="T54" fmla="*/ 2147483647 w 1267"/>
              <a:gd name="T55" fmla="*/ 2147483647 h 1168"/>
              <a:gd name="T56" fmla="*/ 2147483647 w 1267"/>
              <a:gd name="T57" fmla="*/ 2147483647 h 1168"/>
              <a:gd name="T58" fmla="*/ 2147483647 w 1267"/>
              <a:gd name="T59" fmla="*/ 2147483647 h 1168"/>
              <a:gd name="T60" fmla="*/ 2147483647 w 1267"/>
              <a:gd name="T61" fmla="*/ 2147483647 h 1168"/>
              <a:gd name="T62" fmla="*/ 2147483647 w 1267"/>
              <a:gd name="T63" fmla="*/ 2147483647 h 1168"/>
              <a:gd name="T64" fmla="*/ 2147483647 w 1267"/>
              <a:gd name="T65" fmla="*/ 2147483647 h 1168"/>
              <a:gd name="T66" fmla="*/ 2147483647 w 1267"/>
              <a:gd name="T67" fmla="*/ 2147483647 h 1168"/>
              <a:gd name="T68" fmla="*/ 2147483647 w 1267"/>
              <a:gd name="T69" fmla="*/ 2147483647 h 1168"/>
              <a:gd name="T70" fmla="*/ 2147483647 w 1267"/>
              <a:gd name="T71" fmla="*/ 2147483647 h 1168"/>
              <a:gd name="T72" fmla="*/ 2147483647 w 1267"/>
              <a:gd name="T73" fmla="*/ 2147483647 h 1168"/>
              <a:gd name="T74" fmla="*/ 2147483647 w 1267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67"/>
              <a:gd name="T115" fmla="*/ 0 h 1168"/>
              <a:gd name="T116" fmla="*/ 1267 w 1267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67" h="1168">
                <a:moveTo>
                  <a:pt x="1259" y="85"/>
                </a:moveTo>
                <a:cubicBezTo>
                  <a:pt x="1255" y="82"/>
                  <a:pt x="1259" y="2"/>
                  <a:pt x="1259" y="10"/>
                </a:cubicBezTo>
                <a:cubicBezTo>
                  <a:pt x="1255" y="6"/>
                  <a:pt x="1232" y="61"/>
                  <a:pt x="1229" y="58"/>
                </a:cubicBezTo>
                <a:cubicBezTo>
                  <a:pt x="1222" y="52"/>
                  <a:pt x="1262" y="40"/>
                  <a:pt x="1248" y="40"/>
                </a:cubicBezTo>
                <a:cubicBezTo>
                  <a:pt x="1242" y="22"/>
                  <a:pt x="1265" y="26"/>
                  <a:pt x="1248" y="21"/>
                </a:cubicBezTo>
                <a:cubicBezTo>
                  <a:pt x="1240" y="18"/>
                  <a:pt x="1261" y="10"/>
                  <a:pt x="1261" y="10"/>
                </a:cubicBezTo>
                <a:cubicBezTo>
                  <a:pt x="1206" y="16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267" y="1168"/>
                </a:lnTo>
                <a:lnTo>
                  <a:pt x="1259" y="85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45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22554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22555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6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22547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α-level</a:t>
            </a:r>
          </a:p>
        </p:txBody>
      </p:sp>
      <p:sp>
        <p:nvSpPr>
          <p:cNvPr id="22548" name="Text Box 33"/>
          <p:cNvSpPr txBox="1">
            <a:spLocks noChangeArrowheads="1"/>
          </p:cNvSpPr>
          <p:nvPr/>
        </p:nvSpPr>
        <p:spPr bwMode="auto">
          <a:xfrm>
            <a:off x="2057400" y="1981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α = 0.05 to 0.01</a:t>
            </a:r>
          </a:p>
        </p:txBody>
      </p:sp>
      <p:grpSp>
        <p:nvGrpSpPr>
          <p:cNvPr id="22549" name="Group 34"/>
          <p:cNvGrpSpPr>
            <a:grpSpLocks/>
          </p:cNvGrpSpPr>
          <p:nvPr/>
        </p:nvGrpSpPr>
        <p:grpSpPr bwMode="auto">
          <a:xfrm>
            <a:off x="2514600" y="2578100"/>
            <a:ext cx="971550" cy="366713"/>
            <a:chOff x="2728" y="1528"/>
            <a:chExt cx="612" cy="231"/>
          </a:xfrm>
        </p:grpSpPr>
        <p:sp>
          <p:nvSpPr>
            <p:cNvPr id="22552" name="Rectangle 35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Text Box 36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0.01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22550" name="Line 37"/>
          <p:cNvSpPr>
            <a:spLocks noChangeShapeType="1"/>
          </p:cNvSpPr>
          <p:nvPr/>
        </p:nvSpPr>
        <p:spPr bwMode="auto">
          <a:xfrm>
            <a:off x="3886200" y="2667000"/>
            <a:ext cx="0" cy="20859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38"/>
          <p:cNvSpPr>
            <a:spLocks noChangeShapeType="1"/>
          </p:cNvSpPr>
          <p:nvPr/>
        </p:nvSpPr>
        <p:spPr bwMode="auto">
          <a:xfrm>
            <a:off x="3467100" y="2819400"/>
            <a:ext cx="381000" cy="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8A9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 flipH="1">
            <a:off x="3886200" y="4648200"/>
            <a:ext cx="3200400" cy="381000"/>
            <a:chOff x="2976" y="2448"/>
            <a:chExt cx="1488" cy="240"/>
          </a:xfrm>
        </p:grpSpPr>
        <p:grpSp>
          <p:nvGrpSpPr>
            <p:cNvPr id="23588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23590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89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60" name="Group 12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23586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8A93"/>
                  </a:solidFill>
                </a:rPr>
                <a:t>α = 0.05</a:t>
              </a:r>
              <a:endParaRPr lang="en-US">
                <a:solidFill>
                  <a:srgbClr val="FF8A93"/>
                </a:solidFill>
              </a:endParaRPr>
            </a:p>
          </p:txBody>
        </p:sp>
      </p:grpSp>
      <p:sp>
        <p:nvSpPr>
          <p:cNvPr id="23561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8A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23563" name="Text Box 17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23564" name="Group 18"/>
          <p:cNvGrpSpPr>
            <a:grpSpLocks/>
          </p:cNvGrpSpPr>
          <p:nvPr/>
        </p:nvGrpSpPr>
        <p:grpSpPr bwMode="auto">
          <a:xfrm>
            <a:off x="2133600" y="4648200"/>
            <a:ext cx="1752600" cy="381000"/>
            <a:chOff x="912" y="2928"/>
            <a:chExt cx="1680" cy="240"/>
          </a:xfrm>
        </p:grpSpPr>
        <p:sp>
          <p:nvSpPr>
            <p:cNvPr id="23583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5" name="Freeform 22"/>
          <p:cNvSpPr>
            <a:spLocks/>
          </p:cNvSpPr>
          <p:nvPr/>
        </p:nvSpPr>
        <p:spPr bwMode="auto">
          <a:xfrm>
            <a:off x="3498850" y="4465638"/>
            <a:ext cx="392113" cy="228600"/>
          </a:xfrm>
          <a:custGeom>
            <a:avLst/>
            <a:gdLst>
              <a:gd name="T0" fmla="*/ 0 w 247"/>
              <a:gd name="T1" fmla="*/ 2147483647 h 144"/>
              <a:gd name="T2" fmla="*/ 2147483647 w 247"/>
              <a:gd name="T3" fmla="*/ 2147483647 h 144"/>
              <a:gd name="T4" fmla="*/ 2147483647 w 247"/>
              <a:gd name="T5" fmla="*/ 2147483647 h 144"/>
              <a:gd name="T6" fmla="*/ 2147483647 w 247"/>
              <a:gd name="T7" fmla="*/ 2147483647 h 144"/>
              <a:gd name="T8" fmla="*/ 2147483647 w 247"/>
              <a:gd name="T9" fmla="*/ 2147483647 h 144"/>
              <a:gd name="T10" fmla="*/ 2147483647 w 247"/>
              <a:gd name="T11" fmla="*/ 2147483647 h 144"/>
              <a:gd name="T12" fmla="*/ 2147483647 w 247"/>
              <a:gd name="T13" fmla="*/ 2147483647 h 144"/>
              <a:gd name="T14" fmla="*/ 2147483647 w 247"/>
              <a:gd name="T15" fmla="*/ 2147483647 h 144"/>
              <a:gd name="T16" fmla="*/ 2147483647 w 247"/>
              <a:gd name="T17" fmla="*/ 2147483647 h 144"/>
              <a:gd name="T18" fmla="*/ 2147483647 w 247"/>
              <a:gd name="T19" fmla="*/ 2147483647 h 144"/>
              <a:gd name="T20" fmla="*/ 0 w 247"/>
              <a:gd name="T21" fmla="*/ 2147483647 h 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7"/>
              <a:gd name="T34" fmla="*/ 0 h 144"/>
              <a:gd name="T35" fmla="*/ 247 w 247"/>
              <a:gd name="T36" fmla="*/ 144 h 1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7" h="144">
                <a:moveTo>
                  <a:pt x="0" y="133"/>
                </a:moveTo>
                <a:cubicBezTo>
                  <a:pt x="32" y="135"/>
                  <a:pt x="63" y="125"/>
                  <a:pt x="96" y="123"/>
                </a:cubicBezTo>
                <a:cubicBezTo>
                  <a:pt x="111" y="119"/>
                  <a:pt x="126" y="110"/>
                  <a:pt x="142" y="109"/>
                </a:cubicBezTo>
                <a:cubicBezTo>
                  <a:pt x="179" y="96"/>
                  <a:pt x="163" y="101"/>
                  <a:pt x="196" y="80"/>
                </a:cubicBezTo>
                <a:cubicBezTo>
                  <a:pt x="205" y="66"/>
                  <a:pt x="198" y="73"/>
                  <a:pt x="212" y="64"/>
                </a:cubicBezTo>
                <a:cubicBezTo>
                  <a:pt x="216" y="56"/>
                  <a:pt x="215" y="55"/>
                  <a:pt x="223" y="51"/>
                </a:cubicBezTo>
                <a:cubicBezTo>
                  <a:pt x="234" y="33"/>
                  <a:pt x="222" y="44"/>
                  <a:pt x="241" y="32"/>
                </a:cubicBezTo>
                <a:cubicBezTo>
                  <a:pt x="247" y="21"/>
                  <a:pt x="233" y="40"/>
                  <a:pt x="241" y="30"/>
                </a:cubicBezTo>
                <a:cubicBezTo>
                  <a:pt x="242" y="27"/>
                  <a:pt x="240" y="0"/>
                  <a:pt x="241" y="19"/>
                </a:cubicBezTo>
                <a:lnTo>
                  <a:pt x="244" y="144"/>
                </a:lnTo>
                <a:lnTo>
                  <a:pt x="0" y="139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Freeform 23"/>
          <p:cNvSpPr>
            <a:spLocks/>
          </p:cNvSpPr>
          <p:nvPr/>
        </p:nvSpPr>
        <p:spPr bwMode="auto">
          <a:xfrm>
            <a:off x="3890963" y="2844800"/>
            <a:ext cx="1671637" cy="1847850"/>
          </a:xfrm>
          <a:custGeom>
            <a:avLst/>
            <a:gdLst>
              <a:gd name="T0" fmla="*/ 2147483647 w 1053"/>
              <a:gd name="T1" fmla="*/ 2147483647 h 1164"/>
              <a:gd name="T2" fmla="*/ 2147483647 w 1053"/>
              <a:gd name="T3" fmla="*/ 2147483647 h 1164"/>
              <a:gd name="T4" fmla="*/ 2147483647 w 1053"/>
              <a:gd name="T5" fmla="*/ 2147483647 h 1164"/>
              <a:gd name="T6" fmla="*/ 2147483647 w 1053"/>
              <a:gd name="T7" fmla="*/ 2147483647 h 1164"/>
              <a:gd name="T8" fmla="*/ 2147483647 w 1053"/>
              <a:gd name="T9" fmla="*/ 2147483647 h 1164"/>
              <a:gd name="T10" fmla="*/ 2147483647 w 1053"/>
              <a:gd name="T11" fmla="*/ 2147483647 h 1164"/>
              <a:gd name="T12" fmla="*/ 2147483647 w 1053"/>
              <a:gd name="T13" fmla="*/ 2147483647 h 1164"/>
              <a:gd name="T14" fmla="*/ 2147483647 w 1053"/>
              <a:gd name="T15" fmla="*/ 2147483647 h 1164"/>
              <a:gd name="T16" fmla="*/ 2147483647 w 1053"/>
              <a:gd name="T17" fmla="*/ 2147483647 h 1164"/>
              <a:gd name="T18" fmla="*/ 2147483647 w 1053"/>
              <a:gd name="T19" fmla="*/ 2147483647 h 1164"/>
              <a:gd name="T20" fmla="*/ 2147483647 w 1053"/>
              <a:gd name="T21" fmla="*/ 2147483647 h 1164"/>
              <a:gd name="T22" fmla="*/ 2147483647 w 1053"/>
              <a:gd name="T23" fmla="*/ 2147483647 h 1164"/>
              <a:gd name="T24" fmla="*/ 2147483647 w 1053"/>
              <a:gd name="T25" fmla="*/ 2147483647 h 1164"/>
              <a:gd name="T26" fmla="*/ 2147483647 w 1053"/>
              <a:gd name="T27" fmla="*/ 2147483647 h 1164"/>
              <a:gd name="T28" fmla="*/ 2147483647 w 1053"/>
              <a:gd name="T29" fmla="*/ 2147483647 h 1164"/>
              <a:gd name="T30" fmla="*/ 2147483647 w 1053"/>
              <a:gd name="T31" fmla="*/ 2147483647 h 1164"/>
              <a:gd name="T32" fmla="*/ 2147483647 w 1053"/>
              <a:gd name="T33" fmla="*/ 2147483647 h 1164"/>
              <a:gd name="T34" fmla="*/ 2147483647 w 1053"/>
              <a:gd name="T35" fmla="*/ 2147483647 h 1164"/>
              <a:gd name="T36" fmla="*/ 2147483647 w 1053"/>
              <a:gd name="T37" fmla="*/ 2147483647 h 1164"/>
              <a:gd name="T38" fmla="*/ 0 w 1053"/>
              <a:gd name="T39" fmla="*/ 2147483647 h 1164"/>
              <a:gd name="T40" fmla="*/ 0 w 1053"/>
              <a:gd name="T41" fmla="*/ 0 h 116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3"/>
              <a:gd name="T64" fmla="*/ 0 h 1164"/>
              <a:gd name="T65" fmla="*/ 1053 w 1053"/>
              <a:gd name="T66" fmla="*/ 1164 h 116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3" h="1164">
                <a:moveTo>
                  <a:pt x="77" y="35"/>
                </a:moveTo>
                <a:cubicBezTo>
                  <a:pt x="105" y="63"/>
                  <a:pt x="200" y="165"/>
                  <a:pt x="229" y="216"/>
                </a:cubicBezTo>
                <a:cubicBezTo>
                  <a:pt x="245" y="248"/>
                  <a:pt x="261" y="259"/>
                  <a:pt x="285" y="304"/>
                </a:cubicBezTo>
                <a:cubicBezTo>
                  <a:pt x="292" y="325"/>
                  <a:pt x="307" y="354"/>
                  <a:pt x="317" y="376"/>
                </a:cubicBezTo>
                <a:cubicBezTo>
                  <a:pt x="342" y="436"/>
                  <a:pt x="341" y="451"/>
                  <a:pt x="365" y="509"/>
                </a:cubicBezTo>
                <a:cubicBezTo>
                  <a:pt x="389" y="558"/>
                  <a:pt x="352" y="469"/>
                  <a:pt x="389" y="571"/>
                </a:cubicBezTo>
                <a:cubicBezTo>
                  <a:pt x="390" y="575"/>
                  <a:pt x="414" y="644"/>
                  <a:pt x="413" y="640"/>
                </a:cubicBezTo>
                <a:cubicBezTo>
                  <a:pt x="411" y="636"/>
                  <a:pt x="430" y="672"/>
                  <a:pt x="429" y="668"/>
                </a:cubicBezTo>
                <a:cubicBezTo>
                  <a:pt x="427" y="664"/>
                  <a:pt x="441" y="697"/>
                  <a:pt x="445" y="699"/>
                </a:cubicBezTo>
                <a:cubicBezTo>
                  <a:pt x="461" y="704"/>
                  <a:pt x="453" y="728"/>
                  <a:pt x="469" y="739"/>
                </a:cubicBezTo>
                <a:cubicBezTo>
                  <a:pt x="488" y="767"/>
                  <a:pt x="474" y="765"/>
                  <a:pt x="493" y="784"/>
                </a:cubicBezTo>
                <a:cubicBezTo>
                  <a:pt x="506" y="824"/>
                  <a:pt x="528" y="840"/>
                  <a:pt x="552" y="880"/>
                </a:cubicBezTo>
                <a:cubicBezTo>
                  <a:pt x="568" y="917"/>
                  <a:pt x="573" y="940"/>
                  <a:pt x="609" y="964"/>
                </a:cubicBezTo>
                <a:cubicBezTo>
                  <a:pt x="619" y="980"/>
                  <a:pt x="653" y="1017"/>
                  <a:pt x="669" y="1028"/>
                </a:cubicBezTo>
                <a:cubicBezTo>
                  <a:pt x="685" y="1052"/>
                  <a:pt x="722" y="1062"/>
                  <a:pt x="749" y="1076"/>
                </a:cubicBezTo>
                <a:cubicBezTo>
                  <a:pt x="765" y="1084"/>
                  <a:pt x="784" y="1091"/>
                  <a:pt x="801" y="1100"/>
                </a:cubicBezTo>
                <a:cubicBezTo>
                  <a:pt x="813" y="1107"/>
                  <a:pt x="823" y="1120"/>
                  <a:pt x="837" y="1124"/>
                </a:cubicBezTo>
                <a:cubicBezTo>
                  <a:pt x="894" y="1138"/>
                  <a:pt x="950" y="1151"/>
                  <a:pt x="1009" y="1156"/>
                </a:cubicBezTo>
                <a:cubicBezTo>
                  <a:pt x="1025" y="1160"/>
                  <a:pt x="1036" y="1164"/>
                  <a:pt x="1053" y="1164"/>
                </a:cubicBezTo>
                <a:lnTo>
                  <a:pt x="0" y="1163"/>
                </a:lnTo>
                <a:lnTo>
                  <a:pt x="0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67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23581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23568" name="Freeform 27"/>
          <p:cNvSpPr>
            <a:spLocks/>
          </p:cNvSpPr>
          <p:nvPr/>
        </p:nvSpPr>
        <p:spPr bwMode="auto">
          <a:xfrm>
            <a:off x="1930400" y="2836863"/>
            <a:ext cx="1990725" cy="1854200"/>
          </a:xfrm>
          <a:custGeom>
            <a:avLst/>
            <a:gdLst>
              <a:gd name="T0" fmla="*/ 2147483647 w 1254"/>
              <a:gd name="T1" fmla="*/ 2147483647 h 1168"/>
              <a:gd name="T2" fmla="*/ 2147483647 w 1254"/>
              <a:gd name="T3" fmla="*/ 2147483647 h 1168"/>
              <a:gd name="T4" fmla="*/ 2147483647 w 1254"/>
              <a:gd name="T5" fmla="*/ 2147483647 h 1168"/>
              <a:gd name="T6" fmla="*/ 2147483647 w 1254"/>
              <a:gd name="T7" fmla="*/ 2147483647 h 1168"/>
              <a:gd name="T8" fmla="*/ 2147483647 w 1254"/>
              <a:gd name="T9" fmla="*/ 2147483647 h 1168"/>
              <a:gd name="T10" fmla="*/ 2147483647 w 1254"/>
              <a:gd name="T11" fmla="*/ 2147483647 h 1168"/>
              <a:gd name="T12" fmla="*/ 2147483647 w 1254"/>
              <a:gd name="T13" fmla="*/ 2147483647 h 1168"/>
              <a:gd name="T14" fmla="*/ 2147483647 w 1254"/>
              <a:gd name="T15" fmla="*/ 2147483647 h 1168"/>
              <a:gd name="T16" fmla="*/ 2147483647 w 1254"/>
              <a:gd name="T17" fmla="*/ 2147483647 h 1168"/>
              <a:gd name="T18" fmla="*/ 2147483647 w 1254"/>
              <a:gd name="T19" fmla="*/ 2147483647 h 1168"/>
              <a:gd name="T20" fmla="*/ 2147483647 w 1254"/>
              <a:gd name="T21" fmla="*/ 2147483647 h 1168"/>
              <a:gd name="T22" fmla="*/ 2147483647 w 1254"/>
              <a:gd name="T23" fmla="*/ 2147483647 h 1168"/>
              <a:gd name="T24" fmla="*/ 2147483647 w 1254"/>
              <a:gd name="T25" fmla="*/ 2147483647 h 1168"/>
              <a:gd name="T26" fmla="*/ 2147483647 w 1254"/>
              <a:gd name="T27" fmla="*/ 2147483647 h 1168"/>
              <a:gd name="T28" fmla="*/ 2147483647 w 1254"/>
              <a:gd name="T29" fmla="*/ 2147483647 h 1168"/>
              <a:gd name="T30" fmla="*/ 2147483647 w 1254"/>
              <a:gd name="T31" fmla="*/ 2147483647 h 1168"/>
              <a:gd name="T32" fmla="*/ 2147483647 w 1254"/>
              <a:gd name="T33" fmla="*/ 2147483647 h 1168"/>
              <a:gd name="T34" fmla="*/ 2147483647 w 1254"/>
              <a:gd name="T35" fmla="*/ 2147483647 h 1168"/>
              <a:gd name="T36" fmla="*/ 2147483647 w 1254"/>
              <a:gd name="T37" fmla="*/ 2147483647 h 1168"/>
              <a:gd name="T38" fmla="*/ 2147483647 w 1254"/>
              <a:gd name="T39" fmla="*/ 2147483647 h 1168"/>
              <a:gd name="T40" fmla="*/ 2147483647 w 1254"/>
              <a:gd name="T41" fmla="*/ 2147483647 h 1168"/>
              <a:gd name="T42" fmla="*/ 2147483647 w 1254"/>
              <a:gd name="T43" fmla="*/ 2147483647 h 1168"/>
              <a:gd name="T44" fmla="*/ 2147483647 w 1254"/>
              <a:gd name="T45" fmla="*/ 2147483647 h 1168"/>
              <a:gd name="T46" fmla="*/ 2147483647 w 1254"/>
              <a:gd name="T47" fmla="*/ 2147483647 h 1168"/>
              <a:gd name="T48" fmla="*/ 2147483647 w 1254"/>
              <a:gd name="T49" fmla="*/ 2147483647 h 1168"/>
              <a:gd name="T50" fmla="*/ 2147483647 w 1254"/>
              <a:gd name="T51" fmla="*/ 2147483647 h 1168"/>
              <a:gd name="T52" fmla="*/ 2147483647 w 1254"/>
              <a:gd name="T53" fmla="*/ 2147483647 h 1168"/>
              <a:gd name="T54" fmla="*/ 2147483647 w 1254"/>
              <a:gd name="T55" fmla="*/ 2147483647 h 1168"/>
              <a:gd name="T56" fmla="*/ 2147483647 w 1254"/>
              <a:gd name="T57" fmla="*/ 2147483647 h 1168"/>
              <a:gd name="T58" fmla="*/ 2147483647 w 1254"/>
              <a:gd name="T59" fmla="*/ 2147483647 h 1168"/>
              <a:gd name="T60" fmla="*/ 2147483647 w 1254"/>
              <a:gd name="T61" fmla="*/ 2147483647 h 1168"/>
              <a:gd name="T62" fmla="*/ 2147483647 w 1254"/>
              <a:gd name="T63" fmla="*/ 2147483647 h 1168"/>
              <a:gd name="T64" fmla="*/ 2147483647 w 1254"/>
              <a:gd name="T65" fmla="*/ 2147483647 h 1168"/>
              <a:gd name="T66" fmla="*/ 2147483647 w 1254"/>
              <a:gd name="T67" fmla="*/ 2147483647 h 1168"/>
              <a:gd name="T68" fmla="*/ 2147483647 w 1254"/>
              <a:gd name="T69" fmla="*/ 2147483647 h 1168"/>
              <a:gd name="T70" fmla="*/ 2147483647 w 1254"/>
              <a:gd name="T71" fmla="*/ 2147483647 h 1168"/>
              <a:gd name="T72" fmla="*/ 2147483647 w 1254"/>
              <a:gd name="T73" fmla="*/ 2147483647 h 1168"/>
              <a:gd name="T74" fmla="*/ 2147483647 w 1254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54"/>
              <a:gd name="T115" fmla="*/ 0 h 1168"/>
              <a:gd name="T116" fmla="*/ 1254 w 1254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54" h="1168">
                <a:moveTo>
                  <a:pt x="1229" y="85"/>
                </a:moveTo>
                <a:cubicBezTo>
                  <a:pt x="1225" y="82"/>
                  <a:pt x="1230" y="72"/>
                  <a:pt x="1227" y="69"/>
                </a:cubicBezTo>
                <a:cubicBezTo>
                  <a:pt x="1223" y="65"/>
                  <a:pt x="1230" y="64"/>
                  <a:pt x="1227" y="61"/>
                </a:cubicBezTo>
                <a:cubicBezTo>
                  <a:pt x="1220" y="55"/>
                  <a:pt x="1249" y="48"/>
                  <a:pt x="1235" y="48"/>
                </a:cubicBezTo>
                <a:cubicBezTo>
                  <a:pt x="1229" y="30"/>
                  <a:pt x="1254" y="23"/>
                  <a:pt x="1237" y="18"/>
                </a:cubicBezTo>
                <a:cubicBezTo>
                  <a:pt x="1229" y="15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232" y="1168"/>
                </a:lnTo>
                <a:lnTo>
                  <a:pt x="1229" y="85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69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23579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23580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0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23571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α-level</a:t>
            </a:r>
          </a:p>
        </p:txBody>
      </p:sp>
      <p:sp>
        <p:nvSpPr>
          <p:cNvPr id="23572" name="Text Box 33"/>
          <p:cNvSpPr txBox="1">
            <a:spLocks noChangeArrowheads="1"/>
          </p:cNvSpPr>
          <p:nvPr/>
        </p:nvSpPr>
        <p:spPr bwMode="auto">
          <a:xfrm>
            <a:off x="2057400" y="1981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α = 0.05 to 0.01</a:t>
            </a:r>
          </a:p>
        </p:txBody>
      </p:sp>
      <p:grpSp>
        <p:nvGrpSpPr>
          <p:cNvPr id="23573" name="Group 34"/>
          <p:cNvGrpSpPr>
            <a:grpSpLocks/>
          </p:cNvGrpSpPr>
          <p:nvPr/>
        </p:nvGrpSpPr>
        <p:grpSpPr bwMode="auto">
          <a:xfrm>
            <a:off x="2514600" y="2578100"/>
            <a:ext cx="971550" cy="366713"/>
            <a:chOff x="2728" y="1528"/>
            <a:chExt cx="612" cy="231"/>
          </a:xfrm>
        </p:grpSpPr>
        <p:sp>
          <p:nvSpPr>
            <p:cNvPr id="23577" name="Rectangle 35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Text Box 36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0.01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23574" name="Line 37"/>
          <p:cNvSpPr>
            <a:spLocks noChangeShapeType="1"/>
          </p:cNvSpPr>
          <p:nvPr/>
        </p:nvSpPr>
        <p:spPr bwMode="auto">
          <a:xfrm>
            <a:off x="3886200" y="2667000"/>
            <a:ext cx="0" cy="20859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38"/>
          <p:cNvSpPr>
            <a:spLocks noChangeShapeType="1"/>
          </p:cNvSpPr>
          <p:nvPr/>
        </p:nvSpPr>
        <p:spPr bwMode="auto">
          <a:xfrm>
            <a:off x="3467100" y="2819400"/>
            <a:ext cx="381000" cy="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9336" name="Rectangle 40"/>
          <p:cNvSpPr>
            <a:spLocks noChangeArrowheads="1"/>
          </p:cNvSpPr>
          <p:nvPr/>
        </p:nvSpPr>
        <p:spPr bwMode="auto">
          <a:xfrm>
            <a:off x="6172200" y="1828800"/>
            <a:ext cx="24384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So as the α level gets </a:t>
            </a:r>
          </a:p>
          <a:p>
            <a:pPr algn="ctr">
              <a:defRPr/>
            </a:pPr>
            <a:r>
              <a:rPr lang="en-US" sz="2000"/>
              <a:t>smaller, so does the </a:t>
            </a:r>
          </a:p>
          <a:p>
            <a:pPr algn="ctr">
              <a:defRPr/>
            </a:pPr>
            <a:r>
              <a:rPr lang="en-US" sz="2000"/>
              <a:t>Power of the test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 flipH="1">
            <a:off x="4114800" y="4648200"/>
            <a:ext cx="2971800" cy="381000"/>
            <a:chOff x="2976" y="2448"/>
            <a:chExt cx="1488" cy="240"/>
          </a:xfrm>
        </p:grpSpPr>
        <p:grpSp>
          <p:nvGrpSpPr>
            <p:cNvPr id="24610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24612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3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11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4" name="Group 12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24608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24585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24587" name="Text Box 17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24588" name="Group 18"/>
          <p:cNvGrpSpPr>
            <a:grpSpLocks/>
          </p:cNvGrpSpPr>
          <p:nvPr/>
        </p:nvGrpSpPr>
        <p:grpSpPr bwMode="auto">
          <a:xfrm>
            <a:off x="2133600" y="4648200"/>
            <a:ext cx="1981200" cy="381000"/>
            <a:chOff x="912" y="2928"/>
            <a:chExt cx="1680" cy="240"/>
          </a:xfrm>
        </p:grpSpPr>
        <p:sp>
          <p:nvSpPr>
            <p:cNvPr id="24605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9" name="Freeform 22"/>
          <p:cNvSpPr>
            <a:spLocks/>
          </p:cNvSpPr>
          <p:nvPr/>
        </p:nvSpPr>
        <p:spPr bwMode="auto">
          <a:xfrm>
            <a:off x="3498850" y="4313238"/>
            <a:ext cx="615950" cy="373062"/>
          </a:xfrm>
          <a:custGeom>
            <a:avLst/>
            <a:gdLst>
              <a:gd name="T0" fmla="*/ 0 w 388"/>
              <a:gd name="T1" fmla="*/ 2147483647 h 235"/>
              <a:gd name="T2" fmla="*/ 2147483647 w 388"/>
              <a:gd name="T3" fmla="*/ 2147483647 h 235"/>
              <a:gd name="T4" fmla="*/ 2147483647 w 388"/>
              <a:gd name="T5" fmla="*/ 2147483647 h 235"/>
              <a:gd name="T6" fmla="*/ 2147483647 w 388"/>
              <a:gd name="T7" fmla="*/ 2147483647 h 235"/>
              <a:gd name="T8" fmla="*/ 2147483647 w 388"/>
              <a:gd name="T9" fmla="*/ 2147483647 h 235"/>
              <a:gd name="T10" fmla="*/ 2147483647 w 388"/>
              <a:gd name="T11" fmla="*/ 2147483647 h 235"/>
              <a:gd name="T12" fmla="*/ 2147483647 w 388"/>
              <a:gd name="T13" fmla="*/ 2147483647 h 235"/>
              <a:gd name="T14" fmla="*/ 2147483647 w 388"/>
              <a:gd name="T15" fmla="*/ 2147483647 h 235"/>
              <a:gd name="T16" fmla="*/ 2147483647 w 388"/>
              <a:gd name="T17" fmla="*/ 2147483647 h 235"/>
              <a:gd name="T18" fmla="*/ 2147483647 w 388"/>
              <a:gd name="T19" fmla="*/ 2147483647 h 235"/>
              <a:gd name="T20" fmla="*/ 0 w 388"/>
              <a:gd name="T21" fmla="*/ 2147483647 h 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"/>
              <a:gd name="T34" fmla="*/ 0 h 235"/>
              <a:gd name="T35" fmla="*/ 388 w 388"/>
              <a:gd name="T36" fmla="*/ 235 h 2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" h="235">
                <a:moveTo>
                  <a:pt x="0" y="229"/>
                </a:moveTo>
                <a:cubicBezTo>
                  <a:pt x="32" y="231"/>
                  <a:pt x="63" y="221"/>
                  <a:pt x="96" y="219"/>
                </a:cubicBezTo>
                <a:cubicBezTo>
                  <a:pt x="111" y="215"/>
                  <a:pt x="126" y="206"/>
                  <a:pt x="142" y="205"/>
                </a:cubicBezTo>
                <a:cubicBezTo>
                  <a:pt x="179" y="192"/>
                  <a:pt x="203" y="172"/>
                  <a:pt x="236" y="151"/>
                </a:cubicBezTo>
                <a:cubicBezTo>
                  <a:pt x="245" y="137"/>
                  <a:pt x="262" y="128"/>
                  <a:pt x="276" y="119"/>
                </a:cubicBezTo>
                <a:cubicBezTo>
                  <a:pt x="280" y="111"/>
                  <a:pt x="306" y="89"/>
                  <a:pt x="314" y="85"/>
                </a:cubicBezTo>
                <a:cubicBezTo>
                  <a:pt x="325" y="67"/>
                  <a:pt x="337" y="51"/>
                  <a:pt x="356" y="39"/>
                </a:cubicBezTo>
                <a:cubicBezTo>
                  <a:pt x="362" y="28"/>
                  <a:pt x="374" y="13"/>
                  <a:pt x="382" y="3"/>
                </a:cubicBezTo>
                <a:cubicBezTo>
                  <a:pt x="383" y="0"/>
                  <a:pt x="386" y="1"/>
                  <a:pt x="388" y="1"/>
                </a:cubicBezTo>
                <a:lnTo>
                  <a:pt x="384" y="235"/>
                </a:lnTo>
                <a:lnTo>
                  <a:pt x="0" y="23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Freeform 23"/>
          <p:cNvSpPr>
            <a:spLocks/>
          </p:cNvSpPr>
          <p:nvPr/>
        </p:nvSpPr>
        <p:spPr bwMode="auto">
          <a:xfrm>
            <a:off x="4110038" y="2971800"/>
            <a:ext cx="1452562" cy="1720850"/>
          </a:xfrm>
          <a:custGeom>
            <a:avLst/>
            <a:gdLst>
              <a:gd name="T0" fmla="*/ 2147483647 w 915"/>
              <a:gd name="T1" fmla="*/ 2147483647 h 1084"/>
              <a:gd name="T2" fmla="*/ 2147483647 w 915"/>
              <a:gd name="T3" fmla="*/ 2147483647 h 1084"/>
              <a:gd name="T4" fmla="*/ 2147483647 w 915"/>
              <a:gd name="T5" fmla="*/ 2147483647 h 1084"/>
              <a:gd name="T6" fmla="*/ 2147483647 w 915"/>
              <a:gd name="T7" fmla="*/ 2147483647 h 1084"/>
              <a:gd name="T8" fmla="*/ 2147483647 w 915"/>
              <a:gd name="T9" fmla="*/ 2147483647 h 1084"/>
              <a:gd name="T10" fmla="*/ 2147483647 w 915"/>
              <a:gd name="T11" fmla="*/ 2147483647 h 1084"/>
              <a:gd name="T12" fmla="*/ 2147483647 w 915"/>
              <a:gd name="T13" fmla="*/ 2147483647 h 1084"/>
              <a:gd name="T14" fmla="*/ 2147483647 w 915"/>
              <a:gd name="T15" fmla="*/ 2147483647 h 1084"/>
              <a:gd name="T16" fmla="*/ 2147483647 w 915"/>
              <a:gd name="T17" fmla="*/ 2147483647 h 1084"/>
              <a:gd name="T18" fmla="*/ 2147483647 w 915"/>
              <a:gd name="T19" fmla="*/ 2147483647 h 1084"/>
              <a:gd name="T20" fmla="*/ 2147483647 w 915"/>
              <a:gd name="T21" fmla="*/ 2147483647 h 1084"/>
              <a:gd name="T22" fmla="*/ 2147483647 w 915"/>
              <a:gd name="T23" fmla="*/ 2147483647 h 1084"/>
              <a:gd name="T24" fmla="*/ 2147483647 w 915"/>
              <a:gd name="T25" fmla="*/ 2147483647 h 1084"/>
              <a:gd name="T26" fmla="*/ 2147483647 w 915"/>
              <a:gd name="T27" fmla="*/ 2147483647 h 1084"/>
              <a:gd name="T28" fmla="*/ 2147483647 w 915"/>
              <a:gd name="T29" fmla="*/ 2147483647 h 1084"/>
              <a:gd name="T30" fmla="*/ 2147483647 w 915"/>
              <a:gd name="T31" fmla="*/ 2147483647 h 1084"/>
              <a:gd name="T32" fmla="*/ 2147483647 w 915"/>
              <a:gd name="T33" fmla="*/ 2147483647 h 1084"/>
              <a:gd name="T34" fmla="*/ 2147483647 w 915"/>
              <a:gd name="T35" fmla="*/ 2147483647 h 1084"/>
              <a:gd name="T36" fmla="*/ 2147483647 w 915"/>
              <a:gd name="T37" fmla="*/ 2147483647 h 1084"/>
              <a:gd name="T38" fmla="*/ 0 w 915"/>
              <a:gd name="T39" fmla="*/ 2147483647 h 1084"/>
              <a:gd name="T40" fmla="*/ 2147483647 w 915"/>
              <a:gd name="T41" fmla="*/ 0 h 10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15"/>
              <a:gd name="T64" fmla="*/ 0 h 1084"/>
              <a:gd name="T65" fmla="*/ 915 w 915"/>
              <a:gd name="T66" fmla="*/ 1084 h 10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15" h="1084">
                <a:moveTo>
                  <a:pt x="3" y="28"/>
                </a:moveTo>
                <a:cubicBezTo>
                  <a:pt x="31" y="56"/>
                  <a:pt x="62" y="85"/>
                  <a:pt x="91" y="136"/>
                </a:cubicBezTo>
                <a:cubicBezTo>
                  <a:pt x="107" y="168"/>
                  <a:pt x="123" y="179"/>
                  <a:pt x="147" y="224"/>
                </a:cubicBezTo>
                <a:cubicBezTo>
                  <a:pt x="154" y="245"/>
                  <a:pt x="169" y="274"/>
                  <a:pt x="179" y="296"/>
                </a:cubicBezTo>
                <a:cubicBezTo>
                  <a:pt x="204" y="356"/>
                  <a:pt x="203" y="371"/>
                  <a:pt x="227" y="429"/>
                </a:cubicBezTo>
                <a:cubicBezTo>
                  <a:pt x="251" y="478"/>
                  <a:pt x="214" y="389"/>
                  <a:pt x="251" y="491"/>
                </a:cubicBezTo>
                <a:cubicBezTo>
                  <a:pt x="252" y="495"/>
                  <a:pt x="276" y="564"/>
                  <a:pt x="275" y="560"/>
                </a:cubicBezTo>
                <a:cubicBezTo>
                  <a:pt x="273" y="556"/>
                  <a:pt x="292" y="592"/>
                  <a:pt x="291" y="588"/>
                </a:cubicBezTo>
                <a:cubicBezTo>
                  <a:pt x="289" y="584"/>
                  <a:pt x="303" y="617"/>
                  <a:pt x="307" y="619"/>
                </a:cubicBezTo>
                <a:cubicBezTo>
                  <a:pt x="323" y="624"/>
                  <a:pt x="315" y="648"/>
                  <a:pt x="331" y="659"/>
                </a:cubicBezTo>
                <a:cubicBezTo>
                  <a:pt x="350" y="687"/>
                  <a:pt x="336" y="685"/>
                  <a:pt x="355" y="704"/>
                </a:cubicBezTo>
                <a:cubicBezTo>
                  <a:pt x="368" y="744"/>
                  <a:pt x="390" y="760"/>
                  <a:pt x="414" y="800"/>
                </a:cubicBezTo>
                <a:cubicBezTo>
                  <a:pt x="430" y="837"/>
                  <a:pt x="435" y="860"/>
                  <a:pt x="471" y="884"/>
                </a:cubicBezTo>
                <a:cubicBezTo>
                  <a:pt x="481" y="900"/>
                  <a:pt x="515" y="937"/>
                  <a:pt x="531" y="948"/>
                </a:cubicBezTo>
                <a:cubicBezTo>
                  <a:pt x="547" y="972"/>
                  <a:pt x="584" y="982"/>
                  <a:pt x="611" y="996"/>
                </a:cubicBezTo>
                <a:cubicBezTo>
                  <a:pt x="627" y="1004"/>
                  <a:pt x="646" y="1011"/>
                  <a:pt x="663" y="1020"/>
                </a:cubicBezTo>
                <a:cubicBezTo>
                  <a:pt x="675" y="1027"/>
                  <a:pt x="685" y="1040"/>
                  <a:pt x="699" y="1044"/>
                </a:cubicBezTo>
                <a:cubicBezTo>
                  <a:pt x="756" y="1058"/>
                  <a:pt x="812" y="1071"/>
                  <a:pt x="871" y="1076"/>
                </a:cubicBezTo>
                <a:cubicBezTo>
                  <a:pt x="887" y="1080"/>
                  <a:pt x="898" y="1084"/>
                  <a:pt x="915" y="1084"/>
                </a:cubicBezTo>
                <a:lnTo>
                  <a:pt x="0" y="1083"/>
                </a:lnTo>
                <a:lnTo>
                  <a:pt x="3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91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24603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24592" name="Freeform 27"/>
          <p:cNvSpPr>
            <a:spLocks/>
          </p:cNvSpPr>
          <p:nvPr/>
        </p:nvSpPr>
        <p:spPr bwMode="auto">
          <a:xfrm>
            <a:off x="1930400" y="2836863"/>
            <a:ext cx="2179638" cy="1854200"/>
          </a:xfrm>
          <a:custGeom>
            <a:avLst/>
            <a:gdLst>
              <a:gd name="T0" fmla="*/ 2147483647 w 1373"/>
              <a:gd name="T1" fmla="*/ 2147483647 h 1168"/>
              <a:gd name="T2" fmla="*/ 2147483647 w 1373"/>
              <a:gd name="T3" fmla="*/ 2147483647 h 1168"/>
              <a:gd name="T4" fmla="*/ 2147483647 w 1373"/>
              <a:gd name="T5" fmla="*/ 2147483647 h 1168"/>
              <a:gd name="T6" fmla="*/ 2147483647 w 1373"/>
              <a:gd name="T7" fmla="*/ 2147483647 h 1168"/>
              <a:gd name="T8" fmla="*/ 2147483647 w 1373"/>
              <a:gd name="T9" fmla="*/ 2147483647 h 1168"/>
              <a:gd name="T10" fmla="*/ 2147483647 w 1373"/>
              <a:gd name="T11" fmla="*/ 2147483647 h 1168"/>
              <a:gd name="T12" fmla="*/ 2147483647 w 1373"/>
              <a:gd name="T13" fmla="*/ 2147483647 h 1168"/>
              <a:gd name="T14" fmla="*/ 2147483647 w 1373"/>
              <a:gd name="T15" fmla="*/ 2147483647 h 1168"/>
              <a:gd name="T16" fmla="*/ 2147483647 w 1373"/>
              <a:gd name="T17" fmla="*/ 2147483647 h 1168"/>
              <a:gd name="T18" fmla="*/ 2147483647 w 1373"/>
              <a:gd name="T19" fmla="*/ 2147483647 h 1168"/>
              <a:gd name="T20" fmla="*/ 2147483647 w 1373"/>
              <a:gd name="T21" fmla="*/ 2147483647 h 1168"/>
              <a:gd name="T22" fmla="*/ 2147483647 w 1373"/>
              <a:gd name="T23" fmla="*/ 2147483647 h 1168"/>
              <a:gd name="T24" fmla="*/ 2147483647 w 1373"/>
              <a:gd name="T25" fmla="*/ 2147483647 h 1168"/>
              <a:gd name="T26" fmla="*/ 2147483647 w 1373"/>
              <a:gd name="T27" fmla="*/ 2147483647 h 1168"/>
              <a:gd name="T28" fmla="*/ 2147483647 w 1373"/>
              <a:gd name="T29" fmla="*/ 2147483647 h 1168"/>
              <a:gd name="T30" fmla="*/ 2147483647 w 1373"/>
              <a:gd name="T31" fmla="*/ 2147483647 h 1168"/>
              <a:gd name="T32" fmla="*/ 2147483647 w 1373"/>
              <a:gd name="T33" fmla="*/ 2147483647 h 1168"/>
              <a:gd name="T34" fmla="*/ 2147483647 w 1373"/>
              <a:gd name="T35" fmla="*/ 2147483647 h 1168"/>
              <a:gd name="T36" fmla="*/ 2147483647 w 1373"/>
              <a:gd name="T37" fmla="*/ 2147483647 h 1168"/>
              <a:gd name="T38" fmla="*/ 2147483647 w 1373"/>
              <a:gd name="T39" fmla="*/ 2147483647 h 1168"/>
              <a:gd name="T40" fmla="*/ 2147483647 w 1373"/>
              <a:gd name="T41" fmla="*/ 2147483647 h 1168"/>
              <a:gd name="T42" fmla="*/ 2147483647 w 1373"/>
              <a:gd name="T43" fmla="*/ 2147483647 h 1168"/>
              <a:gd name="T44" fmla="*/ 2147483647 w 1373"/>
              <a:gd name="T45" fmla="*/ 2147483647 h 1168"/>
              <a:gd name="T46" fmla="*/ 2147483647 w 1373"/>
              <a:gd name="T47" fmla="*/ 2147483647 h 1168"/>
              <a:gd name="T48" fmla="*/ 2147483647 w 1373"/>
              <a:gd name="T49" fmla="*/ 2147483647 h 1168"/>
              <a:gd name="T50" fmla="*/ 2147483647 w 1373"/>
              <a:gd name="T51" fmla="*/ 2147483647 h 1168"/>
              <a:gd name="T52" fmla="*/ 2147483647 w 1373"/>
              <a:gd name="T53" fmla="*/ 2147483647 h 1168"/>
              <a:gd name="T54" fmla="*/ 2147483647 w 1373"/>
              <a:gd name="T55" fmla="*/ 2147483647 h 1168"/>
              <a:gd name="T56" fmla="*/ 2147483647 w 1373"/>
              <a:gd name="T57" fmla="*/ 2147483647 h 1168"/>
              <a:gd name="T58" fmla="*/ 2147483647 w 1373"/>
              <a:gd name="T59" fmla="*/ 2147483647 h 1168"/>
              <a:gd name="T60" fmla="*/ 2147483647 w 1373"/>
              <a:gd name="T61" fmla="*/ 2147483647 h 1168"/>
              <a:gd name="T62" fmla="*/ 2147483647 w 1373"/>
              <a:gd name="T63" fmla="*/ 2147483647 h 1168"/>
              <a:gd name="T64" fmla="*/ 2147483647 w 1373"/>
              <a:gd name="T65" fmla="*/ 2147483647 h 1168"/>
              <a:gd name="T66" fmla="*/ 2147483647 w 1373"/>
              <a:gd name="T67" fmla="*/ 2147483647 h 1168"/>
              <a:gd name="T68" fmla="*/ 2147483647 w 1373"/>
              <a:gd name="T69" fmla="*/ 2147483647 h 1168"/>
              <a:gd name="T70" fmla="*/ 2147483647 w 1373"/>
              <a:gd name="T71" fmla="*/ 2147483647 h 1168"/>
              <a:gd name="T72" fmla="*/ 2147483647 w 1373"/>
              <a:gd name="T73" fmla="*/ 2147483647 h 1168"/>
              <a:gd name="T74" fmla="*/ 2147483647 w 1373"/>
              <a:gd name="T75" fmla="*/ 2147483647 h 1168"/>
              <a:gd name="T76" fmla="*/ 2147483647 w 1373"/>
              <a:gd name="T77" fmla="*/ 2147483647 h 116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73"/>
              <a:gd name="T118" fmla="*/ 0 h 1168"/>
              <a:gd name="T119" fmla="*/ 1373 w 1373"/>
              <a:gd name="T120" fmla="*/ 1168 h 116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73" h="1168">
                <a:moveTo>
                  <a:pt x="1364" y="101"/>
                </a:moveTo>
                <a:cubicBezTo>
                  <a:pt x="1344" y="101"/>
                  <a:pt x="1355" y="88"/>
                  <a:pt x="1352" y="85"/>
                </a:cubicBezTo>
                <a:cubicBezTo>
                  <a:pt x="1348" y="81"/>
                  <a:pt x="1347" y="76"/>
                  <a:pt x="1344" y="73"/>
                </a:cubicBezTo>
                <a:cubicBezTo>
                  <a:pt x="1337" y="67"/>
                  <a:pt x="1331" y="50"/>
                  <a:pt x="1317" y="50"/>
                </a:cubicBezTo>
                <a:cubicBezTo>
                  <a:pt x="1311" y="32"/>
                  <a:pt x="1285" y="18"/>
                  <a:pt x="1268" y="13"/>
                </a:cubicBezTo>
                <a:cubicBezTo>
                  <a:pt x="1260" y="10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373" y="1165"/>
                </a:lnTo>
                <a:lnTo>
                  <a:pt x="1372" y="113"/>
                </a:lnTo>
                <a:lnTo>
                  <a:pt x="1364" y="101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93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24601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24602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4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24595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Sample size</a:t>
            </a:r>
          </a:p>
        </p:txBody>
      </p:sp>
      <p:sp>
        <p:nvSpPr>
          <p:cNvPr id="441377" name="Text Box 33"/>
          <p:cNvSpPr txBox="1">
            <a:spLocks noChangeArrowheads="1"/>
          </p:cNvSpPr>
          <p:nvPr/>
        </p:nvSpPr>
        <p:spPr bwMode="auto">
          <a:xfrm>
            <a:off x="2057400" y="1981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n = 25 to 100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172200" y="1828800"/>
            <a:ext cx="2590800" cy="1920875"/>
            <a:chOff x="3888" y="1152"/>
            <a:chExt cx="1632" cy="1210"/>
          </a:xfrm>
        </p:grpSpPr>
        <p:sp>
          <p:nvSpPr>
            <p:cNvPr id="441380" name="Rectangle 36"/>
            <p:cNvSpPr>
              <a:spLocks noChangeArrowheads="1"/>
            </p:cNvSpPr>
            <p:nvPr/>
          </p:nvSpPr>
          <p:spPr bwMode="auto">
            <a:xfrm>
              <a:off x="3888" y="1152"/>
              <a:ext cx="1632" cy="121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600" name="Text Box 40"/>
            <p:cNvSpPr txBox="1">
              <a:spLocks noChangeArrowheads="1"/>
            </p:cNvSpPr>
            <p:nvPr/>
          </p:nvSpPr>
          <p:spPr bwMode="auto">
            <a:xfrm>
              <a:off x="3888" y="1190"/>
              <a:ext cx="158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2000"/>
                <a:t>Recall that sample size is related to the spread of the distribution</a:t>
              </a:r>
            </a:p>
          </p:txBody>
        </p:sp>
      </p:grpSp>
      <p:graphicFrame>
        <p:nvGraphicFramePr>
          <p:cNvPr id="24598" name="Object 2"/>
          <p:cNvGraphicFramePr>
            <a:graphicFrameLocks noChangeAspect="1"/>
          </p:cNvGraphicFramePr>
          <p:nvPr/>
        </p:nvGraphicFramePr>
        <p:xfrm>
          <a:off x="7010400" y="2895600"/>
          <a:ext cx="10572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4" imgW="622300" imgH="381000" progId="Equation.3">
                  <p:embed/>
                </p:oleObj>
              </mc:Choice>
              <mc:Fallback>
                <p:oleObj name="Equation" r:id="rId4" imgW="622300" imgH="38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895600"/>
                        <a:ext cx="10572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7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tail? Above or Below?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In hypothesis testing, we are interested in extreme values of our test statistics.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We are interested in the tails where p-values are very low. Probability is always &lt;.50 in the tail (by definition)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For 2-tailed tests, we </a:t>
            </a:r>
            <a:r>
              <a:rPr lang="en-US" sz="2800" b="1" dirty="0"/>
              <a:t>reject H</a:t>
            </a:r>
            <a:r>
              <a:rPr lang="en-US" sz="2800" b="1" baseline="-25000" dirty="0"/>
              <a:t>0</a:t>
            </a:r>
            <a:r>
              <a:rPr lang="en-US" sz="2800" dirty="0"/>
              <a:t> </a:t>
            </a:r>
            <a:r>
              <a:rPr lang="en-US" sz="2800" dirty="0" smtClean="0"/>
              <a:t>when we encounter values </a:t>
            </a:r>
            <a:r>
              <a:rPr lang="en-US" sz="2800" b="1" dirty="0" smtClean="0"/>
              <a:t>more extreme than +/-Z </a:t>
            </a:r>
            <a:r>
              <a:rPr lang="en-US" sz="2800" dirty="0" smtClean="0"/>
              <a:t>(higher than +Z or lower than –Z)</a:t>
            </a: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 smtClean="0"/>
              <a:t>For 1-tailed tests, we </a:t>
            </a:r>
            <a:r>
              <a:rPr lang="en-US" sz="2800" b="1" dirty="0" smtClean="0"/>
              <a:t>reject H</a:t>
            </a:r>
            <a:r>
              <a:rPr lang="en-US" sz="2800" b="1" baseline="-25000" dirty="0" smtClean="0"/>
              <a:t>0</a:t>
            </a:r>
            <a:r>
              <a:rPr lang="en-US" sz="2800" dirty="0" smtClean="0"/>
              <a:t> when we encounter </a:t>
            </a:r>
            <a:r>
              <a:rPr lang="en-US" sz="2800" b="1" dirty="0" smtClean="0"/>
              <a:t>extreme values consistent with H</a:t>
            </a:r>
            <a:r>
              <a:rPr lang="en-US" sz="2800" b="1" baseline="-25000" dirty="0" smtClean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1927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41529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 flipH="1">
            <a:off x="4165600" y="4648200"/>
            <a:ext cx="2971800" cy="381000"/>
            <a:chOff x="2976" y="2448"/>
            <a:chExt cx="1488" cy="240"/>
          </a:xfrm>
        </p:grpSpPr>
        <p:grpSp>
          <p:nvGrpSpPr>
            <p:cNvPr id="25630" name="Group 6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25632" name="AutoShape 7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3" name="Rectangle 8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31" name="Line 9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6" name="Group 10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25628" name="Rectangle 11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Text Box 12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25607" name="Line 13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14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25609" name="Text Box 15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25610" name="Group 16"/>
          <p:cNvGrpSpPr>
            <a:grpSpLocks/>
          </p:cNvGrpSpPr>
          <p:nvPr/>
        </p:nvGrpSpPr>
        <p:grpSpPr bwMode="auto">
          <a:xfrm>
            <a:off x="2159000" y="4648200"/>
            <a:ext cx="1981200" cy="381000"/>
            <a:chOff x="912" y="2928"/>
            <a:chExt cx="1680" cy="240"/>
          </a:xfrm>
        </p:grpSpPr>
        <p:sp>
          <p:nvSpPr>
            <p:cNvPr id="25625" name="AutoShape 17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Rectangle 18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Line 19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1" name="Freeform 20"/>
          <p:cNvSpPr>
            <a:spLocks/>
          </p:cNvSpPr>
          <p:nvPr/>
        </p:nvSpPr>
        <p:spPr bwMode="auto">
          <a:xfrm>
            <a:off x="3498850" y="4314825"/>
            <a:ext cx="641350" cy="377825"/>
          </a:xfrm>
          <a:custGeom>
            <a:avLst/>
            <a:gdLst>
              <a:gd name="T0" fmla="*/ 0 w 404"/>
              <a:gd name="T1" fmla="*/ 2147483647 h 238"/>
              <a:gd name="T2" fmla="*/ 2147483647 w 404"/>
              <a:gd name="T3" fmla="*/ 2147483647 h 238"/>
              <a:gd name="T4" fmla="*/ 2147483647 w 404"/>
              <a:gd name="T5" fmla="*/ 2147483647 h 238"/>
              <a:gd name="T6" fmla="*/ 2147483647 w 404"/>
              <a:gd name="T7" fmla="*/ 2147483647 h 238"/>
              <a:gd name="T8" fmla="*/ 2147483647 w 404"/>
              <a:gd name="T9" fmla="*/ 2147483647 h 238"/>
              <a:gd name="T10" fmla="*/ 2147483647 w 404"/>
              <a:gd name="T11" fmla="*/ 2147483647 h 238"/>
              <a:gd name="T12" fmla="*/ 2147483647 w 404"/>
              <a:gd name="T13" fmla="*/ 2147483647 h 238"/>
              <a:gd name="T14" fmla="*/ 2147483647 w 404"/>
              <a:gd name="T15" fmla="*/ 2147483647 h 238"/>
              <a:gd name="T16" fmla="*/ 2147483647 w 404"/>
              <a:gd name="T17" fmla="*/ 0 h 238"/>
              <a:gd name="T18" fmla="*/ 2147483647 w 404"/>
              <a:gd name="T19" fmla="*/ 2147483647 h 238"/>
              <a:gd name="T20" fmla="*/ 0 w 404"/>
              <a:gd name="T21" fmla="*/ 2147483647 h 2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4"/>
              <a:gd name="T34" fmla="*/ 0 h 238"/>
              <a:gd name="T35" fmla="*/ 404 w 404"/>
              <a:gd name="T36" fmla="*/ 238 h 2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4" h="238">
                <a:moveTo>
                  <a:pt x="0" y="228"/>
                </a:moveTo>
                <a:cubicBezTo>
                  <a:pt x="32" y="230"/>
                  <a:pt x="51" y="232"/>
                  <a:pt x="84" y="230"/>
                </a:cubicBezTo>
                <a:cubicBezTo>
                  <a:pt x="99" y="226"/>
                  <a:pt x="124" y="223"/>
                  <a:pt x="140" y="222"/>
                </a:cubicBezTo>
                <a:cubicBezTo>
                  <a:pt x="177" y="209"/>
                  <a:pt x="191" y="199"/>
                  <a:pt x="224" y="178"/>
                </a:cubicBezTo>
                <a:cubicBezTo>
                  <a:pt x="233" y="164"/>
                  <a:pt x="262" y="159"/>
                  <a:pt x="276" y="150"/>
                </a:cubicBezTo>
                <a:cubicBezTo>
                  <a:pt x="280" y="142"/>
                  <a:pt x="312" y="114"/>
                  <a:pt x="320" y="110"/>
                </a:cubicBezTo>
                <a:cubicBezTo>
                  <a:pt x="331" y="92"/>
                  <a:pt x="333" y="78"/>
                  <a:pt x="352" y="66"/>
                </a:cubicBezTo>
                <a:cubicBezTo>
                  <a:pt x="358" y="55"/>
                  <a:pt x="392" y="20"/>
                  <a:pt x="400" y="10"/>
                </a:cubicBezTo>
                <a:cubicBezTo>
                  <a:pt x="401" y="7"/>
                  <a:pt x="386" y="0"/>
                  <a:pt x="388" y="0"/>
                </a:cubicBezTo>
                <a:lnTo>
                  <a:pt x="404" y="238"/>
                </a:lnTo>
                <a:lnTo>
                  <a:pt x="0" y="234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Freeform 21"/>
          <p:cNvSpPr>
            <a:spLocks/>
          </p:cNvSpPr>
          <p:nvPr/>
        </p:nvSpPr>
        <p:spPr bwMode="auto">
          <a:xfrm>
            <a:off x="4146550" y="2971800"/>
            <a:ext cx="1458913" cy="1720850"/>
          </a:xfrm>
          <a:custGeom>
            <a:avLst/>
            <a:gdLst>
              <a:gd name="T0" fmla="*/ 0 w 919"/>
              <a:gd name="T1" fmla="*/ 2147483647 h 1084"/>
              <a:gd name="T2" fmla="*/ 2147483647 w 919"/>
              <a:gd name="T3" fmla="*/ 2147483647 h 1084"/>
              <a:gd name="T4" fmla="*/ 2147483647 w 919"/>
              <a:gd name="T5" fmla="*/ 2147483647 h 1084"/>
              <a:gd name="T6" fmla="*/ 2147483647 w 919"/>
              <a:gd name="T7" fmla="*/ 2147483647 h 1084"/>
              <a:gd name="T8" fmla="*/ 2147483647 w 919"/>
              <a:gd name="T9" fmla="*/ 2147483647 h 1084"/>
              <a:gd name="T10" fmla="*/ 2147483647 w 919"/>
              <a:gd name="T11" fmla="*/ 2147483647 h 1084"/>
              <a:gd name="T12" fmla="*/ 2147483647 w 919"/>
              <a:gd name="T13" fmla="*/ 2147483647 h 1084"/>
              <a:gd name="T14" fmla="*/ 2147483647 w 919"/>
              <a:gd name="T15" fmla="*/ 2147483647 h 1084"/>
              <a:gd name="T16" fmla="*/ 2147483647 w 919"/>
              <a:gd name="T17" fmla="*/ 2147483647 h 1084"/>
              <a:gd name="T18" fmla="*/ 2147483647 w 919"/>
              <a:gd name="T19" fmla="*/ 2147483647 h 1084"/>
              <a:gd name="T20" fmla="*/ 2147483647 w 919"/>
              <a:gd name="T21" fmla="*/ 2147483647 h 1084"/>
              <a:gd name="T22" fmla="*/ 2147483647 w 919"/>
              <a:gd name="T23" fmla="*/ 2147483647 h 1084"/>
              <a:gd name="T24" fmla="*/ 2147483647 w 919"/>
              <a:gd name="T25" fmla="*/ 2147483647 h 1084"/>
              <a:gd name="T26" fmla="*/ 2147483647 w 919"/>
              <a:gd name="T27" fmla="*/ 2147483647 h 1084"/>
              <a:gd name="T28" fmla="*/ 2147483647 w 919"/>
              <a:gd name="T29" fmla="*/ 2147483647 h 1084"/>
              <a:gd name="T30" fmla="*/ 2147483647 w 919"/>
              <a:gd name="T31" fmla="*/ 2147483647 h 1084"/>
              <a:gd name="T32" fmla="*/ 2147483647 w 919"/>
              <a:gd name="T33" fmla="*/ 2147483647 h 1084"/>
              <a:gd name="T34" fmla="*/ 2147483647 w 919"/>
              <a:gd name="T35" fmla="*/ 2147483647 h 1084"/>
              <a:gd name="T36" fmla="*/ 2147483647 w 919"/>
              <a:gd name="T37" fmla="*/ 2147483647 h 1084"/>
              <a:gd name="T38" fmla="*/ 2147483647 w 919"/>
              <a:gd name="T39" fmla="*/ 2147483647 h 1084"/>
              <a:gd name="T40" fmla="*/ 2147483647 w 919"/>
              <a:gd name="T41" fmla="*/ 0 h 10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19"/>
              <a:gd name="T64" fmla="*/ 0 h 1084"/>
              <a:gd name="T65" fmla="*/ 919 w 919"/>
              <a:gd name="T66" fmla="*/ 1084 h 10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19" h="1084">
                <a:moveTo>
                  <a:pt x="0" y="104"/>
                </a:moveTo>
                <a:cubicBezTo>
                  <a:pt x="28" y="132"/>
                  <a:pt x="3" y="89"/>
                  <a:pt x="32" y="140"/>
                </a:cubicBezTo>
                <a:cubicBezTo>
                  <a:pt x="48" y="172"/>
                  <a:pt x="56" y="175"/>
                  <a:pt x="80" y="220"/>
                </a:cubicBezTo>
                <a:cubicBezTo>
                  <a:pt x="87" y="241"/>
                  <a:pt x="94" y="270"/>
                  <a:pt x="104" y="292"/>
                </a:cubicBezTo>
                <a:cubicBezTo>
                  <a:pt x="129" y="352"/>
                  <a:pt x="108" y="338"/>
                  <a:pt x="132" y="396"/>
                </a:cubicBezTo>
                <a:cubicBezTo>
                  <a:pt x="156" y="445"/>
                  <a:pt x="119" y="374"/>
                  <a:pt x="156" y="476"/>
                </a:cubicBezTo>
                <a:cubicBezTo>
                  <a:pt x="157" y="480"/>
                  <a:pt x="169" y="532"/>
                  <a:pt x="168" y="528"/>
                </a:cubicBezTo>
                <a:cubicBezTo>
                  <a:pt x="166" y="524"/>
                  <a:pt x="185" y="568"/>
                  <a:pt x="184" y="564"/>
                </a:cubicBezTo>
                <a:cubicBezTo>
                  <a:pt x="182" y="560"/>
                  <a:pt x="200" y="606"/>
                  <a:pt x="204" y="608"/>
                </a:cubicBezTo>
                <a:cubicBezTo>
                  <a:pt x="220" y="613"/>
                  <a:pt x="216" y="641"/>
                  <a:pt x="232" y="652"/>
                </a:cubicBezTo>
                <a:cubicBezTo>
                  <a:pt x="251" y="680"/>
                  <a:pt x="245" y="697"/>
                  <a:pt x="264" y="716"/>
                </a:cubicBezTo>
                <a:cubicBezTo>
                  <a:pt x="277" y="756"/>
                  <a:pt x="276" y="752"/>
                  <a:pt x="300" y="792"/>
                </a:cubicBezTo>
                <a:cubicBezTo>
                  <a:pt x="316" y="829"/>
                  <a:pt x="328" y="872"/>
                  <a:pt x="364" y="896"/>
                </a:cubicBezTo>
                <a:cubicBezTo>
                  <a:pt x="374" y="912"/>
                  <a:pt x="388" y="949"/>
                  <a:pt x="404" y="960"/>
                </a:cubicBezTo>
                <a:cubicBezTo>
                  <a:pt x="420" y="984"/>
                  <a:pt x="485" y="1002"/>
                  <a:pt x="512" y="1016"/>
                </a:cubicBezTo>
                <a:cubicBezTo>
                  <a:pt x="528" y="1024"/>
                  <a:pt x="591" y="1043"/>
                  <a:pt x="608" y="1052"/>
                </a:cubicBezTo>
                <a:cubicBezTo>
                  <a:pt x="620" y="1059"/>
                  <a:pt x="690" y="1060"/>
                  <a:pt x="704" y="1064"/>
                </a:cubicBezTo>
                <a:cubicBezTo>
                  <a:pt x="761" y="1078"/>
                  <a:pt x="816" y="1071"/>
                  <a:pt x="875" y="1076"/>
                </a:cubicBezTo>
                <a:cubicBezTo>
                  <a:pt x="891" y="1080"/>
                  <a:pt x="902" y="1084"/>
                  <a:pt x="919" y="1084"/>
                </a:cubicBezTo>
                <a:lnTo>
                  <a:pt x="4" y="1083"/>
                </a:lnTo>
                <a:lnTo>
                  <a:pt x="7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3" name="Group 22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25623" name="AutoShape 23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25614" name="Freeform 25"/>
          <p:cNvSpPr>
            <a:spLocks/>
          </p:cNvSpPr>
          <p:nvPr/>
        </p:nvSpPr>
        <p:spPr bwMode="auto">
          <a:xfrm>
            <a:off x="1930400" y="2836863"/>
            <a:ext cx="2216150" cy="1855787"/>
          </a:xfrm>
          <a:custGeom>
            <a:avLst/>
            <a:gdLst>
              <a:gd name="T0" fmla="*/ 2147483647 w 1396"/>
              <a:gd name="T1" fmla="*/ 2147483647 h 1169"/>
              <a:gd name="T2" fmla="*/ 2147483647 w 1396"/>
              <a:gd name="T3" fmla="*/ 2147483647 h 1169"/>
              <a:gd name="T4" fmla="*/ 2147483647 w 1396"/>
              <a:gd name="T5" fmla="*/ 2147483647 h 1169"/>
              <a:gd name="T6" fmla="*/ 2147483647 w 1396"/>
              <a:gd name="T7" fmla="*/ 2147483647 h 1169"/>
              <a:gd name="T8" fmla="*/ 2147483647 w 1396"/>
              <a:gd name="T9" fmla="*/ 2147483647 h 1169"/>
              <a:gd name="T10" fmla="*/ 2147483647 w 1396"/>
              <a:gd name="T11" fmla="*/ 2147483647 h 1169"/>
              <a:gd name="T12" fmla="*/ 2147483647 w 1396"/>
              <a:gd name="T13" fmla="*/ 2147483647 h 1169"/>
              <a:gd name="T14" fmla="*/ 2147483647 w 1396"/>
              <a:gd name="T15" fmla="*/ 2147483647 h 1169"/>
              <a:gd name="T16" fmla="*/ 2147483647 w 1396"/>
              <a:gd name="T17" fmla="*/ 2147483647 h 1169"/>
              <a:gd name="T18" fmla="*/ 2147483647 w 1396"/>
              <a:gd name="T19" fmla="*/ 2147483647 h 1169"/>
              <a:gd name="T20" fmla="*/ 2147483647 w 1396"/>
              <a:gd name="T21" fmla="*/ 2147483647 h 1169"/>
              <a:gd name="T22" fmla="*/ 2147483647 w 1396"/>
              <a:gd name="T23" fmla="*/ 2147483647 h 1169"/>
              <a:gd name="T24" fmla="*/ 2147483647 w 1396"/>
              <a:gd name="T25" fmla="*/ 2147483647 h 1169"/>
              <a:gd name="T26" fmla="*/ 2147483647 w 1396"/>
              <a:gd name="T27" fmla="*/ 2147483647 h 1169"/>
              <a:gd name="T28" fmla="*/ 2147483647 w 1396"/>
              <a:gd name="T29" fmla="*/ 2147483647 h 1169"/>
              <a:gd name="T30" fmla="*/ 2147483647 w 1396"/>
              <a:gd name="T31" fmla="*/ 2147483647 h 1169"/>
              <a:gd name="T32" fmla="*/ 2147483647 w 1396"/>
              <a:gd name="T33" fmla="*/ 2147483647 h 1169"/>
              <a:gd name="T34" fmla="*/ 2147483647 w 1396"/>
              <a:gd name="T35" fmla="*/ 2147483647 h 1169"/>
              <a:gd name="T36" fmla="*/ 2147483647 w 1396"/>
              <a:gd name="T37" fmla="*/ 2147483647 h 1169"/>
              <a:gd name="T38" fmla="*/ 2147483647 w 1396"/>
              <a:gd name="T39" fmla="*/ 2147483647 h 1169"/>
              <a:gd name="T40" fmla="*/ 2147483647 w 1396"/>
              <a:gd name="T41" fmla="*/ 2147483647 h 1169"/>
              <a:gd name="T42" fmla="*/ 2147483647 w 1396"/>
              <a:gd name="T43" fmla="*/ 2147483647 h 1169"/>
              <a:gd name="T44" fmla="*/ 2147483647 w 1396"/>
              <a:gd name="T45" fmla="*/ 2147483647 h 1169"/>
              <a:gd name="T46" fmla="*/ 2147483647 w 1396"/>
              <a:gd name="T47" fmla="*/ 2147483647 h 1169"/>
              <a:gd name="T48" fmla="*/ 2147483647 w 1396"/>
              <a:gd name="T49" fmla="*/ 2147483647 h 1169"/>
              <a:gd name="T50" fmla="*/ 2147483647 w 1396"/>
              <a:gd name="T51" fmla="*/ 2147483647 h 1169"/>
              <a:gd name="T52" fmla="*/ 2147483647 w 1396"/>
              <a:gd name="T53" fmla="*/ 2147483647 h 1169"/>
              <a:gd name="T54" fmla="*/ 2147483647 w 1396"/>
              <a:gd name="T55" fmla="*/ 2147483647 h 1169"/>
              <a:gd name="T56" fmla="*/ 2147483647 w 1396"/>
              <a:gd name="T57" fmla="*/ 2147483647 h 1169"/>
              <a:gd name="T58" fmla="*/ 2147483647 w 1396"/>
              <a:gd name="T59" fmla="*/ 2147483647 h 1169"/>
              <a:gd name="T60" fmla="*/ 2147483647 w 1396"/>
              <a:gd name="T61" fmla="*/ 2147483647 h 1169"/>
              <a:gd name="T62" fmla="*/ 2147483647 w 1396"/>
              <a:gd name="T63" fmla="*/ 2147483647 h 1169"/>
              <a:gd name="T64" fmla="*/ 2147483647 w 1396"/>
              <a:gd name="T65" fmla="*/ 2147483647 h 1169"/>
              <a:gd name="T66" fmla="*/ 2147483647 w 1396"/>
              <a:gd name="T67" fmla="*/ 2147483647 h 1169"/>
              <a:gd name="T68" fmla="*/ 2147483647 w 1396"/>
              <a:gd name="T69" fmla="*/ 2147483647 h 1169"/>
              <a:gd name="T70" fmla="*/ 2147483647 w 1396"/>
              <a:gd name="T71" fmla="*/ 2147483647 h 1169"/>
              <a:gd name="T72" fmla="*/ 2147483647 w 1396"/>
              <a:gd name="T73" fmla="*/ 2147483647 h 1169"/>
              <a:gd name="T74" fmla="*/ 2147483647 w 1396"/>
              <a:gd name="T75" fmla="*/ 2147483647 h 116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96"/>
              <a:gd name="T115" fmla="*/ 0 h 1169"/>
              <a:gd name="T116" fmla="*/ 1396 w 1396"/>
              <a:gd name="T117" fmla="*/ 1169 h 116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96" h="1169">
                <a:moveTo>
                  <a:pt x="1392" y="185"/>
                </a:moveTo>
                <a:cubicBezTo>
                  <a:pt x="1388" y="182"/>
                  <a:pt x="1351" y="128"/>
                  <a:pt x="1348" y="125"/>
                </a:cubicBezTo>
                <a:cubicBezTo>
                  <a:pt x="1344" y="121"/>
                  <a:pt x="1327" y="84"/>
                  <a:pt x="1324" y="81"/>
                </a:cubicBezTo>
                <a:cubicBezTo>
                  <a:pt x="1317" y="75"/>
                  <a:pt x="1314" y="53"/>
                  <a:pt x="1300" y="53"/>
                </a:cubicBezTo>
                <a:cubicBezTo>
                  <a:pt x="1294" y="35"/>
                  <a:pt x="1273" y="22"/>
                  <a:pt x="1256" y="17"/>
                </a:cubicBezTo>
                <a:cubicBezTo>
                  <a:pt x="1248" y="14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10"/>
                  <a:pt x="1096" y="137"/>
                </a:cubicBezTo>
                <a:cubicBezTo>
                  <a:pt x="1088" y="158"/>
                  <a:pt x="1082" y="168"/>
                  <a:pt x="1064" y="181"/>
                </a:cubicBezTo>
                <a:cubicBezTo>
                  <a:pt x="1059" y="194"/>
                  <a:pt x="1064" y="211"/>
                  <a:pt x="1060" y="225"/>
                </a:cubicBezTo>
                <a:cubicBezTo>
                  <a:pt x="1064" y="227"/>
                  <a:pt x="1053" y="216"/>
                  <a:pt x="1051" y="221"/>
                </a:cubicBezTo>
                <a:cubicBezTo>
                  <a:pt x="1047" y="227"/>
                  <a:pt x="1037" y="248"/>
                  <a:pt x="1032" y="253"/>
                </a:cubicBezTo>
                <a:cubicBezTo>
                  <a:pt x="1028" y="255"/>
                  <a:pt x="1026" y="261"/>
                  <a:pt x="1024" y="265"/>
                </a:cubicBezTo>
                <a:cubicBezTo>
                  <a:pt x="1019" y="273"/>
                  <a:pt x="1016" y="288"/>
                  <a:pt x="1012" y="297"/>
                </a:cubicBezTo>
                <a:cubicBezTo>
                  <a:pt x="1005" y="310"/>
                  <a:pt x="992" y="357"/>
                  <a:pt x="992" y="357"/>
                </a:cubicBezTo>
                <a:cubicBezTo>
                  <a:pt x="987" y="373"/>
                  <a:pt x="982" y="370"/>
                  <a:pt x="976" y="385"/>
                </a:cubicBezTo>
                <a:cubicBezTo>
                  <a:pt x="962" y="414"/>
                  <a:pt x="964" y="457"/>
                  <a:pt x="940" y="481"/>
                </a:cubicBezTo>
                <a:cubicBezTo>
                  <a:pt x="929" y="518"/>
                  <a:pt x="933" y="550"/>
                  <a:pt x="916" y="577"/>
                </a:cubicBezTo>
                <a:cubicBezTo>
                  <a:pt x="910" y="585"/>
                  <a:pt x="891" y="615"/>
                  <a:pt x="888" y="625"/>
                </a:cubicBezTo>
                <a:cubicBezTo>
                  <a:pt x="881" y="645"/>
                  <a:pt x="895" y="639"/>
                  <a:pt x="884" y="657"/>
                </a:cubicBezTo>
                <a:cubicBezTo>
                  <a:pt x="878" y="665"/>
                  <a:pt x="867" y="679"/>
                  <a:pt x="864" y="689"/>
                </a:cubicBezTo>
                <a:cubicBezTo>
                  <a:pt x="861" y="697"/>
                  <a:pt x="860" y="722"/>
                  <a:pt x="852" y="725"/>
                </a:cubicBezTo>
                <a:cubicBezTo>
                  <a:pt x="835" y="730"/>
                  <a:pt x="847" y="778"/>
                  <a:pt x="832" y="789"/>
                </a:cubicBezTo>
                <a:cubicBezTo>
                  <a:pt x="827" y="817"/>
                  <a:pt x="822" y="829"/>
                  <a:pt x="804" y="853"/>
                </a:cubicBezTo>
                <a:cubicBezTo>
                  <a:pt x="774" y="899"/>
                  <a:pt x="800" y="901"/>
                  <a:pt x="760" y="929"/>
                </a:cubicBezTo>
                <a:cubicBezTo>
                  <a:pt x="741" y="956"/>
                  <a:pt x="743" y="931"/>
                  <a:pt x="736" y="953"/>
                </a:cubicBezTo>
                <a:cubicBezTo>
                  <a:pt x="732" y="949"/>
                  <a:pt x="729" y="981"/>
                  <a:pt x="724" y="981"/>
                </a:cubicBezTo>
                <a:cubicBezTo>
                  <a:pt x="719" y="981"/>
                  <a:pt x="709" y="1005"/>
                  <a:pt x="708" y="1009"/>
                </a:cubicBezTo>
                <a:cubicBezTo>
                  <a:pt x="698" y="1027"/>
                  <a:pt x="664" y="1061"/>
                  <a:pt x="648" y="1073"/>
                </a:cubicBezTo>
                <a:cubicBezTo>
                  <a:pt x="632" y="1095"/>
                  <a:pt x="557" y="1101"/>
                  <a:pt x="520" y="1133"/>
                </a:cubicBezTo>
                <a:cubicBezTo>
                  <a:pt x="440" y="1162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396" y="1169"/>
                </a:lnTo>
                <a:lnTo>
                  <a:pt x="1392" y="185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5" name="Group 26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25621" name="Text Box 27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25622" name="AutoShape 28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6" name="Text Box 29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25617" name="Text Box 30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Sample size</a:t>
            </a:r>
          </a:p>
        </p:txBody>
      </p:sp>
      <p:sp>
        <p:nvSpPr>
          <p:cNvPr id="25618" name="Text Box 31"/>
          <p:cNvSpPr txBox="1">
            <a:spLocks noChangeArrowheads="1"/>
          </p:cNvSpPr>
          <p:nvPr/>
        </p:nvSpPr>
        <p:spPr bwMode="auto">
          <a:xfrm>
            <a:off x="2057400" y="1981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n = 25 to 100</a:t>
            </a:r>
          </a:p>
        </p:txBody>
      </p:sp>
      <p:sp>
        <p:nvSpPr>
          <p:cNvPr id="25619" name="Freeform 32"/>
          <p:cNvSpPr>
            <a:spLocks/>
          </p:cNvSpPr>
          <p:nvPr/>
        </p:nvSpPr>
        <p:spPr bwMode="auto">
          <a:xfrm>
            <a:off x="2679700" y="2819400"/>
            <a:ext cx="2438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Freeform 33"/>
          <p:cNvSpPr>
            <a:spLocks/>
          </p:cNvSpPr>
          <p:nvPr/>
        </p:nvSpPr>
        <p:spPr bwMode="auto">
          <a:xfrm>
            <a:off x="3581400" y="2847975"/>
            <a:ext cx="28702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 flipH="1">
            <a:off x="4178300" y="4648200"/>
            <a:ext cx="2971800" cy="381000"/>
            <a:chOff x="2976" y="2448"/>
            <a:chExt cx="1488" cy="240"/>
          </a:xfrm>
        </p:grpSpPr>
        <p:grpSp>
          <p:nvGrpSpPr>
            <p:cNvPr id="26654" name="Group 5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26656" name="AutoShape 6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7" name="Rectangle 7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55" name="Line 8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29" name="Group 9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26652" name="Rectangle 10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Text Box 11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26630" name="Line 12"/>
          <p:cNvSpPr>
            <a:spLocks noChangeShapeType="1"/>
          </p:cNvSpPr>
          <p:nvPr/>
        </p:nvSpPr>
        <p:spPr bwMode="auto">
          <a:xfrm flipH="1">
            <a:off x="4267200" y="2667000"/>
            <a:ext cx="76200" cy="1524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13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26632" name="Text Box 14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26633" name="Group 15"/>
          <p:cNvGrpSpPr>
            <a:grpSpLocks/>
          </p:cNvGrpSpPr>
          <p:nvPr/>
        </p:nvGrpSpPr>
        <p:grpSpPr bwMode="auto">
          <a:xfrm>
            <a:off x="2184400" y="4648200"/>
            <a:ext cx="1981200" cy="381000"/>
            <a:chOff x="912" y="2928"/>
            <a:chExt cx="1680" cy="240"/>
          </a:xfrm>
        </p:grpSpPr>
        <p:sp>
          <p:nvSpPr>
            <p:cNvPr id="26649" name="AutoShape 16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Rectangle 17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Line 18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4" name="Freeform 19"/>
          <p:cNvSpPr>
            <a:spLocks/>
          </p:cNvSpPr>
          <p:nvPr/>
        </p:nvSpPr>
        <p:spPr bwMode="auto">
          <a:xfrm>
            <a:off x="3498850" y="4308475"/>
            <a:ext cx="687388" cy="377825"/>
          </a:xfrm>
          <a:custGeom>
            <a:avLst/>
            <a:gdLst>
              <a:gd name="T0" fmla="*/ 0 w 433"/>
              <a:gd name="T1" fmla="*/ 2147483647 h 238"/>
              <a:gd name="T2" fmla="*/ 2147483647 w 433"/>
              <a:gd name="T3" fmla="*/ 2147483647 h 238"/>
              <a:gd name="T4" fmla="*/ 2147483647 w 433"/>
              <a:gd name="T5" fmla="*/ 2147483647 h 238"/>
              <a:gd name="T6" fmla="*/ 2147483647 w 433"/>
              <a:gd name="T7" fmla="*/ 2147483647 h 238"/>
              <a:gd name="T8" fmla="*/ 2147483647 w 433"/>
              <a:gd name="T9" fmla="*/ 2147483647 h 238"/>
              <a:gd name="T10" fmla="*/ 2147483647 w 433"/>
              <a:gd name="T11" fmla="*/ 2147483647 h 238"/>
              <a:gd name="T12" fmla="*/ 2147483647 w 433"/>
              <a:gd name="T13" fmla="*/ 2147483647 h 238"/>
              <a:gd name="T14" fmla="*/ 2147483647 w 433"/>
              <a:gd name="T15" fmla="*/ 2147483647 h 238"/>
              <a:gd name="T16" fmla="*/ 2147483647 w 433"/>
              <a:gd name="T17" fmla="*/ 2147483647 h 238"/>
              <a:gd name="T18" fmla="*/ 2147483647 w 433"/>
              <a:gd name="T19" fmla="*/ 2147483647 h 238"/>
              <a:gd name="T20" fmla="*/ 0 w 433"/>
              <a:gd name="T21" fmla="*/ 2147483647 h 2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33"/>
              <a:gd name="T34" fmla="*/ 0 h 238"/>
              <a:gd name="T35" fmla="*/ 433 w 433"/>
              <a:gd name="T36" fmla="*/ 238 h 2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33" h="238">
                <a:moveTo>
                  <a:pt x="0" y="232"/>
                </a:moveTo>
                <a:cubicBezTo>
                  <a:pt x="32" y="234"/>
                  <a:pt x="71" y="236"/>
                  <a:pt x="104" y="234"/>
                </a:cubicBezTo>
                <a:cubicBezTo>
                  <a:pt x="119" y="230"/>
                  <a:pt x="156" y="231"/>
                  <a:pt x="172" y="230"/>
                </a:cubicBezTo>
                <a:cubicBezTo>
                  <a:pt x="209" y="217"/>
                  <a:pt x="243" y="211"/>
                  <a:pt x="276" y="190"/>
                </a:cubicBezTo>
                <a:cubicBezTo>
                  <a:pt x="285" y="176"/>
                  <a:pt x="302" y="171"/>
                  <a:pt x="316" y="162"/>
                </a:cubicBezTo>
                <a:cubicBezTo>
                  <a:pt x="320" y="154"/>
                  <a:pt x="344" y="126"/>
                  <a:pt x="352" y="122"/>
                </a:cubicBezTo>
                <a:cubicBezTo>
                  <a:pt x="363" y="104"/>
                  <a:pt x="377" y="94"/>
                  <a:pt x="396" y="82"/>
                </a:cubicBezTo>
                <a:cubicBezTo>
                  <a:pt x="402" y="71"/>
                  <a:pt x="424" y="44"/>
                  <a:pt x="432" y="34"/>
                </a:cubicBezTo>
                <a:cubicBezTo>
                  <a:pt x="433" y="31"/>
                  <a:pt x="432" y="0"/>
                  <a:pt x="424" y="34"/>
                </a:cubicBezTo>
                <a:lnTo>
                  <a:pt x="432" y="234"/>
                </a:lnTo>
                <a:lnTo>
                  <a:pt x="0" y="23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Freeform 20"/>
          <p:cNvSpPr>
            <a:spLocks/>
          </p:cNvSpPr>
          <p:nvPr/>
        </p:nvSpPr>
        <p:spPr bwMode="auto">
          <a:xfrm>
            <a:off x="4171950" y="3200400"/>
            <a:ext cx="1543050" cy="1492250"/>
          </a:xfrm>
          <a:custGeom>
            <a:avLst/>
            <a:gdLst>
              <a:gd name="T0" fmla="*/ 2147483647 w 972"/>
              <a:gd name="T1" fmla="*/ 2147483647 h 940"/>
              <a:gd name="T2" fmla="*/ 2147483647 w 972"/>
              <a:gd name="T3" fmla="*/ 2147483647 h 940"/>
              <a:gd name="T4" fmla="*/ 2147483647 w 972"/>
              <a:gd name="T5" fmla="*/ 2147483647 h 940"/>
              <a:gd name="T6" fmla="*/ 2147483647 w 972"/>
              <a:gd name="T7" fmla="*/ 2147483647 h 940"/>
              <a:gd name="T8" fmla="*/ 2147483647 w 972"/>
              <a:gd name="T9" fmla="*/ 2147483647 h 940"/>
              <a:gd name="T10" fmla="*/ 2147483647 w 972"/>
              <a:gd name="T11" fmla="*/ 2147483647 h 940"/>
              <a:gd name="T12" fmla="*/ 2147483647 w 972"/>
              <a:gd name="T13" fmla="*/ 2147483647 h 940"/>
              <a:gd name="T14" fmla="*/ 2147483647 w 972"/>
              <a:gd name="T15" fmla="*/ 2147483647 h 940"/>
              <a:gd name="T16" fmla="*/ 2147483647 w 972"/>
              <a:gd name="T17" fmla="*/ 2147483647 h 940"/>
              <a:gd name="T18" fmla="*/ 2147483647 w 972"/>
              <a:gd name="T19" fmla="*/ 2147483647 h 940"/>
              <a:gd name="T20" fmla="*/ 2147483647 w 972"/>
              <a:gd name="T21" fmla="*/ 2147483647 h 940"/>
              <a:gd name="T22" fmla="*/ 2147483647 w 972"/>
              <a:gd name="T23" fmla="*/ 2147483647 h 940"/>
              <a:gd name="T24" fmla="*/ 2147483647 w 972"/>
              <a:gd name="T25" fmla="*/ 2147483647 h 940"/>
              <a:gd name="T26" fmla="*/ 2147483647 w 972"/>
              <a:gd name="T27" fmla="*/ 2147483647 h 940"/>
              <a:gd name="T28" fmla="*/ 2147483647 w 972"/>
              <a:gd name="T29" fmla="*/ 2147483647 h 940"/>
              <a:gd name="T30" fmla="*/ 2147483647 w 972"/>
              <a:gd name="T31" fmla="*/ 2147483647 h 940"/>
              <a:gd name="T32" fmla="*/ 2147483647 w 972"/>
              <a:gd name="T33" fmla="*/ 2147483647 h 940"/>
              <a:gd name="T34" fmla="*/ 2147483647 w 972"/>
              <a:gd name="T35" fmla="*/ 2147483647 h 940"/>
              <a:gd name="T36" fmla="*/ 2147483647 w 972"/>
              <a:gd name="T37" fmla="*/ 2147483647 h 940"/>
              <a:gd name="T38" fmla="*/ 2147483647 w 972"/>
              <a:gd name="T39" fmla="*/ 2147483647 h 940"/>
              <a:gd name="T40" fmla="*/ 0 w 972"/>
              <a:gd name="T41" fmla="*/ 0 h 9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72"/>
              <a:gd name="T64" fmla="*/ 0 h 940"/>
              <a:gd name="T65" fmla="*/ 972 w 972"/>
              <a:gd name="T66" fmla="*/ 940 h 9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72" h="940">
                <a:moveTo>
                  <a:pt x="12" y="12"/>
                </a:moveTo>
                <a:cubicBezTo>
                  <a:pt x="40" y="40"/>
                  <a:pt x="39" y="61"/>
                  <a:pt x="68" y="112"/>
                </a:cubicBezTo>
                <a:cubicBezTo>
                  <a:pt x="84" y="144"/>
                  <a:pt x="64" y="139"/>
                  <a:pt x="88" y="184"/>
                </a:cubicBezTo>
                <a:cubicBezTo>
                  <a:pt x="95" y="205"/>
                  <a:pt x="98" y="258"/>
                  <a:pt x="108" y="280"/>
                </a:cubicBezTo>
                <a:cubicBezTo>
                  <a:pt x="133" y="340"/>
                  <a:pt x="132" y="342"/>
                  <a:pt x="156" y="400"/>
                </a:cubicBezTo>
                <a:cubicBezTo>
                  <a:pt x="180" y="449"/>
                  <a:pt x="159" y="402"/>
                  <a:pt x="196" y="504"/>
                </a:cubicBezTo>
                <a:cubicBezTo>
                  <a:pt x="197" y="508"/>
                  <a:pt x="241" y="596"/>
                  <a:pt x="240" y="592"/>
                </a:cubicBezTo>
                <a:cubicBezTo>
                  <a:pt x="238" y="588"/>
                  <a:pt x="281" y="664"/>
                  <a:pt x="280" y="660"/>
                </a:cubicBezTo>
                <a:cubicBezTo>
                  <a:pt x="278" y="656"/>
                  <a:pt x="300" y="710"/>
                  <a:pt x="304" y="712"/>
                </a:cubicBezTo>
                <a:cubicBezTo>
                  <a:pt x="320" y="717"/>
                  <a:pt x="324" y="749"/>
                  <a:pt x="340" y="760"/>
                </a:cubicBezTo>
                <a:cubicBezTo>
                  <a:pt x="359" y="788"/>
                  <a:pt x="369" y="797"/>
                  <a:pt x="388" y="816"/>
                </a:cubicBezTo>
                <a:cubicBezTo>
                  <a:pt x="401" y="856"/>
                  <a:pt x="416" y="804"/>
                  <a:pt x="440" y="844"/>
                </a:cubicBezTo>
                <a:cubicBezTo>
                  <a:pt x="456" y="881"/>
                  <a:pt x="448" y="852"/>
                  <a:pt x="484" y="876"/>
                </a:cubicBezTo>
                <a:cubicBezTo>
                  <a:pt x="494" y="892"/>
                  <a:pt x="532" y="885"/>
                  <a:pt x="548" y="896"/>
                </a:cubicBezTo>
                <a:cubicBezTo>
                  <a:pt x="564" y="920"/>
                  <a:pt x="589" y="906"/>
                  <a:pt x="616" y="920"/>
                </a:cubicBezTo>
                <a:cubicBezTo>
                  <a:pt x="632" y="928"/>
                  <a:pt x="667" y="907"/>
                  <a:pt x="684" y="916"/>
                </a:cubicBezTo>
                <a:cubicBezTo>
                  <a:pt x="696" y="923"/>
                  <a:pt x="738" y="916"/>
                  <a:pt x="752" y="920"/>
                </a:cubicBezTo>
                <a:cubicBezTo>
                  <a:pt x="809" y="934"/>
                  <a:pt x="869" y="927"/>
                  <a:pt x="928" y="932"/>
                </a:cubicBezTo>
                <a:cubicBezTo>
                  <a:pt x="944" y="936"/>
                  <a:pt x="955" y="940"/>
                  <a:pt x="972" y="940"/>
                </a:cubicBezTo>
                <a:lnTo>
                  <a:pt x="8" y="940"/>
                </a:lnTo>
                <a:lnTo>
                  <a:pt x="0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6" name="Group 21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26647" name="AutoShape 22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Text Box 23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26637" name="Freeform 24"/>
          <p:cNvSpPr>
            <a:spLocks/>
          </p:cNvSpPr>
          <p:nvPr/>
        </p:nvSpPr>
        <p:spPr bwMode="auto">
          <a:xfrm>
            <a:off x="1930400" y="2836863"/>
            <a:ext cx="2254250" cy="1854200"/>
          </a:xfrm>
          <a:custGeom>
            <a:avLst/>
            <a:gdLst>
              <a:gd name="T0" fmla="*/ 2147483647 w 1420"/>
              <a:gd name="T1" fmla="*/ 2147483647 h 1168"/>
              <a:gd name="T2" fmla="*/ 2147483647 w 1420"/>
              <a:gd name="T3" fmla="*/ 2147483647 h 1168"/>
              <a:gd name="T4" fmla="*/ 2147483647 w 1420"/>
              <a:gd name="T5" fmla="*/ 2147483647 h 1168"/>
              <a:gd name="T6" fmla="*/ 2147483647 w 1420"/>
              <a:gd name="T7" fmla="*/ 2147483647 h 1168"/>
              <a:gd name="T8" fmla="*/ 2147483647 w 1420"/>
              <a:gd name="T9" fmla="*/ 2147483647 h 1168"/>
              <a:gd name="T10" fmla="*/ 2147483647 w 1420"/>
              <a:gd name="T11" fmla="*/ 2147483647 h 1168"/>
              <a:gd name="T12" fmla="*/ 2147483647 w 1420"/>
              <a:gd name="T13" fmla="*/ 2147483647 h 1168"/>
              <a:gd name="T14" fmla="*/ 2147483647 w 1420"/>
              <a:gd name="T15" fmla="*/ 2147483647 h 1168"/>
              <a:gd name="T16" fmla="*/ 2147483647 w 1420"/>
              <a:gd name="T17" fmla="*/ 2147483647 h 1168"/>
              <a:gd name="T18" fmla="*/ 2147483647 w 1420"/>
              <a:gd name="T19" fmla="*/ 2147483647 h 1168"/>
              <a:gd name="T20" fmla="*/ 2147483647 w 1420"/>
              <a:gd name="T21" fmla="*/ 2147483647 h 1168"/>
              <a:gd name="T22" fmla="*/ 2147483647 w 1420"/>
              <a:gd name="T23" fmla="*/ 2147483647 h 1168"/>
              <a:gd name="T24" fmla="*/ 2147483647 w 1420"/>
              <a:gd name="T25" fmla="*/ 2147483647 h 1168"/>
              <a:gd name="T26" fmla="*/ 2147483647 w 1420"/>
              <a:gd name="T27" fmla="*/ 2147483647 h 1168"/>
              <a:gd name="T28" fmla="*/ 2147483647 w 1420"/>
              <a:gd name="T29" fmla="*/ 2147483647 h 1168"/>
              <a:gd name="T30" fmla="*/ 2147483647 w 1420"/>
              <a:gd name="T31" fmla="*/ 2147483647 h 1168"/>
              <a:gd name="T32" fmla="*/ 2147483647 w 1420"/>
              <a:gd name="T33" fmla="*/ 2147483647 h 1168"/>
              <a:gd name="T34" fmla="*/ 2147483647 w 1420"/>
              <a:gd name="T35" fmla="*/ 2147483647 h 1168"/>
              <a:gd name="T36" fmla="*/ 2147483647 w 1420"/>
              <a:gd name="T37" fmla="*/ 2147483647 h 1168"/>
              <a:gd name="T38" fmla="*/ 2147483647 w 1420"/>
              <a:gd name="T39" fmla="*/ 2147483647 h 1168"/>
              <a:gd name="T40" fmla="*/ 2147483647 w 1420"/>
              <a:gd name="T41" fmla="*/ 2147483647 h 1168"/>
              <a:gd name="T42" fmla="*/ 2147483647 w 1420"/>
              <a:gd name="T43" fmla="*/ 2147483647 h 1168"/>
              <a:gd name="T44" fmla="*/ 2147483647 w 1420"/>
              <a:gd name="T45" fmla="*/ 2147483647 h 1168"/>
              <a:gd name="T46" fmla="*/ 2147483647 w 1420"/>
              <a:gd name="T47" fmla="*/ 2147483647 h 1168"/>
              <a:gd name="T48" fmla="*/ 2147483647 w 1420"/>
              <a:gd name="T49" fmla="*/ 2147483647 h 1168"/>
              <a:gd name="T50" fmla="*/ 2147483647 w 1420"/>
              <a:gd name="T51" fmla="*/ 2147483647 h 1168"/>
              <a:gd name="T52" fmla="*/ 2147483647 w 1420"/>
              <a:gd name="T53" fmla="*/ 2147483647 h 1168"/>
              <a:gd name="T54" fmla="*/ 2147483647 w 1420"/>
              <a:gd name="T55" fmla="*/ 2147483647 h 1168"/>
              <a:gd name="T56" fmla="*/ 2147483647 w 1420"/>
              <a:gd name="T57" fmla="*/ 2147483647 h 1168"/>
              <a:gd name="T58" fmla="*/ 2147483647 w 1420"/>
              <a:gd name="T59" fmla="*/ 2147483647 h 1168"/>
              <a:gd name="T60" fmla="*/ 2147483647 w 1420"/>
              <a:gd name="T61" fmla="*/ 2147483647 h 1168"/>
              <a:gd name="T62" fmla="*/ 2147483647 w 1420"/>
              <a:gd name="T63" fmla="*/ 2147483647 h 1168"/>
              <a:gd name="T64" fmla="*/ 2147483647 w 1420"/>
              <a:gd name="T65" fmla="*/ 2147483647 h 1168"/>
              <a:gd name="T66" fmla="*/ 2147483647 w 1420"/>
              <a:gd name="T67" fmla="*/ 2147483647 h 1168"/>
              <a:gd name="T68" fmla="*/ 2147483647 w 1420"/>
              <a:gd name="T69" fmla="*/ 2147483647 h 1168"/>
              <a:gd name="T70" fmla="*/ 2147483647 w 1420"/>
              <a:gd name="T71" fmla="*/ 2147483647 h 1168"/>
              <a:gd name="T72" fmla="*/ 2147483647 w 1420"/>
              <a:gd name="T73" fmla="*/ 2147483647 h 1168"/>
              <a:gd name="T74" fmla="*/ 2147483647 w 1420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20"/>
              <a:gd name="T115" fmla="*/ 0 h 1168"/>
              <a:gd name="T116" fmla="*/ 1420 w 1420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20" h="1168">
                <a:moveTo>
                  <a:pt x="1416" y="221"/>
                </a:moveTo>
                <a:cubicBezTo>
                  <a:pt x="1412" y="218"/>
                  <a:pt x="1367" y="144"/>
                  <a:pt x="1364" y="141"/>
                </a:cubicBezTo>
                <a:cubicBezTo>
                  <a:pt x="1348" y="129"/>
                  <a:pt x="1323" y="76"/>
                  <a:pt x="1320" y="73"/>
                </a:cubicBezTo>
                <a:cubicBezTo>
                  <a:pt x="1313" y="67"/>
                  <a:pt x="1322" y="53"/>
                  <a:pt x="1308" y="53"/>
                </a:cubicBezTo>
                <a:cubicBezTo>
                  <a:pt x="1302" y="35"/>
                  <a:pt x="1285" y="18"/>
                  <a:pt x="1268" y="13"/>
                </a:cubicBezTo>
                <a:cubicBezTo>
                  <a:pt x="1260" y="10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43" y="77"/>
                  <a:pt x="1140" y="81"/>
                </a:cubicBezTo>
                <a:cubicBezTo>
                  <a:pt x="1136" y="84"/>
                  <a:pt x="1140" y="70"/>
                  <a:pt x="1136" y="73"/>
                </a:cubicBezTo>
                <a:cubicBezTo>
                  <a:pt x="1126" y="102"/>
                  <a:pt x="1112" y="102"/>
                  <a:pt x="1104" y="129"/>
                </a:cubicBezTo>
                <a:cubicBezTo>
                  <a:pt x="1096" y="150"/>
                  <a:pt x="1102" y="172"/>
                  <a:pt x="1084" y="185"/>
                </a:cubicBezTo>
                <a:cubicBezTo>
                  <a:pt x="1079" y="198"/>
                  <a:pt x="1068" y="213"/>
                  <a:pt x="1048" y="237"/>
                </a:cubicBezTo>
                <a:cubicBezTo>
                  <a:pt x="1052" y="239"/>
                  <a:pt x="1066" y="216"/>
                  <a:pt x="1064" y="221"/>
                </a:cubicBezTo>
                <a:cubicBezTo>
                  <a:pt x="1060" y="227"/>
                  <a:pt x="1049" y="256"/>
                  <a:pt x="1044" y="261"/>
                </a:cubicBezTo>
                <a:cubicBezTo>
                  <a:pt x="1040" y="263"/>
                  <a:pt x="1026" y="261"/>
                  <a:pt x="1024" y="265"/>
                </a:cubicBezTo>
                <a:cubicBezTo>
                  <a:pt x="1019" y="273"/>
                  <a:pt x="1040" y="272"/>
                  <a:pt x="1036" y="281"/>
                </a:cubicBezTo>
                <a:cubicBezTo>
                  <a:pt x="1029" y="294"/>
                  <a:pt x="1024" y="325"/>
                  <a:pt x="1024" y="325"/>
                </a:cubicBezTo>
                <a:cubicBezTo>
                  <a:pt x="1019" y="341"/>
                  <a:pt x="1014" y="354"/>
                  <a:pt x="1008" y="369"/>
                </a:cubicBezTo>
                <a:cubicBezTo>
                  <a:pt x="994" y="398"/>
                  <a:pt x="1012" y="397"/>
                  <a:pt x="988" y="421"/>
                </a:cubicBezTo>
                <a:cubicBezTo>
                  <a:pt x="977" y="458"/>
                  <a:pt x="981" y="466"/>
                  <a:pt x="964" y="493"/>
                </a:cubicBezTo>
                <a:cubicBezTo>
                  <a:pt x="958" y="501"/>
                  <a:pt x="951" y="535"/>
                  <a:pt x="948" y="545"/>
                </a:cubicBezTo>
                <a:cubicBezTo>
                  <a:pt x="941" y="565"/>
                  <a:pt x="935" y="575"/>
                  <a:pt x="924" y="593"/>
                </a:cubicBezTo>
                <a:cubicBezTo>
                  <a:pt x="918" y="601"/>
                  <a:pt x="911" y="635"/>
                  <a:pt x="908" y="645"/>
                </a:cubicBezTo>
                <a:cubicBezTo>
                  <a:pt x="905" y="653"/>
                  <a:pt x="900" y="686"/>
                  <a:pt x="892" y="689"/>
                </a:cubicBezTo>
                <a:cubicBezTo>
                  <a:pt x="875" y="694"/>
                  <a:pt x="887" y="734"/>
                  <a:pt x="872" y="745"/>
                </a:cubicBezTo>
                <a:cubicBezTo>
                  <a:pt x="867" y="773"/>
                  <a:pt x="858" y="793"/>
                  <a:pt x="840" y="817"/>
                </a:cubicBezTo>
                <a:cubicBezTo>
                  <a:pt x="810" y="863"/>
                  <a:pt x="852" y="857"/>
                  <a:pt x="812" y="885"/>
                </a:cubicBezTo>
                <a:cubicBezTo>
                  <a:pt x="793" y="912"/>
                  <a:pt x="779" y="935"/>
                  <a:pt x="772" y="957"/>
                </a:cubicBezTo>
                <a:cubicBezTo>
                  <a:pt x="768" y="953"/>
                  <a:pt x="753" y="1009"/>
                  <a:pt x="748" y="1009"/>
                </a:cubicBezTo>
                <a:cubicBezTo>
                  <a:pt x="743" y="1009"/>
                  <a:pt x="705" y="1041"/>
                  <a:pt x="704" y="1045"/>
                </a:cubicBezTo>
                <a:cubicBezTo>
                  <a:pt x="694" y="1063"/>
                  <a:pt x="668" y="1081"/>
                  <a:pt x="652" y="1093"/>
                </a:cubicBezTo>
                <a:cubicBezTo>
                  <a:pt x="636" y="1115"/>
                  <a:pt x="585" y="1101"/>
                  <a:pt x="548" y="1133"/>
                </a:cubicBezTo>
                <a:cubicBezTo>
                  <a:pt x="468" y="1162"/>
                  <a:pt x="488" y="1138"/>
                  <a:pt x="400" y="1157"/>
                </a:cubicBezTo>
                <a:cubicBezTo>
                  <a:pt x="336" y="1157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420" y="1161"/>
                </a:lnTo>
                <a:lnTo>
                  <a:pt x="1416" y="221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8" name="Group 25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26645" name="Text Box 26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26646" name="AutoShape 27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9" name="Text Box 28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26640" name="Text Box 29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Sample size</a:t>
            </a:r>
          </a:p>
        </p:txBody>
      </p:sp>
      <p:sp>
        <p:nvSpPr>
          <p:cNvPr id="26641" name="Text Box 30"/>
          <p:cNvSpPr txBox="1">
            <a:spLocks noChangeArrowheads="1"/>
          </p:cNvSpPr>
          <p:nvPr/>
        </p:nvSpPr>
        <p:spPr bwMode="auto">
          <a:xfrm>
            <a:off x="2057400" y="1981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n = 25 to 100</a:t>
            </a:r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2743200" y="2819400"/>
            <a:ext cx="23241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Freeform 32"/>
          <p:cNvSpPr>
            <a:spLocks/>
          </p:cNvSpPr>
          <p:nvPr/>
        </p:nvSpPr>
        <p:spPr bwMode="auto">
          <a:xfrm>
            <a:off x="3683000" y="2847975"/>
            <a:ext cx="2667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Line 33"/>
          <p:cNvSpPr>
            <a:spLocks noChangeShapeType="1"/>
          </p:cNvSpPr>
          <p:nvPr/>
        </p:nvSpPr>
        <p:spPr bwMode="auto">
          <a:xfrm>
            <a:off x="41910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 flipH="1">
            <a:off x="4229100" y="4648200"/>
            <a:ext cx="2971800" cy="381000"/>
            <a:chOff x="2976" y="2448"/>
            <a:chExt cx="1488" cy="240"/>
          </a:xfrm>
        </p:grpSpPr>
        <p:grpSp>
          <p:nvGrpSpPr>
            <p:cNvPr id="27678" name="Group 5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27680" name="AutoShape 6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1" name="Rectangle 7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79" name="Line 8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3" name="Group 9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27676" name="Rectangle 10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Text Box 11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27654" name="Line 12"/>
          <p:cNvSpPr>
            <a:spLocks noChangeShapeType="1"/>
          </p:cNvSpPr>
          <p:nvPr/>
        </p:nvSpPr>
        <p:spPr bwMode="auto">
          <a:xfrm flipH="1">
            <a:off x="4267200" y="2667000"/>
            <a:ext cx="76200" cy="2286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27656" name="Text Box 14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27657" name="Group 15"/>
          <p:cNvGrpSpPr>
            <a:grpSpLocks/>
          </p:cNvGrpSpPr>
          <p:nvPr/>
        </p:nvGrpSpPr>
        <p:grpSpPr bwMode="auto">
          <a:xfrm>
            <a:off x="2235200" y="4648200"/>
            <a:ext cx="1981200" cy="381000"/>
            <a:chOff x="912" y="2928"/>
            <a:chExt cx="1680" cy="240"/>
          </a:xfrm>
        </p:grpSpPr>
        <p:sp>
          <p:nvSpPr>
            <p:cNvPr id="27673" name="AutoShape 16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Rectangle 17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Line 18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8" name="Freeform 19"/>
          <p:cNvSpPr>
            <a:spLocks/>
          </p:cNvSpPr>
          <p:nvPr/>
        </p:nvSpPr>
        <p:spPr bwMode="auto">
          <a:xfrm>
            <a:off x="3498850" y="4300538"/>
            <a:ext cx="730250" cy="385762"/>
          </a:xfrm>
          <a:custGeom>
            <a:avLst/>
            <a:gdLst>
              <a:gd name="T0" fmla="*/ 0 w 460"/>
              <a:gd name="T1" fmla="*/ 2147483647 h 243"/>
              <a:gd name="T2" fmla="*/ 2147483647 w 460"/>
              <a:gd name="T3" fmla="*/ 2147483647 h 243"/>
              <a:gd name="T4" fmla="*/ 2147483647 w 460"/>
              <a:gd name="T5" fmla="*/ 2147483647 h 243"/>
              <a:gd name="T6" fmla="*/ 2147483647 w 460"/>
              <a:gd name="T7" fmla="*/ 2147483647 h 243"/>
              <a:gd name="T8" fmla="*/ 2147483647 w 460"/>
              <a:gd name="T9" fmla="*/ 2147483647 h 243"/>
              <a:gd name="T10" fmla="*/ 2147483647 w 460"/>
              <a:gd name="T11" fmla="*/ 2147483647 h 243"/>
              <a:gd name="T12" fmla="*/ 2147483647 w 460"/>
              <a:gd name="T13" fmla="*/ 2147483647 h 243"/>
              <a:gd name="T14" fmla="*/ 2147483647 w 460"/>
              <a:gd name="T15" fmla="*/ 2147483647 h 243"/>
              <a:gd name="T16" fmla="*/ 2147483647 w 460"/>
              <a:gd name="T17" fmla="*/ 2147483647 h 243"/>
              <a:gd name="T18" fmla="*/ 2147483647 w 460"/>
              <a:gd name="T19" fmla="*/ 2147483647 h 243"/>
              <a:gd name="T20" fmla="*/ 0 w 460"/>
              <a:gd name="T21" fmla="*/ 2147483647 h 2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60"/>
              <a:gd name="T34" fmla="*/ 0 h 243"/>
              <a:gd name="T35" fmla="*/ 460 w 460"/>
              <a:gd name="T36" fmla="*/ 243 h 2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60" h="243">
                <a:moveTo>
                  <a:pt x="0" y="237"/>
                </a:moveTo>
                <a:cubicBezTo>
                  <a:pt x="32" y="239"/>
                  <a:pt x="63" y="241"/>
                  <a:pt x="96" y="239"/>
                </a:cubicBezTo>
                <a:cubicBezTo>
                  <a:pt x="111" y="235"/>
                  <a:pt x="160" y="240"/>
                  <a:pt x="176" y="239"/>
                </a:cubicBezTo>
                <a:cubicBezTo>
                  <a:pt x="213" y="226"/>
                  <a:pt x="255" y="220"/>
                  <a:pt x="288" y="199"/>
                </a:cubicBezTo>
                <a:cubicBezTo>
                  <a:pt x="297" y="185"/>
                  <a:pt x="330" y="168"/>
                  <a:pt x="344" y="159"/>
                </a:cubicBezTo>
                <a:cubicBezTo>
                  <a:pt x="348" y="151"/>
                  <a:pt x="368" y="135"/>
                  <a:pt x="376" y="131"/>
                </a:cubicBezTo>
                <a:cubicBezTo>
                  <a:pt x="387" y="113"/>
                  <a:pt x="397" y="103"/>
                  <a:pt x="416" y="91"/>
                </a:cubicBezTo>
                <a:cubicBezTo>
                  <a:pt x="422" y="80"/>
                  <a:pt x="448" y="45"/>
                  <a:pt x="456" y="35"/>
                </a:cubicBezTo>
                <a:cubicBezTo>
                  <a:pt x="457" y="32"/>
                  <a:pt x="460" y="0"/>
                  <a:pt x="448" y="35"/>
                </a:cubicBezTo>
                <a:lnTo>
                  <a:pt x="456" y="243"/>
                </a:lnTo>
                <a:lnTo>
                  <a:pt x="0" y="24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Freeform 20"/>
          <p:cNvSpPr>
            <a:spLocks/>
          </p:cNvSpPr>
          <p:nvPr/>
        </p:nvSpPr>
        <p:spPr bwMode="auto">
          <a:xfrm>
            <a:off x="4216400" y="3251200"/>
            <a:ext cx="1574800" cy="1447800"/>
          </a:xfrm>
          <a:custGeom>
            <a:avLst/>
            <a:gdLst>
              <a:gd name="T0" fmla="*/ 2147483647 w 992"/>
              <a:gd name="T1" fmla="*/ 2147483647 h 912"/>
              <a:gd name="T2" fmla="*/ 2147483647 w 992"/>
              <a:gd name="T3" fmla="*/ 2147483647 h 912"/>
              <a:gd name="T4" fmla="*/ 2147483647 w 992"/>
              <a:gd name="T5" fmla="*/ 2147483647 h 912"/>
              <a:gd name="T6" fmla="*/ 2147483647 w 992"/>
              <a:gd name="T7" fmla="*/ 2147483647 h 912"/>
              <a:gd name="T8" fmla="*/ 2147483647 w 992"/>
              <a:gd name="T9" fmla="*/ 2147483647 h 912"/>
              <a:gd name="T10" fmla="*/ 2147483647 w 992"/>
              <a:gd name="T11" fmla="*/ 2147483647 h 912"/>
              <a:gd name="T12" fmla="*/ 2147483647 w 992"/>
              <a:gd name="T13" fmla="*/ 2147483647 h 912"/>
              <a:gd name="T14" fmla="*/ 2147483647 w 992"/>
              <a:gd name="T15" fmla="*/ 2147483647 h 912"/>
              <a:gd name="T16" fmla="*/ 2147483647 w 992"/>
              <a:gd name="T17" fmla="*/ 2147483647 h 912"/>
              <a:gd name="T18" fmla="*/ 2147483647 w 992"/>
              <a:gd name="T19" fmla="*/ 2147483647 h 912"/>
              <a:gd name="T20" fmla="*/ 2147483647 w 992"/>
              <a:gd name="T21" fmla="*/ 2147483647 h 912"/>
              <a:gd name="T22" fmla="*/ 2147483647 w 992"/>
              <a:gd name="T23" fmla="*/ 2147483647 h 912"/>
              <a:gd name="T24" fmla="*/ 2147483647 w 992"/>
              <a:gd name="T25" fmla="*/ 2147483647 h 912"/>
              <a:gd name="T26" fmla="*/ 2147483647 w 992"/>
              <a:gd name="T27" fmla="*/ 2147483647 h 912"/>
              <a:gd name="T28" fmla="*/ 2147483647 w 992"/>
              <a:gd name="T29" fmla="*/ 2147483647 h 912"/>
              <a:gd name="T30" fmla="*/ 2147483647 w 992"/>
              <a:gd name="T31" fmla="*/ 2147483647 h 912"/>
              <a:gd name="T32" fmla="*/ 2147483647 w 992"/>
              <a:gd name="T33" fmla="*/ 2147483647 h 912"/>
              <a:gd name="T34" fmla="*/ 2147483647 w 992"/>
              <a:gd name="T35" fmla="*/ 2147483647 h 912"/>
              <a:gd name="T36" fmla="*/ 2147483647 w 992"/>
              <a:gd name="T37" fmla="*/ 2147483647 h 912"/>
              <a:gd name="T38" fmla="*/ 2147483647 w 992"/>
              <a:gd name="T39" fmla="*/ 2147483647 h 912"/>
              <a:gd name="T40" fmla="*/ 0 w 992"/>
              <a:gd name="T41" fmla="*/ 0 h 9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92"/>
              <a:gd name="T64" fmla="*/ 0 h 912"/>
              <a:gd name="T65" fmla="*/ 992 w 992"/>
              <a:gd name="T66" fmla="*/ 912 h 9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92" h="912">
                <a:moveTo>
                  <a:pt x="32" y="52"/>
                </a:moveTo>
                <a:cubicBezTo>
                  <a:pt x="60" y="80"/>
                  <a:pt x="47" y="97"/>
                  <a:pt x="76" y="148"/>
                </a:cubicBezTo>
                <a:cubicBezTo>
                  <a:pt x="92" y="180"/>
                  <a:pt x="80" y="211"/>
                  <a:pt x="104" y="256"/>
                </a:cubicBezTo>
                <a:cubicBezTo>
                  <a:pt x="111" y="277"/>
                  <a:pt x="118" y="326"/>
                  <a:pt x="128" y="348"/>
                </a:cubicBezTo>
                <a:cubicBezTo>
                  <a:pt x="153" y="408"/>
                  <a:pt x="144" y="402"/>
                  <a:pt x="168" y="460"/>
                </a:cubicBezTo>
                <a:cubicBezTo>
                  <a:pt x="192" y="509"/>
                  <a:pt x="155" y="422"/>
                  <a:pt x="192" y="524"/>
                </a:cubicBezTo>
                <a:cubicBezTo>
                  <a:pt x="193" y="528"/>
                  <a:pt x="225" y="584"/>
                  <a:pt x="224" y="580"/>
                </a:cubicBezTo>
                <a:cubicBezTo>
                  <a:pt x="222" y="576"/>
                  <a:pt x="261" y="636"/>
                  <a:pt x="260" y="632"/>
                </a:cubicBezTo>
                <a:cubicBezTo>
                  <a:pt x="258" y="628"/>
                  <a:pt x="288" y="694"/>
                  <a:pt x="292" y="696"/>
                </a:cubicBezTo>
                <a:cubicBezTo>
                  <a:pt x="308" y="701"/>
                  <a:pt x="324" y="757"/>
                  <a:pt x="340" y="768"/>
                </a:cubicBezTo>
                <a:cubicBezTo>
                  <a:pt x="359" y="796"/>
                  <a:pt x="373" y="789"/>
                  <a:pt x="392" y="808"/>
                </a:cubicBezTo>
                <a:cubicBezTo>
                  <a:pt x="405" y="848"/>
                  <a:pt x="432" y="792"/>
                  <a:pt x="456" y="832"/>
                </a:cubicBezTo>
                <a:cubicBezTo>
                  <a:pt x="472" y="869"/>
                  <a:pt x="472" y="836"/>
                  <a:pt x="508" y="860"/>
                </a:cubicBezTo>
                <a:cubicBezTo>
                  <a:pt x="518" y="876"/>
                  <a:pt x="548" y="877"/>
                  <a:pt x="564" y="888"/>
                </a:cubicBezTo>
                <a:cubicBezTo>
                  <a:pt x="580" y="912"/>
                  <a:pt x="625" y="890"/>
                  <a:pt x="652" y="904"/>
                </a:cubicBezTo>
                <a:cubicBezTo>
                  <a:pt x="668" y="912"/>
                  <a:pt x="703" y="895"/>
                  <a:pt x="720" y="904"/>
                </a:cubicBezTo>
                <a:cubicBezTo>
                  <a:pt x="732" y="911"/>
                  <a:pt x="758" y="888"/>
                  <a:pt x="772" y="892"/>
                </a:cubicBezTo>
                <a:cubicBezTo>
                  <a:pt x="829" y="906"/>
                  <a:pt x="889" y="895"/>
                  <a:pt x="948" y="900"/>
                </a:cubicBezTo>
                <a:cubicBezTo>
                  <a:pt x="964" y="904"/>
                  <a:pt x="975" y="908"/>
                  <a:pt x="992" y="908"/>
                </a:cubicBezTo>
                <a:lnTo>
                  <a:pt x="4" y="908"/>
                </a:lnTo>
                <a:lnTo>
                  <a:pt x="0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60" name="Group 21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27671" name="AutoShape 22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Text Box 23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27661" name="Freeform 24"/>
          <p:cNvSpPr>
            <a:spLocks/>
          </p:cNvSpPr>
          <p:nvPr/>
        </p:nvSpPr>
        <p:spPr bwMode="auto">
          <a:xfrm>
            <a:off x="1930400" y="2844800"/>
            <a:ext cx="2292350" cy="1847850"/>
          </a:xfrm>
          <a:custGeom>
            <a:avLst/>
            <a:gdLst>
              <a:gd name="T0" fmla="*/ 2147483647 w 1444"/>
              <a:gd name="T1" fmla="*/ 2147483647 h 1164"/>
              <a:gd name="T2" fmla="*/ 2147483647 w 1444"/>
              <a:gd name="T3" fmla="*/ 2147483647 h 1164"/>
              <a:gd name="T4" fmla="*/ 2147483647 w 1444"/>
              <a:gd name="T5" fmla="*/ 2147483647 h 1164"/>
              <a:gd name="T6" fmla="*/ 2147483647 w 1444"/>
              <a:gd name="T7" fmla="*/ 2147483647 h 1164"/>
              <a:gd name="T8" fmla="*/ 2147483647 w 1444"/>
              <a:gd name="T9" fmla="*/ 2147483647 h 1164"/>
              <a:gd name="T10" fmla="*/ 2147483647 w 1444"/>
              <a:gd name="T11" fmla="*/ 0 h 1164"/>
              <a:gd name="T12" fmla="*/ 2147483647 w 1444"/>
              <a:gd name="T13" fmla="*/ 2147483647 h 1164"/>
              <a:gd name="T14" fmla="*/ 2147483647 w 1444"/>
              <a:gd name="T15" fmla="*/ 2147483647 h 1164"/>
              <a:gd name="T16" fmla="*/ 2147483647 w 1444"/>
              <a:gd name="T17" fmla="*/ 2147483647 h 1164"/>
              <a:gd name="T18" fmla="*/ 2147483647 w 1444"/>
              <a:gd name="T19" fmla="*/ 2147483647 h 1164"/>
              <a:gd name="T20" fmla="*/ 2147483647 w 1444"/>
              <a:gd name="T21" fmla="*/ 2147483647 h 1164"/>
              <a:gd name="T22" fmla="*/ 2147483647 w 1444"/>
              <a:gd name="T23" fmla="*/ 2147483647 h 1164"/>
              <a:gd name="T24" fmla="*/ 2147483647 w 1444"/>
              <a:gd name="T25" fmla="*/ 2147483647 h 1164"/>
              <a:gd name="T26" fmla="*/ 2147483647 w 1444"/>
              <a:gd name="T27" fmla="*/ 2147483647 h 1164"/>
              <a:gd name="T28" fmla="*/ 2147483647 w 1444"/>
              <a:gd name="T29" fmla="*/ 2147483647 h 1164"/>
              <a:gd name="T30" fmla="*/ 2147483647 w 1444"/>
              <a:gd name="T31" fmla="*/ 2147483647 h 1164"/>
              <a:gd name="T32" fmla="*/ 2147483647 w 1444"/>
              <a:gd name="T33" fmla="*/ 2147483647 h 1164"/>
              <a:gd name="T34" fmla="*/ 2147483647 w 1444"/>
              <a:gd name="T35" fmla="*/ 2147483647 h 1164"/>
              <a:gd name="T36" fmla="*/ 2147483647 w 1444"/>
              <a:gd name="T37" fmla="*/ 2147483647 h 1164"/>
              <a:gd name="T38" fmla="*/ 2147483647 w 1444"/>
              <a:gd name="T39" fmla="*/ 2147483647 h 1164"/>
              <a:gd name="T40" fmla="*/ 2147483647 w 1444"/>
              <a:gd name="T41" fmla="*/ 2147483647 h 1164"/>
              <a:gd name="T42" fmla="*/ 2147483647 w 1444"/>
              <a:gd name="T43" fmla="*/ 2147483647 h 1164"/>
              <a:gd name="T44" fmla="*/ 2147483647 w 1444"/>
              <a:gd name="T45" fmla="*/ 2147483647 h 1164"/>
              <a:gd name="T46" fmla="*/ 2147483647 w 1444"/>
              <a:gd name="T47" fmla="*/ 2147483647 h 1164"/>
              <a:gd name="T48" fmla="*/ 2147483647 w 1444"/>
              <a:gd name="T49" fmla="*/ 2147483647 h 1164"/>
              <a:gd name="T50" fmla="*/ 2147483647 w 1444"/>
              <a:gd name="T51" fmla="*/ 2147483647 h 1164"/>
              <a:gd name="T52" fmla="*/ 2147483647 w 1444"/>
              <a:gd name="T53" fmla="*/ 2147483647 h 1164"/>
              <a:gd name="T54" fmla="*/ 2147483647 w 1444"/>
              <a:gd name="T55" fmla="*/ 2147483647 h 1164"/>
              <a:gd name="T56" fmla="*/ 2147483647 w 1444"/>
              <a:gd name="T57" fmla="*/ 2147483647 h 1164"/>
              <a:gd name="T58" fmla="*/ 2147483647 w 1444"/>
              <a:gd name="T59" fmla="*/ 2147483647 h 1164"/>
              <a:gd name="T60" fmla="*/ 2147483647 w 1444"/>
              <a:gd name="T61" fmla="*/ 2147483647 h 1164"/>
              <a:gd name="T62" fmla="*/ 2147483647 w 1444"/>
              <a:gd name="T63" fmla="*/ 2147483647 h 1164"/>
              <a:gd name="T64" fmla="*/ 2147483647 w 1444"/>
              <a:gd name="T65" fmla="*/ 2147483647 h 1164"/>
              <a:gd name="T66" fmla="*/ 2147483647 w 1444"/>
              <a:gd name="T67" fmla="*/ 2147483647 h 1164"/>
              <a:gd name="T68" fmla="*/ 2147483647 w 1444"/>
              <a:gd name="T69" fmla="*/ 2147483647 h 1164"/>
              <a:gd name="T70" fmla="*/ 2147483647 w 1444"/>
              <a:gd name="T71" fmla="*/ 2147483647 h 1164"/>
              <a:gd name="T72" fmla="*/ 2147483647 w 1444"/>
              <a:gd name="T73" fmla="*/ 2147483647 h 1164"/>
              <a:gd name="T74" fmla="*/ 2147483647 w 1444"/>
              <a:gd name="T75" fmla="*/ 2147483647 h 1164"/>
              <a:gd name="T76" fmla="*/ 2147483647 w 1444"/>
              <a:gd name="T77" fmla="*/ 2147483647 h 116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44"/>
              <a:gd name="T118" fmla="*/ 0 h 1164"/>
              <a:gd name="T119" fmla="*/ 1444 w 1444"/>
              <a:gd name="T120" fmla="*/ 1164 h 116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44" h="1164">
                <a:moveTo>
                  <a:pt x="1440" y="244"/>
                </a:moveTo>
                <a:cubicBezTo>
                  <a:pt x="1436" y="241"/>
                  <a:pt x="1383" y="155"/>
                  <a:pt x="1380" y="152"/>
                </a:cubicBezTo>
                <a:cubicBezTo>
                  <a:pt x="1376" y="148"/>
                  <a:pt x="1343" y="95"/>
                  <a:pt x="1340" y="92"/>
                </a:cubicBezTo>
                <a:cubicBezTo>
                  <a:pt x="1333" y="86"/>
                  <a:pt x="1318" y="48"/>
                  <a:pt x="1304" y="48"/>
                </a:cubicBezTo>
                <a:cubicBezTo>
                  <a:pt x="1298" y="30"/>
                  <a:pt x="1285" y="13"/>
                  <a:pt x="1268" y="8"/>
                </a:cubicBezTo>
                <a:cubicBezTo>
                  <a:pt x="1260" y="5"/>
                  <a:pt x="1244" y="0"/>
                  <a:pt x="1244" y="0"/>
                </a:cubicBezTo>
                <a:cubicBezTo>
                  <a:pt x="1189" y="6"/>
                  <a:pt x="1235" y="4"/>
                  <a:pt x="1200" y="28"/>
                </a:cubicBezTo>
                <a:cubicBezTo>
                  <a:pt x="1177" y="62"/>
                  <a:pt x="1207" y="25"/>
                  <a:pt x="1180" y="48"/>
                </a:cubicBezTo>
                <a:cubicBezTo>
                  <a:pt x="1176" y="51"/>
                  <a:pt x="1163" y="68"/>
                  <a:pt x="1160" y="72"/>
                </a:cubicBezTo>
                <a:cubicBezTo>
                  <a:pt x="1156" y="75"/>
                  <a:pt x="1144" y="105"/>
                  <a:pt x="1140" y="108"/>
                </a:cubicBezTo>
                <a:cubicBezTo>
                  <a:pt x="1130" y="137"/>
                  <a:pt x="1148" y="96"/>
                  <a:pt x="1124" y="128"/>
                </a:cubicBezTo>
                <a:cubicBezTo>
                  <a:pt x="1116" y="149"/>
                  <a:pt x="1118" y="167"/>
                  <a:pt x="1100" y="180"/>
                </a:cubicBezTo>
                <a:cubicBezTo>
                  <a:pt x="1095" y="193"/>
                  <a:pt x="1080" y="206"/>
                  <a:pt x="1076" y="220"/>
                </a:cubicBezTo>
                <a:cubicBezTo>
                  <a:pt x="1080" y="222"/>
                  <a:pt x="1078" y="223"/>
                  <a:pt x="1076" y="228"/>
                </a:cubicBezTo>
                <a:cubicBezTo>
                  <a:pt x="1072" y="234"/>
                  <a:pt x="1073" y="247"/>
                  <a:pt x="1068" y="252"/>
                </a:cubicBezTo>
                <a:cubicBezTo>
                  <a:pt x="1064" y="254"/>
                  <a:pt x="1058" y="264"/>
                  <a:pt x="1056" y="268"/>
                </a:cubicBezTo>
                <a:cubicBezTo>
                  <a:pt x="1051" y="276"/>
                  <a:pt x="1056" y="275"/>
                  <a:pt x="1052" y="284"/>
                </a:cubicBezTo>
                <a:cubicBezTo>
                  <a:pt x="1045" y="297"/>
                  <a:pt x="1040" y="312"/>
                  <a:pt x="1040" y="312"/>
                </a:cubicBezTo>
                <a:cubicBezTo>
                  <a:pt x="1035" y="328"/>
                  <a:pt x="1034" y="341"/>
                  <a:pt x="1028" y="356"/>
                </a:cubicBezTo>
                <a:cubicBezTo>
                  <a:pt x="1014" y="385"/>
                  <a:pt x="1028" y="392"/>
                  <a:pt x="1004" y="416"/>
                </a:cubicBezTo>
                <a:cubicBezTo>
                  <a:pt x="993" y="453"/>
                  <a:pt x="1001" y="473"/>
                  <a:pt x="984" y="500"/>
                </a:cubicBezTo>
                <a:cubicBezTo>
                  <a:pt x="978" y="508"/>
                  <a:pt x="971" y="546"/>
                  <a:pt x="968" y="556"/>
                </a:cubicBezTo>
                <a:cubicBezTo>
                  <a:pt x="961" y="576"/>
                  <a:pt x="943" y="610"/>
                  <a:pt x="932" y="628"/>
                </a:cubicBezTo>
                <a:cubicBezTo>
                  <a:pt x="926" y="636"/>
                  <a:pt x="915" y="666"/>
                  <a:pt x="912" y="676"/>
                </a:cubicBezTo>
                <a:cubicBezTo>
                  <a:pt x="909" y="684"/>
                  <a:pt x="908" y="721"/>
                  <a:pt x="900" y="724"/>
                </a:cubicBezTo>
                <a:cubicBezTo>
                  <a:pt x="883" y="729"/>
                  <a:pt x="895" y="769"/>
                  <a:pt x="880" y="780"/>
                </a:cubicBezTo>
                <a:cubicBezTo>
                  <a:pt x="875" y="808"/>
                  <a:pt x="862" y="820"/>
                  <a:pt x="844" y="844"/>
                </a:cubicBezTo>
                <a:cubicBezTo>
                  <a:pt x="814" y="890"/>
                  <a:pt x="852" y="888"/>
                  <a:pt x="812" y="916"/>
                </a:cubicBezTo>
                <a:cubicBezTo>
                  <a:pt x="793" y="943"/>
                  <a:pt x="779" y="946"/>
                  <a:pt x="772" y="968"/>
                </a:cubicBezTo>
                <a:cubicBezTo>
                  <a:pt x="768" y="964"/>
                  <a:pt x="749" y="1004"/>
                  <a:pt x="744" y="1004"/>
                </a:cubicBezTo>
                <a:cubicBezTo>
                  <a:pt x="739" y="1004"/>
                  <a:pt x="717" y="1040"/>
                  <a:pt x="716" y="1044"/>
                </a:cubicBezTo>
                <a:cubicBezTo>
                  <a:pt x="706" y="1062"/>
                  <a:pt x="664" y="1096"/>
                  <a:pt x="648" y="1108"/>
                </a:cubicBezTo>
                <a:cubicBezTo>
                  <a:pt x="632" y="1131"/>
                  <a:pt x="602" y="1120"/>
                  <a:pt x="584" y="1124"/>
                </a:cubicBezTo>
                <a:cubicBezTo>
                  <a:pt x="566" y="1128"/>
                  <a:pt x="569" y="1127"/>
                  <a:pt x="540" y="1132"/>
                </a:cubicBezTo>
                <a:cubicBezTo>
                  <a:pt x="460" y="1161"/>
                  <a:pt x="500" y="1136"/>
                  <a:pt x="408" y="1152"/>
                </a:cubicBezTo>
                <a:cubicBezTo>
                  <a:pt x="344" y="1152"/>
                  <a:pt x="320" y="1155"/>
                  <a:pt x="269" y="1147"/>
                </a:cubicBezTo>
                <a:cubicBezTo>
                  <a:pt x="253" y="1157"/>
                  <a:pt x="0" y="1162"/>
                  <a:pt x="184" y="1163"/>
                </a:cubicBezTo>
                <a:lnTo>
                  <a:pt x="1444" y="1164"/>
                </a:lnTo>
                <a:lnTo>
                  <a:pt x="1440" y="244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62" name="Group 25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27669" name="Text Box 26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27670" name="AutoShape 27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3" name="Text Box 28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27664" name="Text Box 29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Sample size</a:t>
            </a:r>
          </a:p>
        </p:txBody>
      </p:sp>
      <p:sp>
        <p:nvSpPr>
          <p:cNvPr id="27665" name="Text Box 30"/>
          <p:cNvSpPr txBox="1">
            <a:spLocks noChangeArrowheads="1"/>
          </p:cNvSpPr>
          <p:nvPr/>
        </p:nvSpPr>
        <p:spPr bwMode="auto">
          <a:xfrm>
            <a:off x="2057400" y="1981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n = 25 to 100</a:t>
            </a:r>
          </a:p>
        </p:txBody>
      </p:sp>
      <p:sp>
        <p:nvSpPr>
          <p:cNvPr id="27666" name="Freeform 31"/>
          <p:cNvSpPr>
            <a:spLocks/>
          </p:cNvSpPr>
          <p:nvPr/>
        </p:nvSpPr>
        <p:spPr bwMode="auto">
          <a:xfrm>
            <a:off x="2781300" y="2819400"/>
            <a:ext cx="2286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Freeform 32"/>
          <p:cNvSpPr>
            <a:spLocks/>
          </p:cNvSpPr>
          <p:nvPr/>
        </p:nvSpPr>
        <p:spPr bwMode="auto">
          <a:xfrm>
            <a:off x="3733800" y="2847975"/>
            <a:ext cx="25908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Line 33"/>
          <p:cNvSpPr>
            <a:spLocks noChangeShapeType="1"/>
          </p:cNvSpPr>
          <p:nvPr/>
        </p:nvSpPr>
        <p:spPr bwMode="auto">
          <a:xfrm>
            <a:off x="42291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28675" name="Freeform 3"/>
          <p:cNvSpPr>
            <a:spLocks/>
          </p:cNvSpPr>
          <p:nvPr/>
        </p:nvSpPr>
        <p:spPr bwMode="auto">
          <a:xfrm>
            <a:off x="2844800" y="2819400"/>
            <a:ext cx="21336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3759200" y="2847975"/>
            <a:ext cx="25146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 flipH="1">
            <a:off x="4267200" y="4648200"/>
            <a:ext cx="2971800" cy="381000"/>
            <a:chOff x="2976" y="2448"/>
            <a:chExt cx="1488" cy="240"/>
          </a:xfrm>
        </p:grpSpPr>
        <p:grpSp>
          <p:nvGrpSpPr>
            <p:cNvPr id="28705" name="Group 7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28707" name="AutoShape 8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8" name="Rectangle 9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706" name="Line 10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9" name="Group 11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28703" name="Rectangle 12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Text Box 13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28680" name="Line 14"/>
          <p:cNvSpPr>
            <a:spLocks noChangeShapeType="1"/>
          </p:cNvSpPr>
          <p:nvPr/>
        </p:nvSpPr>
        <p:spPr bwMode="auto">
          <a:xfrm flipH="1">
            <a:off x="4267200" y="2667000"/>
            <a:ext cx="76200" cy="2286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15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28682" name="Text Box 16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28683" name="Group 17"/>
          <p:cNvGrpSpPr>
            <a:grpSpLocks/>
          </p:cNvGrpSpPr>
          <p:nvPr/>
        </p:nvGrpSpPr>
        <p:grpSpPr bwMode="auto">
          <a:xfrm>
            <a:off x="2273300" y="4648200"/>
            <a:ext cx="1981200" cy="381000"/>
            <a:chOff x="912" y="2928"/>
            <a:chExt cx="1680" cy="240"/>
          </a:xfrm>
        </p:grpSpPr>
        <p:sp>
          <p:nvSpPr>
            <p:cNvPr id="28700" name="AutoShape 18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Rectangle 19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Line 20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4" name="Freeform 21"/>
          <p:cNvSpPr>
            <a:spLocks/>
          </p:cNvSpPr>
          <p:nvPr/>
        </p:nvSpPr>
        <p:spPr bwMode="auto">
          <a:xfrm>
            <a:off x="3498850" y="4294188"/>
            <a:ext cx="766763" cy="392112"/>
          </a:xfrm>
          <a:custGeom>
            <a:avLst/>
            <a:gdLst>
              <a:gd name="T0" fmla="*/ 0 w 483"/>
              <a:gd name="T1" fmla="*/ 2147483647 h 247"/>
              <a:gd name="T2" fmla="*/ 2147483647 w 483"/>
              <a:gd name="T3" fmla="*/ 2147483647 h 247"/>
              <a:gd name="T4" fmla="*/ 2147483647 w 483"/>
              <a:gd name="T5" fmla="*/ 2147483647 h 247"/>
              <a:gd name="T6" fmla="*/ 2147483647 w 483"/>
              <a:gd name="T7" fmla="*/ 2147483647 h 247"/>
              <a:gd name="T8" fmla="*/ 2147483647 w 483"/>
              <a:gd name="T9" fmla="*/ 2147483647 h 247"/>
              <a:gd name="T10" fmla="*/ 2147483647 w 483"/>
              <a:gd name="T11" fmla="*/ 2147483647 h 247"/>
              <a:gd name="T12" fmla="*/ 2147483647 w 483"/>
              <a:gd name="T13" fmla="*/ 2147483647 h 247"/>
              <a:gd name="T14" fmla="*/ 2147483647 w 483"/>
              <a:gd name="T15" fmla="*/ 2147483647 h 247"/>
              <a:gd name="T16" fmla="*/ 2147483647 w 483"/>
              <a:gd name="T17" fmla="*/ 2147483647 h 247"/>
              <a:gd name="T18" fmla="*/ 2147483647 w 483"/>
              <a:gd name="T19" fmla="*/ 2147483647 h 247"/>
              <a:gd name="T20" fmla="*/ 0 w 483"/>
              <a:gd name="T21" fmla="*/ 2147483647 h 2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3"/>
              <a:gd name="T34" fmla="*/ 0 h 247"/>
              <a:gd name="T35" fmla="*/ 483 w 483"/>
              <a:gd name="T36" fmla="*/ 247 h 2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3" h="247">
                <a:moveTo>
                  <a:pt x="0" y="241"/>
                </a:moveTo>
                <a:cubicBezTo>
                  <a:pt x="32" y="243"/>
                  <a:pt x="67" y="241"/>
                  <a:pt x="100" y="239"/>
                </a:cubicBezTo>
                <a:cubicBezTo>
                  <a:pt x="115" y="235"/>
                  <a:pt x="140" y="240"/>
                  <a:pt x="156" y="239"/>
                </a:cubicBezTo>
                <a:cubicBezTo>
                  <a:pt x="193" y="226"/>
                  <a:pt x="239" y="244"/>
                  <a:pt x="272" y="223"/>
                </a:cubicBezTo>
                <a:cubicBezTo>
                  <a:pt x="281" y="209"/>
                  <a:pt x="302" y="204"/>
                  <a:pt x="316" y="195"/>
                </a:cubicBezTo>
                <a:cubicBezTo>
                  <a:pt x="320" y="187"/>
                  <a:pt x="348" y="171"/>
                  <a:pt x="356" y="167"/>
                </a:cubicBezTo>
                <a:cubicBezTo>
                  <a:pt x="367" y="149"/>
                  <a:pt x="397" y="115"/>
                  <a:pt x="416" y="103"/>
                </a:cubicBezTo>
                <a:cubicBezTo>
                  <a:pt x="422" y="92"/>
                  <a:pt x="464" y="45"/>
                  <a:pt x="472" y="35"/>
                </a:cubicBezTo>
                <a:cubicBezTo>
                  <a:pt x="473" y="32"/>
                  <a:pt x="483" y="0"/>
                  <a:pt x="468" y="35"/>
                </a:cubicBezTo>
                <a:lnTo>
                  <a:pt x="476" y="243"/>
                </a:lnTo>
                <a:lnTo>
                  <a:pt x="0" y="247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Freeform 22"/>
          <p:cNvSpPr>
            <a:spLocks/>
          </p:cNvSpPr>
          <p:nvPr/>
        </p:nvSpPr>
        <p:spPr bwMode="auto">
          <a:xfrm>
            <a:off x="4254500" y="3397250"/>
            <a:ext cx="1460500" cy="1295400"/>
          </a:xfrm>
          <a:custGeom>
            <a:avLst/>
            <a:gdLst>
              <a:gd name="T0" fmla="*/ 2147483647 w 920"/>
              <a:gd name="T1" fmla="*/ 2147483647 h 816"/>
              <a:gd name="T2" fmla="*/ 2147483647 w 920"/>
              <a:gd name="T3" fmla="*/ 2147483647 h 816"/>
              <a:gd name="T4" fmla="*/ 2147483647 w 920"/>
              <a:gd name="T5" fmla="*/ 2147483647 h 816"/>
              <a:gd name="T6" fmla="*/ 2147483647 w 920"/>
              <a:gd name="T7" fmla="*/ 2147483647 h 816"/>
              <a:gd name="T8" fmla="*/ 2147483647 w 920"/>
              <a:gd name="T9" fmla="*/ 2147483647 h 816"/>
              <a:gd name="T10" fmla="*/ 2147483647 w 920"/>
              <a:gd name="T11" fmla="*/ 2147483647 h 816"/>
              <a:gd name="T12" fmla="*/ 2147483647 w 920"/>
              <a:gd name="T13" fmla="*/ 2147483647 h 816"/>
              <a:gd name="T14" fmla="*/ 2147483647 w 920"/>
              <a:gd name="T15" fmla="*/ 2147483647 h 816"/>
              <a:gd name="T16" fmla="*/ 2147483647 w 920"/>
              <a:gd name="T17" fmla="*/ 2147483647 h 816"/>
              <a:gd name="T18" fmla="*/ 2147483647 w 920"/>
              <a:gd name="T19" fmla="*/ 2147483647 h 816"/>
              <a:gd name="T20" fmla="*/ 2147483647 w 920"/>
              <a:gd name="T21" fmla="*/ 2147483647 h 816"/>
              <a:gd name="T22" fmla="*/ 2147483647 w 920"/>
              <a:gd name="T23" fmla="*/ 2147483647 h 816"/>
              <a:gd name="T24" fmla="*/ 2147483647 w 920"/>
              <a:gd name="T25" fmla="*/ 2147483647 h 816"/>
              <a:gd name="T26" fmla="*/ 2147483647 w 920"/>
              <a:gd name="T27" fmla="*/ 2147483647 h 816"/>
              <a:gd name="T28" fmla="*/ 2147483647 w 920"/>
              <a:gd name="T29" fmla="*/ 2147483647 h 816"/>
              <a:gd name="T30" fmla="*/ 2147483647 w 920"/>
              <a:gd name="T31" fmla="*/ 2147483647 h 816"/>
              <a:gd name="T32" fmla="*/ 2147483647 w 920"/>
              <a:gd name="T33" fmla="*/ 2147483647 h 816"/>
              <a:gd name="T34" fmla="*/ 2147483647 w 920"/>
              <a:gd name="T35" fmla="*/ 2147483647 h 816"/>
              <a:gd name="T36" fmla="*/ 2147483647 w 920"/>
              <a:gd name="T37" fmla="*/ 2147483647 h 816"/>
              <a:gd name="T38" fmla="*/ 2147483647 w 920"/>
              <a:gd name="T39" fmla="*/ 2147483647 h 816"/>
              <a:gd name="T40" fmla="*/ 0 w 920"/>
              <a:gd name="T41" fmla="*/ 0 h 8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0"/>
              <a:gd name="T64" fmla="*/ 0 h 816"/>
              <a:gd name="T65" fmla="*/ 920 w 920"/>
              <a:gd name="T66" fmla="*/ 816 h 8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0" h="816">
                <a:moveTo>
                  <a:pt x="16" y="44"/>
                </a:moveTo>
                <a:cubicBezTo>
                  <a:pt x="44" y="72"/>
                  <a:pt x="3" y="41"/>
                  <a:pt x="32" y="92"/>
                </a:cubicBezTo>
                <a:cubicBezTo>
                  <a:pt x="48" y="124"/>
                  <a:pt x="24" y="119"/>
                  <a:pt x="48" y="164"/>
                </a:cubicBezTo>
                <a:cubicBezTo>
                  <a:pt x="55" y="185"/>
                  <a:pt x="50" y="186"/>
                  <a:pt x="60" y="208"/>
                </a:cubicBezTo>
                <a:cubicBezTo>
                  <a:pt x="85" y="268"/>
                  <a:pt x="60" y="226"/>
                  <a:pt x="84" y="284"/>
                </a:cubicBezTo>
                <a:cubicBezTo>
                  <a:pt x="108" y="333"/>
                  <a:pt x="83" y="278"/>
                  <a:pt x="120" y="380"/>
                </a:cubicBezTo>
                <a:cubicBezTo>
                  <a:pt x="121" y="384"/>
                  <a:pt x="145" y="436"/>
                  <a:pt x="144" y="432"/>
                </a:cubicBezTo>
                <a:cubicBezTo>
                  <a:pt x="142" y="428"/>
                  <a:pt x="173" y="492"/>
                  <a:pt x="172" y="488"/>
                </a:cubicBezTo>
                <a:cubicBezTo>
                  <a:pt x="170" y="484"/>
                  <a:pt x="196" y="550"/>
                  <a:pt x="200" y="552"/>
                </a:cubicBezTo>
                <a:cubicBezTo>
                  <a:pt x="216" y="557"/>
                  <a:pt x="208" y="593"/>
                  <a:pt x="224" y="604"/>
                </a:cubicBezTo>
                <a:cubicBezTo>
                  <a:pt x="243" y="632"/>
                  <a:pt x="245" y="637"/>
                  <a:pt x="264" y="656"/>
                </a:cubicBezTo>
                <a:cubicBezTo>
                  <a:pt x="277" y="696"/>
                  <a:pt x="304" y="676"/>
                  <a:pt x="328" y="716"/>
                </a:cubicBezTo>
                <a:cubicBezTo>
                  <a:pt x="344" y="753"/>
                  <a:pt x="352" y="724"/>
                  <a:pt x="388" y="748"/>
                </a:cubicBezTo>
                <a:cubicBezTo>
                  <a:pt x="398" y="764"/>
                  <a:pt x="436" y="769"/>
                  <a:pt x="452" y="780"/>
                </a:cubicBezTo>
                <a:cubicBezTo>
                  <a:pt x="468" y="804"/>
                  <a:pt x="521" y="790"/>
                  <a:pt x="548" y="804"/>
                </a:cubicBezTo>
                <a:cubicBezTo>
                  <a:pt x="564" y="812"/>
                  <a:pt x="623" y="799"/>
                  <a:pt x="640" y="808"/>
                </a:cubicBezTo>
                <a:cubicBezTo>
                  <a:pt x="652" y="815"/>
                  <a:pt x="694" y="796"/>
                  <a:pt x="708" y="800"/>
                </a:cubicBezTo>
                <a:cubicBezTo>
                  <a:pt x="765" y="814"/>
                  <a:pt x="817" y="803"/>
                  <a:pt x="876" y="808"/>
                </a:cubicBezTo>
                <a:cubicBezTo>
                  <a:pt x="892" y="812"/>
                  <a:pt x="903" y="816"/>
                  <a:pt x="920" y="816"/>
                </a:cubicBezTo>
                <a:lnTo>
                  <a:pt x="5" y="815"/>
                </a:lnTo>
                <a:lnTo>
                  <a:pt x="0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6" name="Group 23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28698" name="AutoShape 24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Text Box 25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28687" name="Freeform 26"/>
          <p:cNvSpPr>
            <a:spLocks/>
          </p:cNvSpPr>
          <p:nvPr/>
        </p:nvSpPr>
        <p:spPr bwMode="auto">
          <a:xfrm>
            <a:off x="1930400" y="2836863"/>
            <a:ext cx="2324100" cy="1863725"/>
          </a:xfrm>
          <a:custGeom>
            <a:avLst/>
            <a:gdLst>
              <a:gd name="T0" fmla="*/ 2147483647 w 1464"/>
              <a:gd name="T1" fmla="*/ 2147483647 h 1174"/>
              <a:gd name="T2" fmla="*/ 2147483647 w 1464"/>
              <a:gd name="T3" fmla="*/ 2147483647 h 1174"/>
              <a:gd name="T4" fmla="*/ 2147483647 w 1464"/>
              <a:gd name="T5" fmla="*/ 2147483647 h 1174"/>
              <a:gd name="T6" fmla="*/ 2147483647 w 1464"/>
              <a:gd name="T7" fmla="*/ 2147483647 h 1174"/>
              <a:gd name="T8" fmla="*/ 2147483647 w 1464"/>
              <a:gd name="T9" fmla="*/ 2147483647 h 1174"/>
              <a:gd name="T10" fmla="*/ 2147483647 w 1464"/>
              <a:gd name="T11" fmla="*/ 2147483647 h 1174"/>
              <a:gd name="T12" fmla="*/ 2147483647 w 1464"/>
              <a:gd name="T13" fmla="*/ 2147483647 h 1174"/>
              <a:gd name="T14" fmla="*/ 2147483647 w 1464"/>
              <a:gd name="T15" fmla="*/ 2147483647 h 1174"/>
              <a:gd name="T16" fmla="*/ 2147483647 w 1464"/>
              <a:gd name="T17" fmla="*/ 2147483647 h 1174"/>
              <a:gd name="T18" fmla="*/ 2147483647 w 1464"/>
              <a:gd name="T19" fmla="*/ 2147483647 h 1174"/>
              <a:gd name="T20" fmla="*/ 2147483647 w 1464"/>
              <a:gd name="T21" fmla="*/ 2147483647 h 1174"/>
              <a:gd name="T22" fmla="*/ 2147483647 w 1464"/>
              <a:gd name="T23" fmla="*/ 2147483647 h 1174"/>
              <a:gd name="T24" fmla="*/ 2147483647 w 1464"/>
              <a:gd name="T25" fmla="*/ 2147483647 h 1174"/>
              <a:gd name="T26" fmla="*/ 2147483647 w 1464"/>
              <a:gd name="T27" fmla="*/ 2147483647 h 1174"/>
              <a:gd name="T28" fmla="*/ 2147483647 w 1464"/>
              <a:gd name="T29" fmla="*/ 2147483647 h 1174"/>
              <a:gd name="T30" fmla="*/ 2147483647 w 1464"/>
              <a:gd name="T31" fmla="*/ 2147483647 h 1174"/>
              <a:gd name="T32" fmla="*/ 2147483647 w 1464"/>
              <a:gd name="T33" fmla="*/ 2147483647 h 1174"/>
              <a:gd name="T34" fmla="*/ 2147483647 w 1464"/>
              <a:gd name="T35" fmla="*/ 2147483647 h 1174"/>
              <a:gd name="T36" fmla="*/ 2147483647 w 1464"/>
              <a:gd name="T37" fmla="*/ 2147483647 h 1174"/>
              <a:gd name="T38" fmla="*/ 2147483647 w 1464"/>
              <a:gd name="T39" fmla="*/ 2147483647 h 1174"/>
              <a:gd name="T40" fmla="*/ 2147483647 w 1464"/>
              <a:gd name="T41" fmla="*/ 2147483647 h 1174"/>
              <a:gd name="T42" fmla="*/ 2147483647 w 1464"/>
              <a:gd name="T43" fmla="*/ 2147483647 h 1174"/>
              <a:gd name="T44" fmla="*/ 2147483647 w 1464"/>
              <a:gd name="T45" fmla="*/ 2147483647 h 1174"/>
              <a:gd name="T46" fmla="*/ 2147483647 w 1464"/>
              <a:gd name="T47" fmla="*/ 2147483647 h 1174"/>
              <a:gd name="T48" fmla="*/ 2147483647 w 1464"/>
              <a:gd name="T49" fmla="*/ 2147483647 h 1174"/>
              <a:gd name="T50" fmla="*/ 2147483647 w 1464"/>
              <a:gd name="T51" fmla="*/ 2147483647 h 1174"/>
              <a:gd name="T52" fmla="*/ 2147483647 w 1464"/>
              <a:gd name="T53" fmla="*/ 2147483647 h 1174"/>
              <a:gd name="T54" fmla="*/ 2147483647 w 1464"/>
              <a:gd name="T55" fmla="*/ 2147483647 h 1174"/>
              <a:gd name="T56" fmla="*/ 2147483647 w 1464"/>
              <a:gd name="T57" fmla="*/ 2147483647 h 1174"/>
              <a:gd name="T58" fmla="*/ 2147483647 w 1464"/>
              <a:gd name="T59" fmla="*/ 2147483647 h 1174"/>
              <a:gd name="T60" fmla="*/ 2147483647 w 1464"/>
              <a:gd name="T61" fmla="*/ 2147483647 h 1174"/>
              <a:gd name="T62" fmla="*/ 2147483647 w 1464"/>
              <a:gd name="T63" fmla="*/ 2147483647 h 1174"/>
              <a:gd name="T64" fmla="*/ 2147483647 w 1464"/>
              <a:gd name="T65" fmla="*/ 2147483647 h 1174"/>
              <a:gd name="T66" fmla="*/ 2147483647 w 1464"/>
              <a:gd name="T67" fmla="*/ 2147483647 h 1174"/>
              <a:gd name="T68" fmla="*/ 2147483647 w 1464"/>
              <a:gd name="T69" fmla="*/ 2147483647 h 1174"/>
              <a:gd name="T70" fmla="*/ 2147483647 w 1464"/>
              <a:gd name="T71" fmla="*/ 2147483647 h 1174"/>
              <a:gd name="T72" fmla="*/ 2147483647 w 1464"/>
              <a:gd name="T73" fmla="*/ 2147483647 h 1174"/>
              <a:gd name="T74" fmla="*/ 2147483647 w 1464"/>
              <a:gd name="T75" fmla="*/ 2147483647 h 1174"/>
              <a:gd name="T76" fmla="*/ 2147483647 w 1464"/>
              <a:gd name="T77" fmla="*/ 2147483647 h 117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64"/>
              <a:gd name="T118" fmla="*/ 0 h 1174"/>
              <a:gd name="T119" fmla="*/ 1464 w 1464"/>
              <a:gd name="T120" fmla="*/ 1174 h 117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64" h="1174">
                <a:moveTo>
                  <a:pt x="1460" y="325"/>
                </a:moveTo>
                <a:cubicBezTo>
                  <a:pt x="1456" y="322"/>
                  <a:pt x="1380" y="181"/>
                  <a:pt x="1404" y="225"/>
                </a:cubicBezTo>
                <a:cubicBezTo>
                  <a:pt x="1408" y="229"/>
                  <a:pt x="1347" y="120"/>
                  <a:pt x="1344" y="117"/>
                </a:cubicBezTo>
                <a:cubicBezTo>
                  <a:pt x="1337" y="111"/>
                  <a:pt x="1318" y="69"/>
                  <a:pt x="1304" y="69"/>
                </a:cubicBezTo>
                <a:cubicBezTo>
                  <a:pt x="1298" y="51"/>
                  <a:pt x="1285" y="18"/>
                  <a:pt x="1268" y="13"/>
                </a:cubicBezTo>
                <a:cubicBezTo>
                  <a:pt x="1260" y="10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99" y="30"/>
                  <a:pt x="1172" y="53"/>
                </a:cubicBezTo>
                <a:cubicBezTo>
                  <a:pt x="1168" y="56"/>
                  <a:pt x="1159" y="73"/>
                  <a:pt x="1156" y="77"/>
                </a:cubicBezTo>
                <a:cubicBezTo>
                  <a:pt x="1152" y="80"/>
                  <a:pt x="1156" y="82"/>
                  <a:pt x="1152" y="85"/>
                </a:cubicBezTo>
                <a:cubicBezTo>
                  <a:pt x="1149" y="89"/>
                  <a:pt x="1153" y="82"/>
                  <a:pt x="1148" y="93"/>
                </a:cubicBezTo>
                <a:cubicBezTo>
                  <a:pt x="1143" y="104"/>
                  <a:pt x="1127" y="134"/>
                  <a:pt x="1120" y="149"/>
                </a:cubicBezTo>
                <a:cubicBezTo>
                  <a:pt x="1112" y="170"/>
                  <a:pt x="1122" y="172"/>
                  <a:pt x="1104" y="185"/>
                </a:cubicBezTo>
                <a:cubicBezTo>
                  <a:pt x="1099" y="198"/>
                  <a:pt x="1080" y="219"/>
                  <a:pt x="1076" y="233"/>
                </a:cubicBezTo>
                <a:cubicBezTo>
                  <a:pt x="1080" y="235"/>
                  <a:pt x="1084" y="229"/>
                  <a:pt x="1080" y="217"/>
                </a:cubicBezTo>
                <a:cubicBezTo>
                  <a:pt x="1092" y="213"/>
                  <a:pt x="1069" y="244"/>
                  <a:pt x="1064" y="249"/>
                </a:cubicBezTo>
                <a:cubicBezTo>
                  <a:pt x="1060" y="251"/>
                  <a:pt x="1062" y="269"/>
                  <a:pt x="1060" y="273"/>
                </a:cubicBezTo>
                <a:cubicBezTo>
                  <a:pt x="1055" y="281"/>
                  <a:pt x="1052" y="292"/>
                  <a:pt x="1048" y="301"/>
                </a:cubicBezTo>
                <a:cubicBezTo>
                  <a:pt x="1041" y="314"/>
                  <a:pt x="1032" y="357"/>
                  <a:pt x="1032" y="357"/>
                </a:cubicBezTo>
                <a:cubicBezTo>
                  <a:pt x="1027" y="373"/>
                  <a:pt x="1022" y="386"/>
                  <a:pt x="1016" y="401"/>
                </a:cubicBezTo>
                <a:cubicBezTo>
                  <a:pt x="1002" y="430"/>
                  <a:pt x="1024" y="449"/>
                  <a:pt x="1000" y="473"/>
                </a:cubicBezTo>
                <a:cubicBezTo>
                  <a:pt x="989" y="510"/>
                  <a:pt x="993" y="526"/>
                  <a:pt x="976" y="553"/>
                </a:cubicBezTo>
                <a:cubicBezTo>
                  <a:pt x="970" y="561"/>
                  <a:pt x="963" y="595"/>
                  <a:pt x="960" y="605"/>
                </a:cubicBezTo>
                <a:cubicBezTo>
                  <a:pt x="953" y="625"/>
                  <a:pt x="947" y="639"/>
                  <a:pt x="936" y="657"/>
                </a:cubicBezTo>
                <a:cubicBezTo>
                  <a:pt x="930" y="665"/>
                  <a:pt x="927" y="687"/>
                  <a:pt x="924" y="697"/>
                </a:cubicBezTo>
                <a:cubicBezTo>
                  <a:pt x="921" y="705"/>
                  <a:pt x="920" y="734"/>
                  <a:pt x="912" y="737"/>
                </a:cubicBezTo>
                <a:cubicBezTo>
                  <a:pt x="895" y="742"/>
                  <a:pt x="903" y="778"/>
                  <a:pt x="888" y="789"/>
                </a:cubicBezTo>
                <a:cubicBezTo>
                  <a:pt x="883" y="817"/>
                  <a:pt x="874" y="849"/>
                  <a:pt x="856" y="873"/>
                </a:cubicBezTo>
                <a:cubicBezTo>
                  <a:pt x="826" y="919"/>
                  <a:pt x="852" y="917"/>
                  <a:pt x="812" y="945"/>
                </a:cubicBezTo>
                <a:cubicBezTo>
                  <a:pt x="793" y="972"/>
                  <a:pt x="787" y="983"/>
                  <a:pt x="780" y="1005"/>
                </a:cubicBezTo>
                <a:cubicBezTo>
                  <a:pt x="776" y="1001"/>
                  <a:pt x="761" y="1041"/>
                  <a:pt x="756" y="1041"/>
                </a:cubicBezTo>
                <a:cubicBezTo>
                  <a:pt x="751" y="1041"/>
                  <a:pt x="721" y="1077"/>
                  <a:pt x="720" y="1081"/>
                </a:cubicBezTo>
                <a:cubicBezTo>
                  <a:pt x="710" y="1099"/>
                  <a:pt x="676" y="1113"/>
                  <a:pt x="660" y="1125"/>
                </a:cubicBezTo>
                <a:cubicBezTo>
                  <a:pt x="644" y="1147"/>
                  <a:pt x="612" y="1129"/>
                  <a:pt x="572" y="1145"/>
                </a:cubicBezTo>
                <a:cubicBezTo>
                  <a:pt x="492" y="1174"/>
                  <a:pt x="460" y="1149"/>
                  <a:pt x="380" y="1157"/>
                </a:cubicBezTo>
                <a:cubicBezTo>
                  <a:pt x="316" y="1157"/>
                  <a:pt x="319" y="1165"/>
                  <a:pt x="268" y="1157"/>
                </a:cubicBezTo>
                <a:cubicBezTo>
                  <a:pt x="252" y="1167"/>
                  <a:pt x="0" y="1167"/>
                  <a:pt x="184" y="1168"/>
                </a:cubicBezTo>
                <a:lnTo>
                  <a:pt x="1464" y="1165"/>
                </a:lnTo>
                <a:lnTo>
                  <a:pt x="1460" y="325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8" name="Group 27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28696" name="Text Box 28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28697" name="AutoShape 29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9" name="Text Box 30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28690" name="Text Box 31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Sample size</a:t>
            </a:r>
          </a:p>
        </p:txBody>
      </p:sp>
      <p:sp>
        <p:nvSpPr>
          <p:cNvPr id="28691" name="Text Box 32"/>
          <p:cNvSpPr txBox="1">
            <a:spLocks noChangeArrowheads="1"/>
          </p:cNvSpPr>
          <p:nvPr/>
        </p:nvSpPr>
        <p:spPr bwMode="auto">
          <a:xfrm>
            <a:off x="2057400" y="1981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n = 25 to 100</a:t>
            </a:r>
          </a:p>
        </p:txBody>
      </p:sp>
      <p:grpSp>
        <p:nvGrpSpPr>
          <p:cNvPr id="28692" name="Group 40"/>
          <p:cNvGrpSpPr>
            <a:grpSpLocks/>
          </p:cNvGrpSpPr>
          <p:nvPr/>
        </p:nvGrpSpPr>
        <p:grpSpPr bwMode="auto">
          <a:xfrm>
            <a:off x="6172200" y="1828800"/>
            <a:ext cx="2514600" cy="1550988"/>
            <a:chOff x="3888" y="1152"/>
            <a:chExt cx="1584" cy="977"/>
          </a:xfrm>
        </p:grpSpPr>
        <p:sp>
          <p:nvSpPr>
            <p:cNvPr id="449571" name="Rectangle 35"/>
            <p:cNvSpPr>
              <a:spLocks noChangeArrowheads="1"/>
            </p:cNvSpPr>
            <p:nvPr/>
          </p:nvSpPr>
          <p:spPr bwMode="auto">
            <a:xfrm>
              <a:off x="3888" y="1152"/>
              <a:ext cx="1488" cy="9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695" name="Text Box 38"/>
            <p:cNvSpPr txBox="1">
              <a:spLocks noChangeArrowheads="1"/>
            </p:cNvSpPr>
            <p:nvPr/>
          </p:nvSpPr>
          <p:spPr bwMode="auto">
            <a:xfrm>
              <a:off x="3888" y="1190"/>
              <a:ext cx="158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2000"/>
                <a:t>As the sample gets bigger, the standard error gets smaller and the Power gets larger</a:t>
              </a:r>
            </a:p>
          </p:txBody>
        </p:sp>
      </p:grpSp>
      <p:sp>
        <p:nvSpPr>
          <p:cNvPr id="28693" name="Line 39"/>
          <p:cNvSpPr>
            <a:spLocks noChangeShapeType="1"/>
          </p:cNvSpPr>
          <p:nvPr/>
        </p:nvSpPr>
        <p:spPr bwMode="auto">
          <a:xfrm>
            <a:off x="42672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 flipH="1">
            <a:off x="4114800" y="4648200"/>
            <a:ext cx="2971800" cy="381000"/>
            <a:chOff x="2976" y="2448"/>
            <a:chExt cx="1488" cy="240"/>
          </a:xfrm>
        </p:grpSpPr>
        <p:grpSp>
          <p:nvGrpSpPr>
            <p:cNvPr id="29730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29732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3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31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4" name="Group 12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29728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29705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29707" name="Text Box 17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29708" name="Group 18"/>
          <p:cNvGrpSpPr>
            <a:grpSpLocks/>
          </p:cNvGrpSpPr>
          <p:nvPr/>
        </p:nvGrpSpPr>
        <p:grpSpPr bwMode="auto">
          <a:xfrm>
            <a:off x="2133600" y="4648200"/>
            <a:ext cx="1981200" cy="381000"/>
            <a:chOff x="912" y="2928"/>
            <a:chExt cx="1680" cy="240"/>
          </a:xfrm>
        </p:grpSpPr>
        <p:sp>
          <p:nvSpPr>
            <p:cNvPr id="29725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9" name="Freeform 22"/>
          <p:cNvSpPr>
            <a:spLocks/>
          </p:cNvSpPr>
          <p:nvPr/>
        </p:nvSpPr>
        <p:spPr bwMode="auto">
          <a:xfrm>
            <a:off x="3498850" y="4313238"/>
            <a:ext cx="615950" cy="373062"/>
          </a:xfrm>
          <a:custGeom>
            <a:avLst/>
            <a:gdLst>
              <a:gd name="T0" fmla="*/ 0 w 388"/>
              <a:gd name="T1" fmla="*/ 2147483647 h 235"/>
              <a:gd name="T2" fmla="*/ 2147483647 w 388"/>
              <a:gd name="T3" fmla="*/ 2147483647 h 235"/>
              <a:gd name="T4" fmla="*/ 2147483647 w 388"/>
              <a:gd name="T5" fmla="*/ 2147483647 h 235"/>
              <a:gd name="T6" fmla="*/ 2147483647 w 388"/>
              <a:gd name="T7" fmla="*/ 2147483647 h 235"/>
              <a:gd name="T8" fmla="*/ 2147483647 w 388"/>
              <a:gd name="T9" fmla="*/ 2147483647 h 235"/>
              <a:gd name="T10" fmla="*/ 2147483647 w 388"/>
              <a:gd name="T11" fmla="*/ 2147483647 h 235"/>
              <a:gd name="T12" fmla="*/ 2147483647 w 388"/>
              <a:gd name="T13" fmla="*/ 2147483647 h 235"/>
              <a:gd name="T14" fmla="*/ 2147483647 w 388"/>
              <a:gd name="T15" fmla="*/ 2147483647 h 235"/>
              <a:gd name="T16" fmla="*/ 2147483647 w 388"/>
              <a:gd name="T17" fmla="*/ 2147483647 h 235"/>
              <a:gd name="T18" fmla="*/ 2147483647 w 388"/>
              <a:gd name="T19" fmla="*/ 2147483647 h 235"/>
              <a:gd name="T20" fmla="*/ 0 w 388"/>
              <a:gd name="T21" fmla="*/ 2147483647 h 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"/>
              <a:gd name="T34" fmla="*/ 0 h 235"/>
              <a:gd name="T35" fmla="*/ 388 w 388"/>
              <a:gd name="T36" fmla="*/ 235 h 2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" h="235">
                <a:moveTo>
                  <a:pt x="0" y="229"/>
                </a:moveTo>
                <a:cubicBezTo>
                  <a:pt x="32" y="231"/>
                  <a:pt x="63" y="221"/>
                  <a:pt x="96" y="219"/>
                </a:cubicBezTo>
                <a:cubicBezTo>
                  <a:pt x="111" y="215"/>
                  <a:pt x="126" y="206"/>
                  <a:pt x="142" y="205"/>
                </a:cubicBezTo>
                <a:cubicBezTo>
                  <a:pt x="179" y="192"/>
                  <a:pt x="203" y="172"/>
                  <a:pt x="236" y="151"/>
                </a:cubicBezTo>
                <a:cubicBezTo>
                  <a:pt x="245" y="137"/>
                  <a:pt x="262" y="128"/>
                  <a:pt x="276" y="119"/>
                </a:cubicBezTo>
                <a:cubicBezTo>
                  <a:pt x="280" y="111"/>
                  <a:pt x="306" y="89"/>
                  <a:pt x="314" y="85"/>
                </a:cubicBezTo>
                <a:cubicBezTo>
                  <a:pt x="325" y="67"/>
                  <a:pt x="337" y="51"/>
                  <a:pt x="356" y="39"/>
                </a:cubicBezTo>
                <a:cubicBezTo>
                  <a:pt x="362" y="28"/>
                  <a:pt x="374" y="13"/>
                  <a:pt x="382" y="3"/>
                </a:cubicBezTo>
                <a:cubicBezTo>
                  <a:pt x="383" y="0"/>
                  <a:pt x="386" y="1"/>
                  <a:pt x="388" y="1"/>
                </a:cubicBezTo>
                <a:lnTo>
                  <a:pt x="384" y="235"/>
                </a:lnTo>
                <a:lnTo>
                  <a:pt x="0" y="23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Freeform 23"/>
          <p:cNvSpPr>
            <a:spLocks/>
          </p:cNvSpPr>
          <p:nvPr/>
        </p:nvSpPr>
        <p:spPr bwMode="auto">
          <a:xfrm>
            <a:off x="4110038" y="2971800"/>
            <a:ext cx="1452562" cy="1720850"/>
          </a:xfrm>
          <a:custGeom>
            <a:avLst/>
            <a:gdLst>
              <a:gd name="T0" fmla="*/ 2147483647 w 915"/>
              <a:gd name="T1" fmla="*/ 2147483647 h 1084"/>
              <a:gd name="T2" fmla="*/ 2147483647 w 915"/>
              <a:gd name="T3" fmla="*/ 2147483647 h 1084"/>
              <a:gd name="T4" fmla="*/ 2147483647 w 915"/>
              <a:gd name="T5" fmla="*/ 2147483647 h 1084"/>
              <a:gd name="T6" fmla="*/ 2147483647 w 915"/>
              <a:gd name="T7" fmla="*/ 2147483647 h 1084"/>
              <a:gd name="T8" fmla="*/ 2147483647 w 915"/>
              <a:gd name="T9" fmla="*/ 2147483647 h 1084"/>
              <a:gd name="T10" fmla="*/ 2147483647 w 915"/>
              <a:gd name="T11" fmla="*/ 2147483647 h 1084"/>
              <a:gd name="T12" fmla="*/ 2147483647 w 915"/>
              <a:gd name="T13" fmla="*/ 2147483647 h 1084"/>
              <a:gd name="T14" fmla="*/ 2147483647 w 915"/>
              <a:gd name="T15" fmla="*/ 2147483647 h 1084"/>
              <a:gd name="T16" fmla="*/ 2147483647 w 915"/>
              <a:gd name="T17" fmla="*/ 2147483647 h 1084"/>
              <a:gd name="T18" fmla="*/ 2147483647 w 915"/>
              <a:gd name="T19" fmla="*/ 2147483647 h 1084"/>
              <a:gd name="T20" fmla="*/ 2147483647 w 915"/>
              <a:gd name="T21" fmla="*/ 2147483647 h 1084"/>
              <a:gd name="T22" fmla="*/ 2147483647 w 915"/>
              <a:gd name="T23" fmla="*/ 2147483647 h 1084"/>
              <a:gd name="T24" fmla="*/ 2147483647 w 915"/>
              <a:gd name="T25" fmla="*/ 2147483647 h 1084"/>
              <a:gd name="T26" fmla="*/ 2147483647 w 915"/>
              <a:gd name="T27" fmla="*/ 2147483647 h 1084"/>
              <a:gd name="T28" fmla="*/ 2147483647 w 915"/>
              <a:gd name="T29" fmla="*/ 2147483647 h 1084"/>
              <a:gd name="T30" fmla="*/ 2147483647 w 915"/>
              <a:gd name="T31" fmla="*/ 2147483647 h 1084"/>
              <a:gd name="T32" fmla="*/ 2147483647 w 915"/>
              <a:gd name="T33" fmla="*/ 2147483647 h 1084"/>
              <a:gd name="T34" fmla="*/ 2147483647 w 915"/>
              <a:gd name="T35" fmla="*/ 2147483647 h 1084"/>
              <a:gd name="T36" fmla="*/ 2147483647 w 915"/>
              <a:gd name="T37" fmla="*/ 2147483647 h 1084"/>
              <a:gd name="T38" fmla="*/ 0 w 915"/>
              <a:gd name="T39" fmla="*/ 2147483647 h 1084"/>
              <a:gd name="T40" fmla="*/ 2147483647 w 915"/>
              <a:gd name="T41" fmla="*/ 0 h 10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15"/>
              <a:gd name="T64" fmla="*/ 0 h 1084"/>
              <a:gd name="T65" fmla="*/ 915 w 915"/>
              <a:gd name="T66" fmla="*/ 1084 h 10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15" h="1084">
                <a:moveTo>
                  <a:pt x="3" y="28"/>
                </a:moveTo>
                <a:cubicBezTo>
                  <a:pt x="31" y="56"/>
                  <a:pt x="62" y="85"/>
                  <a:pt x="91" y="136"/>
                </a:cubicBezTo>
                <a:cubicBezTo>
                  <a:pt x="107" y="168"/>
                  <a:pt x="123" y="179"/>
                  <a:pt x="147" y="224"/>
                </a:cubicBezTo>
                <a:cubicBezTo>
                  <a:pt x="154" y="245"/>
                  <a:pt x="169" y="274"/>
                  <a:pt x="179" y="296"/>
                </a:cubicBezTo>
                <a:cubicBezTo>
                  <a:pt x="204" y="356"/>
                  <a:pt x="203" y="371"/>
                  <a:pt x="227" y="429"/>
                </a:cubicBezTo>
                <a:cubicBezTo>
                  <a:pt x="251" y="478"/>
                  <a:pt x="214" y="389"/>
                  <a:pt x="251" y="491"/>
                </a:cubicBezTo>
                <a:cubicBezTo>
                  <a:pt x="252" y="495"/>
                  <a:pt x="276" y="564"/>
                  <a:pt x="275" y="560"/>
                </a:cubicBezTo>
                <a:cubicBezTo>
                  <a:pt x="273" y="556"/>
                  <a:pt x="292" y="592"/>
                  <a:pt x="291" y="588"/>
                </a:cubicBezTo>
                <a:cubicBezTo>
                  <a:pt x="289" y="584"/>
                  <a:pt x="303" y="617"/>
                  <a:pt x="307" y="619"/>
                </a:cubicBezTo>
                <a:cubicBezTo>
                  <a:pt x="323" y="624"/>
                  <a:pt x="315" y="648"/>
                  <a:pt x="331" y="659"/>
                </a:cubicBezTo>
                <a:cubicBezTo>
                  <a:pt x="350" y="687"/>
                  <a:pt x="336" y="685"/>
                  <a:pt x="355" y="704"/>
                </a:cubicBezTo>
                <a:cubicBezTo>
                  <a:pt x="368" y="744"/>
                  <a:pt x="390" y="760"/>
                  <a:pt x="414" y="800"/>
                </a:cubicBezTo>
                <a:cubicBezTo>
                  <a:pt x="430" y="837"/>
                  <a:pt x="435" y="860"/>
                  <a:pt x="471" y="884"/>
                </a:cubicBezTo>
                <a:cubicBezTo>
                  <a:pt x="481" y="900"/>
                  <a:pt x="515" y="937"/>
                  <a:pt x="531" y="948"/>
                </a:cubicBezTo>
                <a:cubicBezTo>
                  <a:pt x="547" y="972"/>
                  <a:pt x="584" y="982"/>
                  <a:pt x="611" y="996"/>
                </a:cubicBezTo>
                <a:cubicBezTo>
                  <a:pt x="627" y="1004"/>
                  <a:pt x="646" y="1011"/>
                  <a:pt x="663" y="1020"/>
                </a:cubicBezTo>
                <a:cubicBezTo>
                  <a:pt x="675" y="1027"/>
                  <a:pt x="685" y="1040"/>
                  <a:pt x="699" y="1044"/>
                </a:cubicBezTo>
                <a:cubicBezTo>
                  <a:pt x="756" y="1058"/>
                  <a:pt x="812" y="1071"/>
                  <a:pt x="871" y="1076"/>
                </a:cubicBezTo>
                <a:cubicBezTo>
                  <a:pt x="887" y="1080"/>
                  <a:pt x="898" y="1084"/>
                  <a:pt x="915" y="1084"/>
                </a:cubicBezTo>
                <a:lnTo>
                  <a:pt x="0" y="1083"/>
                </a:lnTo>
                <a:lnTo>
                  <a:pt x="3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11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29723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29712" name="Freeform 27"/>
          <p:cNvSpPr>
            <a:spLocks/>
          </p:cNvSpPr>
          <p:nvPr/>
        </p:nvSpPr>
        <p:spPr bwMode="auto">
          <a:xfrm>
            <a:off x="1930400" y="2836863"/>
            <a:ext cx="2179638" cy="1854200"/>
          </a:xfrm>
          <a:custGeom>
            <a:avLst/>
            <a:gdLst>
              <a:gd name="T0" fmla="*/ 2147483647 w 1373"/>
              <a:gd name="T1" fmla="*/ 2147483647 h 1168"/>
              <a:gd name="T2" fmla="*/ 2147483647 w 1373"/>
              <a:gd name="T3" fmla="*/ 2147483647 h 1168"/>
              <a:gd name="T4" fmla="*/ 2147483647 w 1373"/>
              <a:gd name="T5" fmla="*/ 2147483647 h 1168"/>
              <a:gd name="T6" fmla="*/ 2147483647 w 1373"/>
              <a:gd name="T7" fmla="*/ 2147483647 h 1168"/>
              <a:gd name="T8" fmla="*/ 2147483647 w 1373"/>
              <a:gd name="T9" fmla="*/ 2147483647 h 1168"/>
              <a:gd name="T10" fmla="*/ 2147483647 w 1373"/>
              <a:gd name="T11" fmla="*/ 2147483647 h 1168"/>
              <a:gd name="T12" fmla="*/ 2147483647 w 1373"/>
              <a:gd name="T13" fmla="*/ 2147483647 h 1168"/>
              <a:gd name="T14" fmla="*/ 2147483647 w 1373"/>
              <a:gd name="T15" fmla="*/ 2147483647 h 1168"/>
              <a:gd name="T16" fmla="*/ 2147483647 w 1373"/>
              <a:gd name="T17" fmla="*/ 2147483647 h 1168"/>
              <a:gd name="T18" fmla="*/ 2147483647 w 1373"/>
              <a:gd name="T19" fmla="*/ 2147483647 h 1168"/>
              <a:gd name="T20" fmla="*/ 2147483647 w 1373"/>
              <a:gd name="T21" fmla="*/ 2147483647 h 1168"/>
              <a:gd name="T22" fmla="*/ 2147483647 w 1373"/>
              <a:gd name="T23" fmla="*/ 2147483647 h 1168"/>
              <a:gd name="T24" fmla="*/ 2147483647 w 1373"/>
              <a:gd name="T25" fmla="*/ 2147483647 h 1168"/>
              <a:gd name="T26" fmla="*/ 2147483647 w 1373"/>
              <a:gd name="T27" fmla="*/ 2147483647 h 1168"/>
              <a:gd name="T28" fmla="*/ 2147483647 w 1373"/>
              <a:gd name="T29" fmla="*/ 2147483647 h 1168"/>
              <a:gd name="T30" fmla="*/ 2147483647 w 1373"/>
              <a:gd name="T31" fmla="*/ 2147483647 h 1168"/>
              <a:gd name="T32" fmla="*/ 2147483647 w 1373"/>
              <a:gd name="T33" fmla="*/ 2147483647 h 1168"/>
              <a:gd name="T34" fmla="*/ 2147483647 w 1373"/>
              <a:gd name="T35" fmla="*/ 2147483647 h 1168"/>
              <a:gd name="T36" fmla="*/ 2147483647 w 1373"/>
              <a:gd name="T37" fmla="*/ 2147483647 h 1168"/>
              <a:gd name="T38" fmla="*/ 2147483647 w 1373"/>
              <a:gd name="T39" fmla="*/ 2147483647 h 1168"/>
              <a:gd name="T40" fmla="*/ 2147483647 w 1373"/>
              <a:gd name="T41" fmla="*/ 2147483647 h 1168"/>
              <a:gd name="T42" fmla="*/ 2147483647 w 1373"/>
              <a:gd name="T43" fmla="*/ 2147483647 h 1168"/>
              <a:gd name="T44" fmla="*/ 2147483647 w 1373"/>
              <a:gd name="T45" fmla="*/ 2147483647 h 1168"/>
              <a:gd name="T46" fmla="*/ 2147483647 w 1373"/>
              <a:gd name="T47" fmla="*/ 2147483647 h 1168"/>
              <a:gd name="T48" fmla="*/ 2147483647 w 1373"/>
              <a:gd name="T49" fmla="*/ 2147483647 h 1168"/>
              <a:gd name="T50" fmla="*/ 2147483647 w 1373"/>
              <a:gd name="T51" fmla="*/ 2147483647 h 1168"/>
              <a:gd name="T52" fmla="*/ 2147483647 w 1373"/>
              <a:gd name="T53" fmla="*/ 2147483647 h 1168"/>
              <a:gd name="T54" fmla="*/ 2147483647 w 1373"/>
              <a:gd name="T55" fmla="*/ 2147483647 h 1168"/>
              <a:gd name="T56" fmla="*/ 2147483647 w 1373"/>
              <a:gd name="T57" fmla="*/ 2147483647 h 1168"/>
              <a:gd name="T58" fmla="*/ 2147483647 w 1373"/>
              <a:gd name="T59" fmla="*/ 2147483647 h 1168"/>
              <a:gd name="T60" fmla="*/ 2147483647 w 1373"/>
              <a:gd name="T61" fmla="*/ 2147483647 h 1168"/>
              <a:gd name="T62" fmla="*/ 2147483647 w 1373"/>
              <a:gd name="T63" fmla="*/ 2147483647 h 1168"/>
              <a:gd name="T64" fmla="*/ 2147483647 w 1373"/>
              <a:gd name="T65" fmla="*/ 2147483647 h 1168"/>
              <a:gd name="T66" fmla="*/ 2147483647 w 1373"/>
              <a:gd name="T67" fmla="*/ 2147483647 h 1168"/>
              <a:gd name="T68" fmla="*/ 2147483647 w 1373"/>
              <a:gd name="T69" fmla="*/ 2147483647 h 1168"/>
              <a:gd name="T70" fmla="*/ 2147483647 w 1373"/>
              <a:gd name="T71" fmla="*/ 2147483647 h 1168"/>
              <a:gd name="T72" fmla="*/ 2147483647 w 1373"/>
              <a:gd name="T73" fmla="*/ 2147483647 h 1168"/>
              <a:gd name="T74" fmla="*/ 2147483647 w 1373"/>
              <a:gd name="T75" fmla="*/ 2147483647 h 1168"/>
              <a:gd name="T76" fmla="*/ 2147483647 w 1373"/>
              <a:gd name="T77" fmla="*/ 2147483647 h 116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73"/>
              <a:gd name="T118" fmla="*/ 0 h 1168"/>
              <a:gd name="T119" fmla="*/ 1373 w 1373"/>
              <a:gd name="T120" fmla="*/ 1168 h 116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73" h="1168">
                <a:moveTo>
                  <a:pt x="1364" y="101"/>
                </a:moveTo>
                <a:cubicBezTo>
                  <a:pt x="1344" y="101"/>
                  <a:pt x="1355" y="88"/>
                  <a:pt x="1352" y="85"/>
                </a:cubicBezTo>
                <a:cubicBezTo>
                  <a:pt x="1348" y="81"/>
                  <a:pt x="1347" y="76"/>
                  <a:pt x="1344" y="73"/>
                </a:cubicBezTo>
                <a:cubicBezTo>
                  <a:pt x="1337" y="67"/>
                  <a:pt x="1331" y="50"/>
                  <a:pt x="1317" y="50"/>
                </a:cubicBezTo>
                <a:cubicBezTo>
                  <a:pt x="1311" y="32"/>
                  <a:pt x="1285" y="18"/>
                  <a:pt x="1268" y="13"/>
                </a:cubicBezTo>
                <a:cubicBezTo>
                  <a:pt x="1260" y="10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373" y="1165"/>
                </a:lnTo>
                <a:lnTo>
                  <a:pt x="1372" y="113"/>
                </a:lnTo>
                <a:lnTo>
                  <a:pt x="1364" y="101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13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29721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29722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14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29715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Population standard deviation</a:t>
            </a:r>
          </a:p>
        </p:txBody>
      </p:sp>
      <p:sp>
        <p:nvSpPr>
          <p:cNvPr id="526369" name="Text Box 33"/>
          <p:cNvSpPr txBox="1">
            <a:spLocks noChangeArrowheads="1"/>
          </p:cNvSpPr>
          <p:nvPr/>
        </p:nvSpPr>
        <p:spPr bwMode="auto">
          <a:xfrm>
            <a:off x="2057400" y="1981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σ = 25 to 20</a:t>
            </a: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324600" y="2133600"/>
            <a:ext cx="2514600" cy="1920875"/>
            <a:chOff x="3984" y="1344"/>
            <a:chExt cx="1584" cy="1210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>
              <a:off x="3984" y="1344"/>
              <a:ext cx="1392" cy="121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20" name="Text Box 40"/>
            <p:cNvSpPr txBox="1">
              <a:spLocks noChangeArrowheads="1"/>
            </p:cNvSpPr>
            <p:nvPr/>
          </p:nvSpPr>
          <p:spPr bwMode="auto">
            <a:xfrm>
              <a:off x="3984" y="1382"/>
              <a:ext cx="158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2000"/>
                <a:t>Recall that standard error is related to</a:t>
              </a:r>
            </a:p>
            <a:p>
              <a:r>
                <a:rPr lang="en-US" sz="2000"/>
                <a:t>the spread of the distribution</a:t>
              </a:r>
            </a:p>
          </p:txBody>
        </p:sp>
      </p:grpSp>
      <p:graphicFrame>
        <p:nvGraphicFramePr>
          <p:cNvPr id="29718" name="Object 2"/>
          <p:cNvGraphicFramePr>
            <a:graphicFrameLocks noChangeAspect="1"/>
          </p:cNvGraphicFramePr>
          <p:nvPr/>
        </p:nvGraphicFramePr>
        <p:xfrm>
          <a:off x="7162800" y="3352800"/>
          <a:ext cx="10572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4" imgW="622300" imgH="381000" progId="Equation.3">
                  <p:embed/>
                </p:oleObj>
              </mc:Choice>
              <mc:Fallback>
                <p:oleObj name="Equation" r:id="rId4" imgW="622300" imgH="38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352800"/>
                        <a:ext cx="10572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6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41529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 flipH="1">
            <a:off x="4165600" y="4648200"/>
            <a:ext cx="2971800" cy="381000"/>
            <a:chOff x="2976" y="2448"/>
            <a:chExt cx="1488" cy="240"/>
          </a:xfrm>
        </p:grpSpPr>
        <p:grpSp>
          <p:nvGrpSpPr>
            <p:cNvPr id="30750" name="Group 6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30752" name="AutoShape 7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Rectangle 8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51" name="Line 9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6" name="Group 10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30748" name="Rectangle 11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Text Box 12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30727" name="Line 13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14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30729" name="Text Box 15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30730" name="Group 16"/>
          <p:cNvGrpSpPr>
            <a:grpSpLocks/>
          </p:cNvGrpSpPr>
          <p:nvPr/>
        </p:nvGrpSpPr>
        <p:grpSpPr bwMode="auto">
          <a:xfrm>
            <a:off x="2159000" y="4648200"/>
            <a:ext cx="1981200" cy="381000"/>
            <a:chOff x="912" y="2928"/>
            <a:chExt cx="1680" cy="240"/>
          </a:xfrm>
        </p:grpSpPr>
        <p:sp>
          <p:nvSpPr>
            <p:cNvPr id="30745" name="AutoShape 17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Rectangle 18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19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1" name="Freeform 20"/>
          <p:cNvSpPr>
            <a:spLocks/>
          </p:cNvSpPr>
          <p:nvPr/>
        </p:nvSpPr>
        <p:spPr bwMode="auto">
          <a:xfrm>
            <a:off x="3498850" y="4314825"/>
            <a:ext cx="641350" cy="377825"/>
          </a:xfrm>
          <a:custGeom>
            <a:avLst/>
            <a:gdLst>
              <a:gd name="T0" fmla="*/ 0 w 404"/>
              <a:gd name="T1" fmla="*/ 2147483647 h 238"/>
              <a:gd name="T2" fmla="*/ 2147483647 w 404"/>
              <a:gd name="T3" fmla="*/ 2147483647 h 238"/>
              <a:gd name="T4" fmla="*/ 2147483647 w 404"/>
              <a:gd name="T5" fmla="*/ 2147483647 h 238"/>
              <a:gd name="T6" fmla="*/ 2147483647 w 404"/>
              <a:gd name="T7" fmla="*/ 2147483647 h 238"/>
              <a:gd name="T8" fmla="*/ 2147483647 w 404"/>
              <a:gd name="T9" fmla="*/ 2147483647 h 238"/>
              <a:gd name="T10" fmla="*/ 2147483647 w 404"/>
              <a:gd name="T11" fmla="*/ 2147483647 h 238"/>
              <a:gd name="T12" fmla="*/ 2147483647 w 404"/>
              <a:gd name="T13" fmla="*/ 2147483647 h 238"/>
              <a:gd name="T14" fmla="*/ 2147483647 w 404"/>
              <a:gd name="T15" fmla="*/ 2147483647 h 238"/>
              <a:gd name="T16" fmla="*/ 2147483647 w 404"/>
              <a:gd name="T17" fmla="*/ 0 h 238"/>
              <a:gd name="T18" fmla="*/ 2147483647 w 404"/>
              <a:gd name="T19" fmla="*/ 2147483647 h 238"/>
              <a:gd name="T20" fmla="*/ 0 w 404"/>
              <a:gd name="T21" fmla="*/ 2147483647 h 2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4"/>
              <a:gd name="T34" fmla="*/ 0 h 238"/>
              <a:gd name="T35" fmla="*/ 404 w 404"/>
              <a:gd name="T36" fmla="*/ 238 h 2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4" h="238">
                <a:moveTo>
                  <a:pt x="0" y="228"/>
                </a:moveTo>
                <a:cubicBezTo>
                  <a:pt x="32" y="230"/>
                  <a:pt x="51" y="232"/>
                  <a:pt x="84" y="230"/>
                </a:cubicBezTo>
                <a:cubicBezTo>
                  <a:pt x="99" y="226"/>
                  <a:pt x="124" y="223"/>
                  <a:pt x="140" y="222"/>
                </a:cubicBezTo>
                <a:cubicBezTo>
                  <a:pt x="177" y="209"/>
                  <a:pt x="191" y="199"/>
                  <a:pt x="224" y="178"/>
                </a:cubicBezTo>
                <a:cubicBezTo>
                  <a:pt x="233" y="164"/>
                  <a:pt x="262" y="159"/>
                  <a:pt x="276" y="150"/>
                </a:cubicBezTo>
                <a:cubicBezTo>
                  <a:pt x="280" y="142"/>
                  <a:pt x="312" y="114"/>
                  <a:pt x="320" y="110"/>
                </a:cubicBezTo>
                <a:cubicBezTo>
                  <a:pt x="331" y="92"/>
                  <a:pt x="333" y="78"/>
                  <a:pt x="352" y="66"/>
                </a:cubicBezTo>
                <a:cubicBezTo>
                  <a:pt x="358" y="55"/>
                  <a:pt x="392" y="20"/>
                  <a:pt x="400" y="10"/>
                </a:cubicBezTo>
                <a:cubicBezTo>
                  <a:pt x="401" y="7"/>
                  <a:pt x="386" y="0"/>
                  <a:pt x="388" y="0"/>
                </a:cubicBezTo>
                <a:lnTo>
                  <a:pt x="404" y="238"/>
                </a:lnTo>
                <a:lnTo>
                  <a:pt x="0" y="234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Freeform 21"/>
          <p:cNvSpPr>
            <a:spLocks/>
          </p:cNvSpPr>
          <p:nvPr/>
        </p:nvSpPr>
        <p:spPr bwMode="auto">
          <a:xfrm>
            <a:off x="4146550" y="2971800"/>
            <a:ext cx="1458913" cy="1720850"/>
          </a:xfrm>
          <a:custGeom>
            <a:avLst/>
            <a:gdLst>
              <a:gd name="T0" fmla="*/ 0 w 919"/>
              <a:gd name="T1" fmla="*/ 2147483647 h 1084"/>
              <a:gd name="T2" fmla="*/ 2147483647 w 919"/>
              <a:gd name="T3" fmla="*/ 2147483647 h 1084"/>
              <a:gd name="T4" fmla="*/ 2147483647 w 919"/>
              <a:gd name="T5" fmla="*/ 2147483647 h 1084"/>
              <a:gd name="T6" fmla="*/ 2147483647 w 919"/>
              <a:gd name="T7" fmla="*/ 2147483647 h 1084"/>
              <a:gd name="T8" fmla="*/ 2147483647 w 919"/>
              <a:gd name="T9" fmla="*/ 2147483647 h 1084"/>
              <a:gd name="T10" fmla="*/ 2147483647 w 919"/>
              <a:gd name="T11" fmla="*/ 2147483647 h 1084"/>
              <a:gd name="T12" fmla="*/ 2147483647 w 919"/>
              <a:gd name="T13" fmla="*/ 2147483647 h 1084"/>
              <a:gd name="T14" fmla="*/ 2147483647 w 919"/>
              <a:gd name="T15" fmla="*/ 2147483647 h 1084"/>
              <a:gd name="T16" fmla="*/ 2147483647 w 919"/>
              <a:gd name="T17" fmla="*/ 2147483647 h 1084"/>
              <a:gd name="T18" fmla="*/ 2147483647 w 919"/>
              <a:gd name="T19" fmla="*/ 2147483647 h 1084"/>
              <a:gd name="T20" fmla="*/ 2147483647 w 919"/>
              <a:gd name="T21" fmla="*/ 2147483647 h 1084"/>
              <a:gd name="T22" fmla="*/ 2147483647 w 919"/>
              <a:gd name="T23" fmla="*/ 2147483647 h 1084"/>
              <a:gd name="T24" fmla="*/ 2147483647 w 919"/>
              <a:gd name="T25" fmla="*/ 2147483647 h 1084"/>
              <a:gd name="T26" fmla="*/ 2147483647 w 919"/>
              <a:gd name="T27" fmla="*/ 2147483647 h 1084"/>
              <a:gd name="T28" fmla="*/ 2147483647 w 919"/>
              <a:gd name="T29" fmla="*/ 2147483647 h 1084"/>
              <a:gd name="T30" fmla="*/ 2147483647 w 919"/>
              <a:gd name="T31" fmla="*/ 2147483647 h 1084"/>
              <a:gd name="T32" fmla="*/ 2147483647 w 919"/>
              <a:gd name="T33" fmla="*/ 2147483647 h 1084"/>
              <a:gd name="T34" fmla="*/ 2147483647 w 919"/>
              <a:gd name="T35" fmla="*/ 2147483647 h 1084"/>
              <a:gd name="T36" fmla="*/ 2147483647 w 919"/>
              <a:gd name="T37" fmla="*/ 2147483647 h 1084"/>
              <a:gd name="T38" fmla="*/ 2147483647 w 919"/>
              <a:gd name="T39" fmla="*/ 2147483647 h 1084"/>
              <a:gd name="T40" fmla="*/ 2147483647 w 919"/>
              <a:gd name="T41" fmla="*/ 0 h 10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19"/>
              <a:gd name="T64" fmla="*/ 0 h 1084"/>
              <a:gd name="T65" fmla="*/ 919 w 919"/>
              <a:gd name="T66" fmla="*/ 1084 h 10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19" h="1084">
                <a:moveTo>
                  <a:pt x="0" y="104"/>
                </a:moveTo>
                <a:cubicBezTo>
                  <a:pt x="28" y="132"/>
                  <a:pt x="3" y="89"/>
                  <a:pt x="32" y="140"/>
                </a:cubicBezTo>
                <a:cubicBezTo>
                  <a:pt x="48" y="172"/>
                  <a:pt x="56" y="175"/>
                  <a:pt x="80" y="220"/>
                </a:cubicBezTo>
                <a:cubicBezTo>
                  <a:pt x="87" y="241"/>
                  <a:pt x="94" y="270"/>
                  <a:pt x="104" y="292"/>
                </a:cubicBezTo>
                <a:cubicBezTo>
                  <a:pt x="129" y="352"/>
                  <a:pt x="108" y="338"/>
                  <a:pt x="132" y="396"/>
                </a:cubicBezTo>
                <a:cubicBezTo>
                  <a:pt x="156" y="445"/>
                  <a:pt x="119" y="374"/>
                  <a:pt x="156" y="476"/>
                </a:cubicBezTo>
                <a:cubicBezTo>
                  <a:pt x="157" y="480"/>
                  <a:pt x="169" y="532"/>
                  <a:pt x="168" y="528"/>
                </a:cubicBezTo>
                <a:cubicBezTo>
                  <a:pt x="166" y="524"/>
                  <a:pt x="185" y="568"/>
                  <a:pt x="184" y="564"/>
                </a:cubicBezTo>
                <a:cubicBezTo>
                  <a:pt x="182" y="560"/>
                  <a:pt x="200" y="606"/>
                  <a:pt x="204" y="608"/>
                </a:cubicBezTo>
                <a:cubicBezTo>
                  <a:pt x="220" y="613"/>
                  <a:pt x="216" y="641"/>
                  <a:pt x="232" y="652"/>
                </a:cubicBezTo>
                <a:cubicBezTo>
                  <a:pt x="251" y="680"/>
                  <a:pt x="245" y="697"/>
                  <a:pt x="264" y="716"/>
                </a:cubicBezTo>
                <a:cubicBezTo>
                  <a:pt x="277" y="756"/>
                  <a:pt x="276" y="752"/>
                  <a:pt x="300" y="792"/>
                </a:cubicBezTo>
                <a:cubicBezTo>
                  <a:pt x="316" y="829"/>
                  <a:pt x="328" y="872"/>
                  <a:pt x="364" y="896"/>
                </a:cubicBezTo>
                <a:cubicBezTo>
                  <a:pt x="374" y="912"/>
                  <a:pt x="388" y="949"/>
                  <a:pt x="404" y="960"/>
                </a:cubicBezTo>
                <a:cubicBezTo>
                  <a:pt x="420" y="984"/>
                  <a:pt x="485" y="1002"/>
                  <a:pt x="512" y="1016"/>
                </a:cubicBezTo>
                <a:cubicBezTo>
                  <a:pt x="528" y="1024"/>
                  <a:pt x="591" y="1043"/>
                  <a:pt x="608" y="1052"/>
                </a:cubicBezTo>
                <a:cubicBezTo>
                  <a:pt x="620" y="1059"/>
                  <a:pt x="690" y="1060"/>
                  <a:pt x="704" y="1064"/>
                </a:cubicBezTo>
                <a:cubicBezTo>
                  <a:pt x="761" y="1078"/>
                  <a:pt x="816" y="1071"/>
                  <a:pt x="875" y="1076"/>
                </a:cubicBezTo>
                <a:cubicBezTo>
                  <a:pt x="891" y="1080"/>
                  <a:pt x="902" y="1084"/>
                  <a:pt x="919" y="1084"/>
                </a:cubicBezTo>
                <a:lnTo>
                  <a:pt x="4" y="1083"/>
                </a:lnTo>
                <a:lnTo>
                  <a:pt x="7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33" name="Group 22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30743" name="AutoShape 23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Text Box 24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30734" name="Freeform 25"/>
          <p:cNvSpPr>
            <a:spLocks/>
          </p:cNvSpPr>
          <p:nvPr/>
        </p:nvSpPr>
        <p:spPr bwMode="auto">
          <a:xfrm>
            <a:off x="1930400" y="2836863"/>
            <a:ext cx="2216150" cy="1855787"/>
          </a:xfrm>
          <a:custGeom>
            <a:avLst/>
            <a:gdLst>
              <a:gd name="T0" fmla="*/ 2147483647 w 1396"/>
              <a:gd name="T1" fmla="*/ 2147483647 h 1169"/>
              <a:gd name="T2" fmla="*/ 2147483647 w 1396"/>
              <a:gd name="T3" fmla="*/ 2147483647 h 1169"/>
              <a:gd name="T4" fmla="*/ 2147483647 w 1396"/>
              <a:gd name="T5" fmla="*/ 2147483647 h 1169"/>
              <a:gd name="T6" fmla="*/ 2147483647 w 1396"/>
              <a:gd name="T7" fmla="*/ 2147483647 h 1169"/>
              <a:gd name="T8" fmla="*/ 2147483647 w 1396"/>
              <a:gd name="T9" fmla="*/ 2147483647 h 1169"/>
              <a:gd name="T10" fmla="*/ 2147483647 w 1396"/>
              <a:gd name="T11" fmla="*/ 2147483647 h 1169"/>
              <a:gd name="T12" fmla="*/ 2147483647 w 1396"/>
              <a:gd name="T13" fmla="*/ 2147483647 h 1169"/>
              <a:gd name="T14" fmla="*/ 2147483647 w 1396"/>
              <a:gd name="T15" fmla="*/ 2147483647 h 1169"/>
              <a:gd name="T16" fmla="*/ 2147483647 w 1396"/>
              <a:gd name="T17" fmla="*/ 2147483647 h 1169"/>
              <a:gd name="T18" fmla="*/ 2147483647 w 1396"/>
              <a:gd name="T19" fmla="*/ 2147483647 h 1169"/>
              <a:gd name="T20" fmla="*/ 2147483647 w 1396"/>
              <a:gd name="T21" fmla="*/ 2147483647 h 1169"/>
              <a:gd name="T22" fmla="*/ 2147483647 w 1396"/>
              <a:gd name="T23" fmla="*/ 2147483647 h 1169"/>
              <a:gd name="T24" fmla="*/ 2147483647 w 1396"/>
              <a:gd name="T25" fmla="*/ 2147483647 h 1169"/>
              <a:gd name="T26" fmla="*/ 2147483647 w 1396"/>
              <a:gd name="T27" fmla="*/ 2147483647 h 1169"/>
              <a:gd name="T28" fmla="*/ 2147483647 w 1396"/>
              <a:gd name="T29" fmla="*/ 2147483647 h 1169"/>
              <a:gd name="T30" fmla="*/ 2147483647 w 1396"/>
              <a:gd name="T31" fmla="*/ 2147483647 h 1169"/>
              <a:gd name="T32" fmla="*/ 2147483647 w 1396"/>
              <a:gd name="T33" fmla="*/ 2147483647 h 1169"/>
              <a:gd name="T34" fmla="*/ 2147483647 w 1396"/>
              <a:gd name="T35" fmla="*/ 2147483647 h 1169"/>
              <a:gd name="T36" fmla="*/ 2147483647 w 1396"/>
              <a:gd name="T37" fmla="*/ 2147483647 h 1169"/>
              <a:gd name="T38" fmla="*/ 2147483647 w 1396"/>
              <a:gd name="T39" fmla="*/ 2147483647 h 1169"/>
              <a:gd name="T40" fmla="*/ 2147483647 w 1396"/>
              <a:gd name="T41" fmla="*/ 2147483647 h 1169"/>
              <a:gd name="T42" fmla="*/ 2147483647 w 1396"/>
              <a:gd name="T43" fmla="*/ 2147483647 h 1169"/>
              <a:gd name="T44" fmla="*/ 2147483647 w 1396"/>
              <a:gd name="T45" fmla="*/ 2147483647 h 1169"/>
              <a:gd name="T46" fmla="*/ 2147483647 w 1396"/>
              <a:gd name="T47" fmla="*/ 2147483647 h 1169"/>
              <a:gd name="T48" fmla="*/ 2147483647 w 1396"/>
              <a:gd name="T49" fmla="*/ 2147483647 h 1169"/>
              <a:gd name="T50" fmla="*/ 2147483647 w 1396"/>
              <a:gd name="T51" fmla="*/ 2147483647 h 1169"/>
              <a:gd name="T52" fmla="*/ 2147483647 w 1396"/>
              <a:gd name="T53" fmla="*/ 2147483647 h 1169"/>
              <a:gd name="T54" fmla="*/ 2147483647 w 1396"/>
              <a:gd name="T55" fmla="*/ 2147483647 h 1169"/>
              <a:gd name="T56" fmla="*/ 2147483647 w 1396"/>
              <a:gd name="T57" fmla="*/ 2147483647 h 1169"/>
              <a:gd name="T58" fmla="*/ 2147483647 w 1396"/>
              <a:gd name="T59" fmla="*/ 2147483647 h 1169"/>
              <a:gd name="T60" fmla="*/ 2147483647 w 1396"/>
              <a:gd name="T61" fmla="*/ 2147483647 h 1169"/>
              <a:gd name="T62" fmla="*/ 2147483647 w 1396"/>
              <a:gd name="T63" fmla="*/ 2147483647 h 1169"/>
              <a:gd name="T64" fmla="*/ 2147483647 w 1396"/>
              <a:gd name="T65" fmla="*/ 2147483647 h 1169"/>
              <a:gd name="T66" fmla="*/ 2147483647 w 1396"/>
              <a:gd name="T67" fmla="*/ 2147483647 h 1169"/>
              <a:gd name="T68" fmla="*/ 2147483647 w 1396"/>
              <a:gd name="T69" fmla="*/ 2147483647 h 1169"/>
              <a:gd name="T70" fmla="*/ 2147483647 w 1396"/>
              <a:gd name="T71" fmla="*/ 2147483647 h 1169"/>
              <a:gd name="T72" fmla="*/ 2147483647 w 1396"/>
              <a:gd name="T73" fmla="*/ 2147483647 h 1169"/>
              <a:gd name="T74" fmla="*/ 2147483647 w 1396"/>
              <a:gd name="T75" fmla="*/ 2147483647 h 116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96"/>
              <a:gd name="T115" fmla="*/ 0 h 1169"/>
              <a:gd name="T116" fmla="*/ 1396 w 1396"/>
              <a:gd name="T117" fmla="*/ 1169 h 116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96" h="1169">
                <a:moveTo>
                  <a:pt x="1392" y="185"/>
                </a:moveTo>
                <a:cubicBezTo>
                  <a:pt x="1388" y="182"/>
                  <a:pt x="1351" y="128"/>
                  <a:pt x="1348" y="125"/>
                </a:cubicBezTo>
                <a:cubicBezTo>
                  <a:pt x="1344" y="121"/>
                  <a:pt x="1327" y="84"/>
                  <a:pt x="1324" y="81"/>
                </a:cubicBezTo>
                <a:cubicBezTo>
                  <a:pt x="1317" y="75"/>
                  <a:pt x="1314" y="53"/>
                  <a:pt x="1300" y="53"/>
                </a:cubicBezTo>
                <a:cubicBezTo>
                  <a:pt x="1294" y="35"/>
                  <a:pt x="1273" y="22"/>
                  <a:pt x="1256" y="17"/>
                </a:cubicBezTo>
                <a:cubicBezTo>
                  <a:pt x="1248" y="14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10"/>
                  <a:pt x="1096" y="137"/>
                </a:cubicBezTo>
                <a:cubicBezTo>
                  <a:pt x="1088" y="158"/>
                  <a:pt x="1082" y="168"/>
                  <a:pt x="1064" y="181"/>
                </a:cubicBezTo>
                <a:cubicBezTo>
                  <a:pt x="1059" y="194"/>
                  <a:pt x="1064" y="211"/>
                  <a:pt x="1060" y="225"/>
                </a:cubicBezTo>
                <a:cubicBezTo>
                  <a:pt x="1064" y="227"/>
                  <a:pt x="1053" y="216"/>
                  <a:pt x="1051" y="221"/>
                </a:cubicBezTo>
                <a:cubicBezTo>
                  <a:pt x="1047" y="227"/>
                  <a:pt x="1037" y="248"/>
                  <a:pt x="1032" y="253"/>
                </a:cubicBezTo>
                <a:cubicBezTo>
                  <a:pt x="1028" y="255"/>
                  <a:pt x="1026" y="261"/>
                  <a:pt x="1024" y="265"/>
                </a:cubicBezTo>
                <a:cubicBezTo>
                  <a:pt x="1019" y="273"/>
                  <a:pt x="1016" y="288"/>
                  <a:pt x="1012" y="297"/>
                </a:cubicBezTo>
                <a:cubicBezTo>
                  <a:pt x="1005" y="310"/>
                  <a:pt x="992" y="357"/>
                  <a:pt x="992" y="357"/>
                </a:cubicBezTo>
                <a:cubicBezTo>
                  <a:pt x="987" y="373"/>
                  <a:pt x="982" y="370"/>
                  <a:pt x="976" y="385"/>
                </a:cubicBezTo>
                <a:cubicBezTo>
                  <a:pt x="962" y="414"/>
                  <a:pt x="964" y="457"/>
                  <a:pt x="940" y="481"/>
                </a:cubicBezTo>
                <a:cubicBezTo>
                  <a:pt x="929" y="518"/>
                  <a:pt x="933" y="550"/>
                  <a:pt x="916" y="577"/>
                </a:cubicBezTo>
                <a:cubicBezTo>
                  <a:pt x="910" y="585"/>
                  <a:pt x="891" y="615"/>
                  <a:pt x="888" y="625"/>
                </a:cubicBezTo>
                <a:cubicBezTo>
                  <a:pt x="881" y="645"/>
                  <a:pt x="895" y="639"/>
                  <a:pt x="884" y="657"/>
                </a:cubicBezTo>
                <a:cubicBezTo>
                  <a:pt x="878" y="665"/>
                  <a:pt x="867" y="679"/>
                  <a:pt x="864" y="689"/>
                </a:cubicBezTo>
                <a:cubicBezTo>
                  <a:pt x="861" y="697"/>
                  <a:pt x="860" y="722"/>
                  <a:pt x="852" y="725"/>
                </a:cubicBezTo>
                <a:cubicBezTo>
                  <a:pt x="835" y="730"/>
                  <a:pt x="847" y="778"/>
                  <a:pt x="832" y="789"/>
                </a:cubicBezTo>
                <a:cubicBezTo>
                  <a:pt x="827" y="817"/>
                  <a:pt x="822" y="829"/>
                  <a:pt x="804" y="853"/>
                </a:cubicBezTo>
                <a:cubicBezTo>
                  <a:pt x="774" y="899"/>
                  <a:pt x="800" y="901"/>
                  <a:pt x="760" y="929"/>
                </a:cubicBezTo>
                <a:cubicBezTo>
                  <a:pt x="741" y="956"/>
                  <a:pt x="743" y="931"/>
                  <a:pt x="736" y="953"/>
                </a:cubicBezTo>
                <a:cubicBezTo>
                  <a:pt x="732" y="949"/>
                  <a:pt x="729" y="981"/>
                  <a:pt x="724" y="981"/>
                </a:cubicBezTo>
                <a:cubicBezTo>
                  <a:pt x="719" y="981"/>
                  <a:pt x="709" y="1005"/>
                  <a:pt x="708" y="1009"/>
                </a:cubicBezTo>
                <a:cubicBezTo>
                  <a:pt x="698" y="1027"/>
                  <a:pt x="664" y="1061"/>
                  <a:pt x="648" y="1073"/>
                </a:cubicBezTo>
                <a:cubicBezTo>
                  <a:pt x="632" y="1095"/>
                  <a:pt x="557" y="1101"/>
                  <a:pt x="520" y="1133"/>
                </a:cubicBezTo>
                <a:cubicBezTo>
                  <a:pt x="440" y="1162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396" y="1169"/>
                </a:lnTo>
                <a:lnTo>
                  <a:pt x="1392" y="185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35" name="Group 26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30741" name="Text Box 27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30742" name="AutoShape 28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6" name="Text Box 29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30737" name="Freeform 32"/>
          <p:cNvSpPr>
            <a:spLocks/>
          </p:cNvSpPr>
          <p:nvPr/>
        </p:nvSpPr>
        <p:spPr bwMode="auto">
          <a:xfrm>
            <a:off x="2679700" y="2819400"/>
            <a:ext cx="2438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Freeform 33"/>
          <p:cNvSpPr>
            <a:spLocks/>
          </p:cNvSpPr>
          <p:nvPr/>
        </p:nvSpPr>
        <p:spPr bwMode="auto">
          <a:xfrm>
            <a:off x="3581400" y="2847975"/>
            <a:ext cx="28702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Text Box 34"/>
          <p:cNvSpPr txBox="1">
            <a:spLocks noChangeArrowheads="1"/>
          </p:cNvSpPr>
          <p:nvPr/>
        </p:nvSpPr>
        <p:spPr bwMode="auto">
          <a:xfrm>
            <a:off x="3733800" y="1600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Population standard deviation</a:t>
            </a:r>
          </a:p>
        </p:txBody>
      </p:sp>
      <p:sp>
        <p:nvSpPr>
          <p:cNvPr id="30740" name="Text Box 35"/>
          <p:cNvSpPr txBox="1">
            <a:spLocks noChangeArrowheads="1"/>
          </p:cNvSpPr>
          <p:nvPr/>
        </p:nvSpPr>
        <p:spPr bwMode="auto">
          <a:xfrm>
            <a:off x="2057400" y="1981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σ = 25 to 20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 flipH="1">
            <a:off x="4178300" y="4648200"/>
            <a:ext cx="2971800" cy="381000"/>
            <a:chOff x="2976" y="2448"/>
            <a:chExt cx="1488" cy="240"/>
          </a:xfrm>
        </p:grpSpPr>
        <p:grpSp>
          <p:nvGrpSpPr>
            <p:cNvPr id="31774" name="Group 5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31776" name="AutoShape 6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7" name="Rectangle 7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75" name="Line 8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4330700" y="2425700"/>
            <a:ext cx="974725" cy="369888"/>
            <a:chOff x="2728" y="1528"/>
            <a:chExt cx="614" cy="233"/>
          </a:xfrm>
        </p:grpSpPr>
        <p:sp>
          <p:nvSpPr>
            <p:cNvPr id="31772" name="Rectangle 10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Text Box 11"/>
            <p:cNvSpPr txBox="1">
              <a:spLocks noChangeArrowheads="1"/>
            </p:cNvSpPr>
            <p:nvPr/>
          </p:nvSpPr>
          <p:spPr bwMode="auto">
            <a:xfrm>
              <a:off x="2728" y="1528"/>
              <a:ext cx="6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31750" name="Line 12"/>
          <p:cNvSpPr>
            <a:spLocks noChangeShapeType="1"/>
          </p:cNvSpPr>
          <p:nvPr/>
        </p:nvSpPr>
        <p:spPr bwMode="auto">
          <a:xfrm flipH="1">
            <a:off x="4267200" y="2667000"/>
            <a:ext cx="76200" cy="1524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13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31752" name="Text Box 14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31753" name="Group 15"/>
          <p:cNvGrpSpPr>
            <a:grpSpLocks/>
          </p:cNvGrpSpPr>
          <p:nvPr/>
        </p:nvGrpSpPr>
        <p:grpSpPr bwMode="auto">
          <a:xfrm>
            <a:off x="2184400" y="4648200"/>
            <a:ext cx="1981200" cy="381000"/>
            <a:chOff x="912" y="2928"/>
            <a:chExt cx="1680" cy="240"/>
          </a:xfrm>
        </p:grpSpPr>
        <p:sp>
          <p:nvSpPr>
            <p:cNvPr id="31769" name="AutoShape 16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Rectangle 17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Line 18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4" name="Freeform 19"/>
          <p:cNvSpPr>
            <a:spLocks/>
          </p:cNvSpPr>
          <p:nvPr/>
        </p:nvSpPr>
        <p:spPr bwMode="auto">
          <a:xfrm>
            <a:off x="3498850" y="4308475"/>
            <a:ext cx="687388" cy="377825"/>
          </a:xfrm>
          <a:custGeom>
            <a:avLst/>
            <a:gdLst>
              <a:gd name="T0" fmla="*/ 0 w 433"/>
              <a:gd name="T1" fmla="*/ 2147483647 h 238"/>
              <a:gd name="T2" fmla="*/ 2147483647 w 433"/>
              <a:gd name="T3" fmla="*/ 2147483647 h 238"/>
              <a:gd name="T4" fmla="*/ 2147483647 w 433"/>
              <a:gd name="T5" fmla="*/ 2147483647 h 238"/>
              <a:gd name="T6" fmla="*/ 2147483647 w 433"/>
              <a:gd name="T7" fmla="*/ 2147483647 h 238"/>
              <a:gd name="T8" fmla="*/ 2147483647 w 433"/>
              <a:gd name="T9" fmla="*/ 2147483647 h 238"/>
              <a:gd name="T10" fmla="*/ 2147483647 w 433"/>
              <a:gd name="T11" fmla="*/ 2147483647 h 238"/>
              <a:gd name="T12" fmla="*/ 2147483647 w 433"/>
              <a:gd name="T13" fmla="*/ 2147483647 h 238"/>
              <a:gd name="T14" fmla="*/ 2147483647 w 433"/>
              <a:gd name="T15" fmla="*/ 2147483647 h 238"/>
              <a:gd name="T16" fmla="*/ 2147483647 w 433"/>
              <a:gd name="T17" fmla="*/ 2147483647 h 238"/>
              <a:gd name="T18" fmla="*/ 2147483647 w 433"/>
              <a:gd name="T19" fmla="*/ 2147483647 h 238"/>
              <a:gd name="T20" fmla="*/ 0 w 433"/>
              <a:gd name="T21" fmla="*/ 2147483647 h 2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33"/>
              <a:gd name="T34" fmla="*/ 0 h 238"/>
              <a:gd name="T35" fmla="*/ 433 w 433"/>
              <a:gd name="T36" fmla="*/ 238 h 2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33" h="238">
                <a:moveTo>
                  <a:pt x="0" y="232"/>
                </a:moveTo>
                <a:cubicBezTo>
                  <a:pt x="32" y="234"/>
                  <a:pt x="71" y="236"/>
                  <a:pt x="104" y="234"/>
                </a:cubicBezTo>
                <a:cubicBezTo>
                  <a:pt x="119" y="230"/>
                  <a:pt x="156" y="231"/>
                  <a:pt x="172" y="230"/>
                </a:cubicBezTo>
                <a:cubicBezTo>
                  <a:pt x="209" y="217"/>
                  <a:pt x="243" y="211"/>
                  <a:pt x="276" y="190"/>
                </a:cubicBezTo>
                <a:cubicBezTo>
                  <a:pt x="285" y="176"/>
                  <a:pt x="302" y="171"/>
                  <a:pt x="316" y="162"/>
                </a:cubicBezTo>
                <a:cubicBezTo>
                  <a:pt x="320" y="154"/>
                  <a:pt x="344" y="126"/>
                  <a:pt x="352" y="122"/>
                </a:cubicBezTo>
                <a:cubicBezTo>
                  <a:pt x="363" y="104"/>
                  <a:pt x="377" y="94"/>
                  <a:pt x="396" y="82"/>
                </a:cubicBezTo>
                <a:cubicBezTo>
                  <a:pt x="402" y="71"/>
                  <a:pt x="424" y="44"/>
                  <a:pt x="432" y="34"/>
                </a:cubicBezTo>
                <a:cubicBezTo>
                  <a:pt x="433" y="31"/>
                  <a:pt x="432" y="0"/>
                  <a:pt x="424" y="34"/>
                </a:cubicBezTo>
                <a:lnTo>
                  <a:pt x="432" y="234"/>
                </a:lnTo>
                <a:lnTo>
                  <a:pt x="0" y="238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Freeform 20"/>
          <p:cNvSpPr>
            <a:spLocks/>
          </p:cNvSpPr>
          <p:nvPr/>
        </p:nvSpPr>
        <p:spPr bwMode="auto">
          <a:xfrm>
            <a:off x="4171950" y="3200400"/>
            <a:ext cx="1543050" cy="1492250"/>
          </a:xfrm>
          <a:custGeom>
            <a:avLst/>
            <a:gdLst>
              <a:gd name="T0" fmla="*/ 2147483647 w 972"/>
              <a:gd name="T1" fmla="*/ 2147483647 h 940"/>
              <a:gd name="T2" fmla="*/ 2147483647 w 972"/>
              <a:gd name="T3" fmla="*/ 2147483647 h 940"/>
              <a:gd name="T4" fmla="*/ 2147483647 w 972"/>
              <a:gd name="T5" fmla="*/ 2147483647 h 940"/>
              <a:gd name="T6" fmla="*/ 2147483647 w 972"/>
              <a:gd name="T7" fmla="*/ 2147483647 h 940"/>
              <a:gd name="T8" fmla="*/ 2147483647 w 972"/>
              <a:gd name="T9" fmla="*/ 2147483647 h 940"/>
              <a:gd name="T10" fmla="*/ 2147483647 w 972"/>
              <a:gd name="T11" fmla="*/ 2147483647 h 940"/>
              <a:gd name="T12" fmla="*/ 2147483647 w 972"/>
              <a:gd name="T13" fmla="*/ 2147483647 h 940"/>
              <a:gd name="T14" fmla="*/ 2147483647 w 972"/>
              <a:gd name="T15" fmla="*/ 2147483647 h 940"/>
              <a:gd name="T16" fmla="*/ 2147483647 w 972"/>
              <a:gd name="T17" fmla="*/ 2147483647 h 940"/>
              <a:gd name="T18" fmla="*/ 2147483647 w 972"/>
              <a:gd name="T19" fmla="*/ 2147483647 h 940"/>
              <a:gd name="T20" fmla="*/ 2147483647 w 972"/>
              <a:gd name="T21" fmla="*/ 2147483647 h 940"/>
              <a:gd name="T22" fmla="*/ 2147483647 w 972"/>
              <a:gd name="T23" fmla="*/ 2147483647 h 940"/>
              <a:gd name="T24" fmla="*/ 2147483647 w 972"/>
              <a:gd name="T25" fmla="*/ 2147483647 h 940"/>
              <a:gd name="T26" fmla="*/ 2147483647 w 972"/>
              <a:gd name="T27" fmla="*/ 2147483647 h 940"/>
              <a:gd name="T28" fmla="*/ 2147483647 w 972"/>
              <a:gd name="T29" fmla="*/ 2147483647 h 940"/>
              <a:gd name="T30" fmla="*/ 2147483647 w 972"/>
              <a:gd name="T31" fmla="*/ 2147483647 h 940"/>
              <a:gd name="T32" fmla="*/ 2147483647 w 972"/>
              <a:gd name="T33" fmla="*/ 2147483647 h 940"/>
              <a:gd name="T34" fmla="*/ 2147483647 w 972"/>
              <a:gd name="T35" fmla="*/ 2147483647 h 940"/>
              <a:gd name="T36" fmla="*/ 2147483647 w 972"/>
              <a:gd name="T37" fmla="*/ 2147483647 h 940"/>
              <a:gd name="T38" fmla="*/ 2147483647 w 972"/>
              <a:gd name="T39" fmla="*/ 2147483647 h 940"/>
              <a:gd name="T40" fmla="*/ 0 w 972"/>
              <a:gd name="T41" fmla="*/ 0 h 9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72"/>
              <a:gd name="T64" fmla="*/ 0 h 940"/>
              <a:gd name="T65" fmla="*/ 972 w 972"/>
              <a:gd name="T66" fmla="*/ 940 h 9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72" h="940">
                <a:moveTo>
                  <a:pt x="12" y="12"/>
                </a:moveTo>
                <a:cubicBezTo>
                  <a:pt x="40" y="40"/>
                  <a:pt x="39" y="61"/>
                  <a:pt x="68" y="112"/>
                </a:cubicBezTo>
                <a:cubicBezTo>
                  <a:pt x="84" y="144"/>
                  <a:pt x="64" y="139"/>
                  <a:pt x="88" y="184"/>
                </a:cubicBezTo>
                <a:cubicBezTo>
                  <a:pt x="95" y="205"/>
                  <a:pt x="98" y="258"/>
                  <a:pt x="108" y="280"/>
                </a:cubicBezTo>
                <a:cubicBezTo>
                  <a:pt x="133" y="340"/>
                  <a:pt x="132" y="342"/>
                  <a:pt x="156" y="400"/>
                </a:cubicBezTo>
                <a:cubicBezTo>
                  <a:pt x="180" y="449"/>
                  <a:pt x="159" y="402"/>
                  <a:pt x="196" y="504"/>
                </a:cubicBezTo>
                <a:cubicBezTo>
                  <a:pt x="197" y="508"/>
                  <a:pt x="241" y="596"/>
                  <a:pt x="240" y="592"/>
                </a:cubicBezTo>
                <a:cubicBezTo>
                  <a:pt x="238" y="588"/>
                  <a:pt x="281" y="664"/>
                  <a:pt x="280" y="660"/>
                </a:cubicBezTo>
                <a:cubicBezTo>
                  <a:pt x="278" y="656"/>
                  <a:pt x="300" y="710"/>
                  <a:pt x="304" y="712"/>
                </a:cubicBezTo>
                <a:cubicBezTo>
                  <a:pt x="320" y="717"/>
                  <a:pt x="324" y="749"/>
                  <a:pt x="340" y="760"/>
                </a:cubicBezTo>
                <a:cubicBezTo>
                  <a:pt x="359" y="788"/>
                  <a:pt x="369" y="797"/>
                  <a:pt x="388" y="816"/>
                </a:cubicBezTo>
                <a:cubicBezTo>
                  <a:pt x="401" y="856"/>
                  <a:pt x="416" y="804"/>
                  <a:pt x="440" y="844"/>
                </a:cubicBezTo>
                <a:cubicBezTo>
                  <a:pt x="456" y="881"/>
                  <a:pt x="448" y="852"/>
                  <a:pt x="484" y="876"/>
                </a:cubicBezTo>
                <a:cubicBezTo>
                  <a:pt x="494" y="892"/>
                  <a:pt x="532" y="885"/>
                  <a:pt x="548" y="896"/>
                </a:cubicBezTo>
                <a:cubicBezTo>
                  <a:pt x="564" y="920"/>
                  <a:pt x="589" y="906"/>
                  <a:pt x="616" y="920"/>
                </a:cubicBezTo>
                <a:cubicBezTo>
                  <a:pt x="632" y="928"/>
                  <a:pt x="667" y="907"/>
                  <a:pt x="684" y="916"/>
                </a:cubicBezTo>
                <a:cubicBezTo>
                  <a:pt x="696" y="923"/>
                  <a:pt x="738" y="916"/>
                  <a:pt x="752" y="920"/>
                </a:cubicBezTo>
                <a:cubicBezTo>
                  <a:pt x="809" y="934"/>
                  <a:pt x="869" y="927"/>
                  <a:pt x="928" y="932"/>
                </a:cubicBezTo>
                <a:cubicBezTo>
                  <a:pt x="944" y="936"/>
                  <a:pt x="955" y="940"/>
                  <a:pt x="972" y="940"/>
                </a:cubicBezTo>
                <a:lnTo>
                  <a:pt x="8" y="940"/>
                </a:lnTo>
                <a:lnTo>
                  <a:pt x="0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6" name="Group 21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31767" name="AutoShape 22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Text Box 23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31757" name="Freeform 24"/>
          <p:cNvSpPr>
            <a:spLocks/>
          </p:cNvSpPr>
          <p:nvPr/>
        </p:nvSpPr>
        <p:spPr bwMode="auto">
          <a:xfrm>
            <a:off x="1930400" y="2836863"/>
            <a:ext cx="2254250" cy="1854200"/>
          </a:xfrm>
          <a:custGeom>
            <a:avLst/>
            <a:gdLst>
              <a:gd name="T0" fmla="*/ 2147483647 w 1420"/>
              <a:gd name="T1" fmla="*/ 2147483647 h 1168"/>
              <a:gd name="T2" fmla="*/ 2147483647 w 1420"/>
              <a:gd name="T3" fmla="*/ 2147483647 h 1168"/>
              <a:gd name="T4" fmla="*/ 2147483647 w 1420"/>
              <a:gd name="T5" fmla="*/ 2147483647 h 1168"/>
              <a:gd name="T6" fmla="*/ 2147483647 w 1420"/>
              <a:gd name="T7" fmla="*/ 2147483647 h 1168"/>
              <a:gd name="T8" fmla="*/ 2147483647 w 1420"/>
              <a:gd name="T9" fmla="*/ 2147483647 h 1168"/>
              <a:gd name="T10" fmla="*/ 2147483647 w 1420"/>
              <a:gd name="T11" fmla="*/ 2147483647 h 1168"/>
              <a:gd name="T12" fmla="*/ 2147483647 w 1420"/>
              <a:gd name="T13" fmla="*/ 2147483647 h 1168"/>
              <a:gd name="T14" fmla="*/ 2147483647 w 1420"/>
              <a:gd name="T15" fmla="*/ 2147483647 h 1168"/>
              <a:gd name="T16" fmla="*/ 2147483647 w 1420"/>
              <a:gd name="T17" fmla="*/ 2147483647 h 1168"/>
              <a:gd name="T18" fmla="*/ 2147483647 w 1420"/>
              <a:gd name="T19" fmla="*/ 2147483647 h 1168"/>
              <a:gd name="T20" fmla="*/ 2147483647 w 1420"/>
              <a:gd name="T21" fmla="*/ 2147483647 h 1168"/>
              <a:gd name="T22" fmla="*/ 2147483647 w 1420"/>
              <a:gd name="T23" fmla="*/ 2147483647 h 1168"/>
              <a:gd name="T24" fmla="*/ 2147483647 w 1420"/>
              <a:gd name="T25" fmla="*/ 2147483647 h 1168"/>
              <a:gd name="T26" fmla="*/ 2147483647 w 1420"/>
              <a:gd name="T27" fmla="*/ 2147483647 h 1168"/>
              <a:gd name="T28" fmla="*/ 2147483647 w 1420"/>
              <a:gd name="T29" fmla="*/ 2147483647 h 1168"/>
              <a:gd name="T30" fmla="*/ 2147483647 w 1420"/>
              <a:gd name="T31" fmla="*/ 2147483647 h 1168"/>
              <a:gd name="T32" fmla="*/ 2147483647 w 1420"/>
              <a:gd name="T33" fmla="*/ 2147483647 h 1168"/>
              <a:gd name="T34" fmla="*/ 2147483647 w 1420"/>
              <a:gd name="T35" fmla="*/ 2147483647 h 1168"/>
              <a:gd name="T36" fmla="*/ 2147483647 w 1420"/>
              <a:gd name="T37" fmla="*/ 2147483647 h 1168"/>
              <a:gd name="T38" fmla="*/ 2147483647 w 1420"/>
              <a:gd name="T39" fmla="*/ 2147483647 h 1168"/>
              <a:gd name="T40" fmla="*/ 2147483647 w 1420"/>
              <a:gd name="T41" fmla="*/ 2147483647 h 1168"/>
              <a:gd name="T42" fmla="*/ 2147483647 w 1420"/>
              <a:gd name="T43" fmla="*/ 2147483647 h 1168"/>
              <a:gd name="T44" fmla="*/ 2147483647 w 1420"/>
              <a:gd name="T45" fmla="*/ 2147483647 h 1168"/>
              <a:gd name="T46" fmla="*/ 2147483647 w 1420"/>
              <a:gd name="T47" fmla="*/ 2147483647 h 1168"/>
              <a:gd name="T48" fmla="*/ 2147483647 w 1420"/>
              <a:gd name="T49" fmla="*/ 2147483647 h 1168"/>
              <a:gd name="T50" fmla="*/ 2147483647 w 1420"/>
              <a:gd name="T51" fmla="*/ 2147483647 h 1168"/>
              <a:gd name="T52" fmla="*/ 2147483647 w 1420"/>
              <a:gd name="T53" fmla="*/ 2147483647 h 1168"/>
              <a:gd name="T54" fmla="*/ 2147483647 w 1420"/>
              <a:gd name="T55" fmla="*/ 2147483647 h 1168"/>
              <a:gd name="T56" fmla="*/ 2147483647 w 1420"/>
              <a:gd name="T57" fmla="*/ 2147483647 h 1168"/>
              <a:gd name="T58" fmla="*/ 2147483647 w 1420"/>
              <a:gd name="T59" fmla="*/ 2147483647 h 1168"/>
              <a:gd name="T60" fmla="*/ 2147483647 w 1420"/>
              <a:gd name="T61" fmla="*/ 2147483647 h 1168"/>
              <a:gd name="T62" fmla="*/ 2147483647 w 1420"/>
              <a:gd name="T63" fmla="*/ 2147483647 h 1168"/>
              <a:gd name="T64" fmla="*/ 2147483647 w 1420"/>
              <a:gd name="T65" fmla="*/ 2147483647 h 1168"/>
              <a:gd name="T66" fmla="*/ 2147483647 w 1420"/>
              <a:gd name="T67" fmla="*/ 2147483647 h 1168"/>
              <a:gd name="T68" fmla="*/ 2147483647 w 1420"/>
              <a:gd name="T69" fmla="*/ 2147483647 h 1168"/>
              <a:gd name="T70" fmla="*/ 2147483647 w 1420"/>
              <a:gd name="T71" fmla="*/ 2147483647 h 1168"/>
              <a:gd name="T72" fmla="*/ 2147483647 w 1420"/>
              <a:gd name="T73" fmla="*/ 2147483647 h 1168"/>
              <a:gd name="T74" fmla="*/ 2147483647 w 1420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20"/>
              <a:gd name="T115" fmla="*/ 0 h 1168"/>
              <a:gd name="T116" fmla="*/ 1420 w 1420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20" h="1168">
                <a:moveTo>
                  <a:pt x="1416" y="221"/>
                </a:moveTo>
                <a:cubicBezTo>
                  <a:pt x="1412" y="218"/>
                  <a:pt x="1367" y="144"/>
                  <a:pt x="1364" y="141"/>
                </a:cubicBezTo>
                <a:cubicBezTo>
                  <a:pt x="1348" y="129"/>
                  <a:pt x="1323" y="76"/>
                  <a:pt x="1320" y="73"/>
                </a:cubicBezTo>
                <a:cubicBezTo>
                  <a:pt x="1313" y="67"/>
                  <a:pt x="1322" y="53"/>
                  <a:pt x="1308" y="53"/>
                </a:cubicBezTo>
                <a:cubicBezTo>
                  <a:pt x="1302" y="35"/>
                  <a:pt x="1285" y="18"/>
                  <a:pt x="1268" y="13"/>
                </a:cubicBezTo>
                <a:cubicBezTo>
                  <a:pt x="1260" y="10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43" y="77"/>
                  <a:pt x="1140" y="81"/>
                </a:cubicBezTo>
                <a:cubicBezTo>
                  <a:pt x="1136" y="84"/>
                  <a:pt x="1140" y="70"/>
                  <a:pt x="1136" y="73"/>
                </a:cubicBezTo>
                <a:cubicBezTo>
                  <a:pt x="1126" y="102"/>
                  <a:pt x="1112" y="102"/>
                  <a:pt x="1104" y="129"/>
                </a:cubicBezTo>
                <a:cubicBezTo>
                  <a:pt x="1096" y="150"/>
                  <a:pt x="1102" y="172"/>
                  <a:pt x="1084" y="185"/>
                </a:cubicBezTo>
                <a:cubicBezTo>
                  <a:pt x="1079" y="198"/>
                  <a:pt x="1068" y="213"/>
                  <a:pt x="1048" y="237"/>
                </a:cubicBezTo>
                <a:cubicBezTo>
                  <a:pt x="1052" y="239"/>
                  <a:pt x="1066" y="216"/>
                  <a:pt x="1064" y="221"/>
                </a:cubicBezTo>
                <a:cubicBezTo>
                  <a:pt x="1060" y="227"/>
                  <a:pt x="1049" y="256"/>
                  <a:pt x="1044" y="261"/>
                </a:cubicBezTo>
                <a:cubicBezTo>
                  <a:pt x="1040" y="263"/>
                  <a:pt x="1026" y="261"/>
                  <a:pt x="1024" y="265"/>
                </a:cubicBezTo>
                <a:cubicBezTo>
                  <a:pt x="1019" y="273"/>
                  <a:pt x="1040" y="272"/>
                  <a:pt x="1036" y="281"/>
                </a:cubicBezTo>
                <a:cubicBezTo>
                  <a:pt x="1029" y="294"/>
                  <a:pt x="1024" y="325"/>
                  <a:pt x="1024" y="325"/>
                </a:cubicBezTo>
                <a:cubicBezTo>
                  <a:pt x="1019" y="341"/>
                  <a:pt x="1014" y="354"/>
                  <a:pt x="1008" y="369"/>
                </a:cubicBezTo>
                <a:cubicBezTo>
                  <a:pt x="994" y="398"/>
                  <a:pt x="1012" y="397"/>
                  <a:pt x="988" y="421"/>
                </a:cubicBezTo>
                <a:cubicBezTo>
                  <a:pt x="977" y="458"/>
                  <a:pt x="981" y="466"/>
                  <a:pt x="964" y="493"/>
                </a:cubicBezTo>
                <a:cubicBezTo>
                  <a:pt x="958" y="501"/>
                  <a:pt x="951" y="535"/>
                  <a:pt x="948" y="545"/>
                </a:cubicBezTo>
                <a:cubicBezTo>
                  <a:pt x="941" y="565"/>
                  <a:pt x="935" y="575"/>
                  <a:pt x="924" y="593"/>
                </a:cubicBezTo>
                <a:cubicBezTo>
                  <a:pt x="918" y="601"/>
                  <a:pt x="911" y="635"/>
                  <a:pt x="908" y="645"/>
                </a:cubicBezTo>
                <a:cubicBezTo>
                  <a:pt x="905" y="653"/>
                  <a:pt x="900" y="686"/>
                  <a:pt x="892" y="689"/>
                </a:cubicBezTo>
                <a:cubicBezTo>
                  <a:pt x="875" y="694"/>
                  <a:pt x="887" y="734"/>
                  <a:pt x="872" y="745"/>
                </a:cubicBezTo>
                <a:cubicBezTo>
                  <a:pt x="867" y="773"/>
                  <a:pt x="858" y="793"/>
                  <a:pt x="840" y="817"/>
                </a:cubicBezTo>
                <a:cubicBezTo>
                  <a:pt x="810" y="863"/>
                  <a:pt x="852" y="857"/>
                  <a:pt x="812" y="885"/>
                </a:cubicBezTo>
                <a:cubicBezTo>
                  <a:pt x="793" y="912"/>
                  <a:pt x="779" y="935"/>
                  <a:pt x="772" y="957"/>
                </a:cubicBezTo>
                <a:cubicBezTo>
                  <a:pt x="768" y="953"/>
                  <a:pt x="753" y="1009"/>
                  <a:pt x="748" y="1009"/>
                </a:cubicBezTo>
                <a:cubicBezTo>
                  <a:pt x="743" y="1009"/>
                  <a:pt x="705" y="1041"/>
                  <a:pt x="704" y="1045"/>
                </a:cubicBezTo>
                <a:cubicBezTo>
                  <a:pt x="694" y="1063"/>
                  <a:pt x="668" y="1081"/>
                  <a:pt x="652" y="1093"/>
                </a:cubicBezTo>
                <a:cubicBezTo>
                  <a:pt x="636" y="1115"/>
                  <a:pt x="585" y="1101"/>
                  <a:pt x="548" y="1133"/>
                </a:cubicBezTo>
                <a:cubicBezTo>
                  <a:pt x="468" y="1162"/>
                  <a:pt x="488" y="1138"/>
                  <a:pt x="400" y="1157"/>
                </a:cubicBezTo>
                <a:cubicBezTo>
                  <a:pt x="336" y="1157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420" y="1161"/>
                </a:lnTo>
                <a:lnTo>
                  <a:pt x="1416" y="221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8" name="Group 25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31765" name="Text Box 26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31766" name="AutoShape 27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59" name="Text Box 28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31760" name="Freeform 31"/>
          <p:cNvSpPr>
            <a:spLocks/>
          </p:cNvSpPr>
          <p:nvPr/>
        </p:nvSpPr>
        <p:spPr bwMode="auto">
          <a:xfrm>
            <a:off x="2743200" y="2819400"/>
            <a:ext cx="23241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Freeform 32"/>
          <p:cNvSpPr>
            <a:spLocks/>
          </p:cNvSpPr>
          <p:nvPr/>
        </p:nvSpPr>
        <p:spPr bwMode="auto">
          <a:xfrm>
            <a:off x="3683000" y="2847975"/>
            <a:ext cx="2667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33"/>
          <p:cNvSpPr>
            <a:spLocks noChangeShapeType="1"/>
          </p:cNvSpPr>
          <p:nvPr/>
        </p:nvSpPr>
        <p:spPr bwMode="auto">
          <a:xfrm>
            <a:off x="41910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Text Box 34"/>
          <p:cNvSpPr txBox="1">
            <a:spLocks noChangeArrowheads="1"/>
          </p:cNvSpPr>
          <p:nvPr/>
        </p:nvSpPr>
        <p:spPr bwMode="auto">
          <a:xfrm>
            <a:off x="3733800" y="1600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Population standard deviation</a:t>
            </a:r>
          </a:p>
        </p:txBody>
      </p:sp>
      <p:sp>
        <p:nvSpPr>
          <p:cNvPr id="31764" name="Text Box 35"/>
          <p:cNvSpPr txBox="1">
            <a:spLocks noChangeArrowheads="1"/>
          </p:cNvSpPr>
          <p:nvPr/>
        </p:nvSpPr>
        <p:spPr bwMode="auto">
          <a:xfrm>
            <a:off x="2057400" y="1981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σ = 25 to 20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 flipH="1">
            <a:off x="4229100" y="4648200"/>
            <a:ext cx="2971800" cy="381000"/>
            <a:chOff x="2976" y="2448"/>
            <a:chExt cx="1488" cy="240"/>
          </a:xfrm>
        </p:grpSpPr>
        <p:grpSp>
          <p:nvGrpSpPr>
            <p:cNvPr id="32798" name="Group 5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32800" name="AutoShape 6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1" name="Rectangle 7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99" name="Line 8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3" name="Group 9"/>
          <p:cNvGrpSpPr>
            <a:grpSpLocks/>
          </p:cNvGrpSpPr>
          <p:nvPr/>
        </p:nvGrpSpPr>
        <p:grpSpPr bwMode="auto">
          <a:xfrm>
            <a:off x="4330700" y="2425700"/>
            <a:ext cx="974725" cy="369888"/>
            <a:chOff x="2728" y="1528"/>
            <a:chExt cx="614" cy="233"/>
          </a:xfrm>
        </p:grpSpPr>
        <p:sp>
          <p:nvSpPr>
            <p:cNvPr id="32796" name="Rectangle 10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7" name="Text Box 11"/>
            <p:cNvSpPr txBox="1">
              <a:spLocks noChangeArrowheads="1"/>
            </p:cNvSpPr>
            <p:nvPr/>
          </p:nvSpPr>
          <p:spPr bwMode="auto">
            <a:xfrm>
              <a:off x="2728" y="1528"/>
              <a:ext cx="6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32774" name="Line 12"/>
          <p:cNvSpPr>
            <a:spLocks noChangeShapeType="1"/>
          </p:cNvSpPr>
          <p:nvPr/>
        </p:nvSpPr>
        <p:spPr bwMode="auto">
          <a:xfrm flipH="1">
            <a:off x="4267200" y="2667000"/>
            <a:ext cx="76200" cy="2286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 Box 13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32776" name="Text Box 14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32777" name="Group 15"/>
          <p:cNvGrpSpPr>
            <a:grpSpLocks/>
          </p:cNvGrpSpPr>
          <p:nvPr/>
        </p:nvGrpSpPr>
        <p:grpSpPr bwMode="auto">
          <a:xfrm>
            <a:off x="2235200" y="4648200"/>
            <a:ext cx="1981200" cy="381000"/>
            <a:chOff x="912" y="2928"/>
            <a:chExt cx="1680" cy="240"/>
          </a:xfrm>
        </p:grpSpPr>
        <p:sp>
          <p:nvSpPr>
            <p:cNvPr id="32793" name="AutoShape 16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Rectangle 17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5" name="Line 18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8" name="Freeform 19"/>
          <p:cNvSpPr>
            <a:spLocks/>
          </p:cNvSpPr>
          <p:nvPr/>
        </p:nvSpPr>
        <p:spPr bwMode="auto">
          <a:xfrm>
            <a:off x="3498850" y="4300538"/>
            <a:ext cx="730250" cy="385762"/>
          </a:xfrm>
          <a:custGeom>
            <a:avLst/>
            <a:gdLst>
              <a:gd name="T0" fmla="*/ 0 w 460"/>
              <a:gd name="T1" fmla="*/ 2147483647 h 243"/>
              <a:gd name="T2" fmla="*/ 2147483647 w 460"/>
              <a:gd name="T3" fmla="*/ 2147483647 h 243"/>
              <a:gd name="T4" fmla="*/ 2147483647 w 460"/>
              <a:gd name="T5" fmla="*/ 2147483647 h 243"/>
              <a:gd name="T6" fmla="*/ 2147483647 w 460"/>
              <a:gd name="T7" fmla="*/ 2147483647 h 243"/>
              <a:gd name="T8" fmla="*/ 2147483647 w 460"/>
              <a:gd name="T9" fmla="*/ 2147483647 h 243"/>
              <a:gd name="T10" fmla="*/ 2147483647 w 460"/>
              <a:gd name="T11" fmla="*/ 2147483647 h 243"/>
              <a:gd name="T12" fmla="*/ 2147483647 w 460"/>
              <a:gd name="T13" fmla="*/ 2147483647 h 243"/>
              <a:gd name="T14" fmla="*/ 2147483647 w 460"/>
              <a:gd name="T15" fmla="*/ 2147483647 h 243"/>
              <a:gd name="T16" fmla="*/ 2147483647 w 460"/>
              <a:gd name="T17" fmla="*/ 2147483647 h 243"/>
              <a:gd name="T18" fmla="*/ 2147483647 w 460"/>
              <a:gd name="T19" fmla="*/ 2147483647 h 243"/>
              <a:gd name="T20" fmla="*/ 0 w 460"/>
              <a:gd name="T21" fmla="*/ 2147483647 h 2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60"/>
              <a:gd name="T34" fmla="*/ 0 h 243"/>
              <a:gd name="T35" fmla="*/ 460 w 460"/>
              <a:gd name="T36" fmla="*/ 243 h 2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60" h="243">
                <a:moveTo>
                  <a:pt x="0" y="237"/>
                </a:moveTo>
                <a:cubicBezTo>
                  <a:pt x="32" y="239"/>
                  <a:pt x="63" y="241"/>
                  <a:pt x="96" y="239"/>
                </a:cubicBezTo>
                <a:cubicBezTo>
                  <a:pt x="111" y="235"/>
                  <a:pt x="160" y="240"/>
                  <a:pt x="176" y="239"/>
                </a:cubicBezTo>
                <a:cubicBezTo>
                  <a:pt x="213" y="226"/>
                  <a:pt x="255" y="220"/>
                  <a:pt x="288" y="199"/>
                </a:cubicBezTo>
                <a:cubicBezTo>
                  <a:pt x="297" y="185"/>
                  <a:pt x="330" y="168"/>
                  <a:pt x="344" y="159"/>
                </a:cubicBezTo>
                <a:cubicBezTo>
                  <a:pt x="348" y="151"/>
                  <a:pt x="368" y="135"/>
                  <a:pt x="376" y="131"/>
                </a:cubicBezTo>
                <a:cubicBezTo>
                  <a:pt x="387" y="113"/>
                  <a:pt x="397" y="103"/>
                  <a:pt x="416" y="91"/>
                </a:cubicBezTo>
                <a:cubicBezTo>
                  <a:pt x="422" y="80"/>
                  <a:pt x="448" y="45"/>
                  <a:pt x="456" y="35"/>
                </a:cubicBezTo>
                <a:cubicBezTo>
                  <a:pt x="457" y="32"/>
                  <a:pt x="460" y="0"/>
                  <a:pt x="448" y="35"/>
                </a:cubicBezTo>
                <a:lnTo>
                  <a:pt x="456" y="243"/>
                </a:lnTo>
                <a:lnTo>
                  <a:pt x="0" y="24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Freeform 20"/>
          <p:cNvSpPr>
            <a:spLocks/>
          </p:cNvSpPr>
          <p:nvPr/>
        </p:nvSpPr>
        <p:spPr bwMode="auto">
          <a:xfrm>
            <a:off x="4216400" y="3251200"/>
            <a:ext cx="1574800" cy="1447800"/>
          </a:xfrm>
          <a:custGeom>
            <a:avLst/>
            <a:gdLst>
              <a:gd name="T0" fmla="*/ 2147483647 w 992"/>
              <a:gd name="T1" fmla="*/ 2147483647 h 912"/>
              <a:gd name="T2" fmla="*/ 2147483647 w 992"/>
              <a:gd name="T3" fmla="*/ 2147483647 h 912"/>
              <a:gd name="T4" fmla="*/ 2147483647 w 992"/>
              <a:gd name="T5" fmla="*/ 2147483647 h 912"/>
              <a:gd name="T6" fmla="*/ 2147483647 w 992"/>
              <a:gd name="T7" fmla="*/ 2147483647 h 912"/>
              <a:gd name="T8" fmla="*/ 2147483647 w 992"/>
              <a:gd name="T9" fmla="*/ 2147483647 h 912"/>
              <a:gd name="T10" fmla="*/ 2147483647 w 992"/>
              <a:gd name="T11" fmla="*/ 2147483647 h 912"/>
              <a:gd name="T12" fmla="*/ 2147483647 w 992"/>
              <a:gd name="T13" fmla="*/ 2147483647 h 912"/>
              <a:gd name="T14" fmla="*/ 2147483647 w 992"/>
              <a:gd name="T15" fmla="*/ 2147483647 h 912"/>
              <a:gd name="T16" fmla="*/ 2147483647 w 992"/>
              <a:gd name="T17" fmla="*/ 2147483647 h 912"/>
              <a:gd name="T18" fmla="*/ 2147483647 w 992"/>
              <a:gd name="T19" fmla="*/ 2147483647 h 912"/>
              <a:gd name="T20" fmla="*/ 2147483647 w 992"/>
              <a:gd name="T21" fmla="*/ 2147483647 h 912"/>
              <a:gd name="T22" fmla="*/ 2147483647 w 992"/>
              <a:gd name="T23" fmla="*/ 2147483647 h 912"/>
              <a:gd name="T24" fmla="*/ 2147483647 w 992"/>
              <a:gd name="T25" fmla="*/ 2147483647 h 912"/>
              <a:gd name="T26" fmla="*/ 2147483647 w 992"/>
              <a:gd name="T27" fmla="*/ 2147483647 h 912"/>
              <a:gd name="T28" fmla="*/ 2147483647 w 992"/>
              <a:gd name="T29" fmla="*/ 2147483647 h 912"/>
              <a:gd name="T30" fmla="*/ 2147483647 w 992"/>
              <a:gd name="T31" fmla="*/ 2147483647 h 912"/>
              <a:gd name="T32" fmla="*/ 2147483647 w 992"/>
              <a:gd name="T33" fmla="*/ 2147483647 h 912"/>
              <a:gd name="T34" fmla="*/ 2147483647 w 992"/>
              <a:gd name="T35" fmla="*/ 2147483647 h 912"/>
              <a:gd name="T36" fmla="*/ 2147483647 w 992"/>
              <a:gd name="T37" fmla="*/ 2147483647 h 912"/>
              <a:gd name="T38" fmla="*/ 2147483647 w 992"/>
              <a:gd name="T39" fmla="*/ 2147483647 h 912"/>
              <a:gd name="T40" fmla="*/ 0 w 992"/>
              <a:gd name="T41" fmla="*/ 0 h 9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92"/>
              <a:gd name="T64" fmla="*/ 0 h 912"/>
              <a:gd name="T65" fmla="*/ 992 w 992"/>
              <a:gd name="T66" fmla="*/ 912 h 9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92" h="912">
                <a:moveTo>
                  <a:pt x="32" y="52"/>
                </a:moveTo>
                <a:cubicBezTo>
                  <a:pt x="60" y="80"/>
                  <a:pt x="47" y="97"/>
                  <a:pt x="76" y="148"/>
                </a:cubicBezTo>
                <a:cubicBezTo>
                  <a:pt x="92" y="180"/>
                  <a:pt x="80" y="211"/>
                  <a:pt x="104" y="256"/>
                </a:cubicBezTo>
                <a:cubicBezTo>
                  <a:pt x="111" y="277"/>
                  <a:pt x="118" y="326"/>
                  <a:pt x="128" y="348"/>
                </a:cubicBezTo>
                <a:cubicBezTo>
                  <a:pt x="153" y="408"/>
                  <a:pt x="144" y="402"/>
                  <a:pt x="168" y="460"/>
                </a:cubicBezTo>
                <a:cubicBezTo>
                  <a:pt x="192" y="509"/>
                  <a:pt x="155" y="422"/>
                  <a:pt x="192" y="524"/>
                </a:cubicBezTo>
                <a:cubicBezTo>
                  <a:pt x="193" y="528"/>
                  <a:pt x="225" y="584"/>
                  <a:pt x="224" y="580"/>
                </a:cubicBezTo>
                <a:cubicBezTo>
                  <a:pt x="222" y="576"/>
                  <a:pt x="261" y="636"/>
                  <a:pt x="260" y="632"/>
                </a:cubicBezTo>
                <a:cubicBezTo>
                  <a:pt x="258" y="628"/>
                  <a:pt x="288" y="694"/>
                  <a:pt x="292" y="696"/>
                </a:cubicBezTo>
                <a:cubicBezTo>
                  <a:pt x="308" y="701"/>
                  <a:pt x="324" y="757"/>
                  <a:pt x="340" y="768"/>
                </a:cubicBezTo>
                <a:cubicBezTo>
                  <a:pt x="359" y="796"/>
                  <a:pt x="373" y="789"/>
                  <a:pt x="392" y="808"/>
                </a:cubicBezTo>
                <a:cubicBezTo>
                  <a:pt x="405" y="848"/>
                  <a:pt x="432" y="792"/>
                  <a:pt x="456" y="832"/>
                </a:cubicBezTo>
                <a:cubicBezTo>
                  <a:pt x="472" y="869"/>
                  <a:pt x="472" y="836"/>
                  <a:pt x="508" y="860"/>
                </a:cubicBezTo>
                <a:cubicBezTo>
                  <a:pt x="518" y="876"/>
                  <a:pt x="548" y="877"/>
                  <a:pt x="564" y="888"/>
                </a:cubicBezTo>
                <a:cubicBezTo>
                  <a:pt x="580" y="912"/>
                  <a:pt x="625" y="890"/>
                  <a:pt x="652" y="904"/>
                </a:cubicBezTo>
                <a:cubicBezTo>
                  <a:pt x="668" y="912"/>
                  <a:pt x="703" y="895"/>
                  <a:pt x="720" y="904"/>
                </a:cubicBezTo>
                <a:cubicBezTo>
                  <a:pt x="732" y="911"/>
                  <a:pt x="758" y="888"/>
                  <a:pt x="772" y="892"/>
                </a:cubicBezTo>
                <a:cubicBezTo>
                  <a:pt x="829" y="906"/>
                  <a:pt x="889" y="895"/>
                  <a:pt x="948" y="900"/>
                </a:cubicBezTo>
                <a:cubicBezTo>
                  <a:pt x="964" y="904"/>
                  <a:pt x="975" y="908"/>
                  <a:pt x="992" y="908"/>
                </a:cubicBezTo>
                <a:lnTo>
                  <a:pt x="4" y="908"/>
                </a:lnTo>
                <a:lnTo>
                  <a:pt x="0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0" name="Group 21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32791" name="AutoShape 22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Text Box 23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32781" name="Freeform 24"/>
          <p:cNvSpPr>
            <a:spLocks/>
          </p:cNvSpPr>
          <p:nvPr/>
        </p:nvSpPr>
        <p:spPr bwMode="auto">
          <a:xfrm>
            <a:off x="1930400" y="2844800"/>
            <a:ext cx="2292350" cy="1847850"/>
          </a:xfrm>
          <a:custGeom>
            <a:avLst/>
            <a:gdLst>
              <a:gd name="T0" fmla="*/ 2147483647 w 1444"/>
              <a:gd name="T1" fmla="*/ 2147483647 h 1164"/>
              <a:gd name="T2" fmla="*/ 2147483647 w 1444"/>
              <a:gd name="T3" fmla="*/ 2147483647 h 1164"/>
              <a:gd name="T4" fmla="*/ 2147483647 w 1444"/>
              <a:gd name="T5" fmla="*/ 2147483647 h 1164"/>
              <a:gd name="T6" fmla="*/ 2147483647 w 1444"/>
              <a:gd name="T7" fmla="*/ 2147483647 h 1164"/>
              <a:gd name="T8" fmla="*/ 2147483647 w 1444"/>
              <a:gd name="T9" fmla="*/ 2147483647 h 1164"/>
              <a:gd name="T10" fmla="*/ 2147483647 w 1444"/>
              <a:gd name="T11" fmla="*/ 0 h 1164"/>
              <a:gd name="T12" fmla="*/ 2147483647 w 1444"/>
              <a:gd name="T13" fmla="*/ 2147483647 h 1164"/>
              <a:gd name="T14" fmla="*/ 2147483647 w 1444"/>
              <a:gd name="T15" fmla="*/ 2147483647 h 1164"/>
              <a:gd name="T16" fmla="*/ 2147483647 w 1444"/>
              <a:gd name="T17" fmla="*/ 2147483647 h 1164"/>
              <a:gd name="T18" fmla="*/ 2147483647 w 1444"/>
              <a:gd name="T19" fmla="*/ 2147483647 h 1164"/>
              <a:gd name="T20" fmla="*/ 2147483647 w 1444"/>
              <a:gd name="T21" fmla="*/ 2147483647 h 1164"/>
              <a:gd name="T22" fmla="*/ 2147483647 w 1444"/>
              <a:gd name="T23" fmla="*/ 2147483647 h 1164"/>
              <a:gd name="T24" fmla="*/ 2147483647 w 1444"/>
              <a:gd name="T25" fmla="*/ 2147483647 h 1164"/>
              <a:gd name="T26" fmla="*/ 2147483647 w 1444"/>
              <a:gd name="T27" fmla="*/ 2147483647 h 1164"/>
              <a:gd name="T28" fmla="*/ 2147483647 w 1444"/>
              <a:gd name="T29" fmla="*/ 2147483647 h 1164"/>
              <a:gd name="T30" fmla="*/ 2147483647 w 1444"/>
              <a:gd name="T31" fmla="*/ 2147483647 h 1164"/>
              <a:gd name="T32" fmla="*/ 2147483647 w 1444"/>
              <a:gd name="T33" fmla="*/ 2147483647 h 1164"/>
              <a:gd name="T34" fmla="*/ 2147483647 w 1444"/>
              <a:gd name="T35" fmla="*/ 2147483647 h 1164"/>
              <a:gd name="T36" fmla="*/ 2147483647 w 1444"/>
              <a:gd name="T37" fmla="*/ 2147483647 h 1164"/>
              <a:gd name="T38" fmla="*/ 2147483647 w 1444"/>
              <a:gd name="T39" fmla="*/ 2147483647 h 1164"/>
              <a:gd name="T40" fmla="*/ 2147483647 w 1444"/>
              <a:gd name="T41" fmla="*/ 2147483647 h 1164"/>
              <a:gd name="T42" fmla="*/ 2147483647 w 1444"/>
              <a:gd name="T43" fmla="*/ 2147483647 h 1164"/>
              <a:gd name="T44" fmla="*/ 2147483647 w 1444"/>
              <a:gd name="T45" fmla="*/ 2147483647 h 1164"/>
              <a:gd name="T46" fmla="*/ 2147483647 w 1444"/>
              <a:gd name="T47" fmla="*/ 2147483647 h 1164"/>
              <a:gd name="T48" fmla="*/ 2147483647 w 1444"/>
              <a:gd name="T49" fmla="*/ 2147483647 h 1164"/>
              <a:gd name="T50" fmla="*/ 2147483647 w 1444"/>
              <a:gd name="T51" fmla="*/ 2147483647 h 1164"/>
              <a:gd name="T52" fmla="*/ 2147483647 w 1444"/>
              <a:gd name="T53" fmla="*/ 2147483647 h 1164"/>
              <a:gd name="T54" fmla="*/ 2147483647 w 1444"/>
              <a:gd name="T55" fmla="*/ 2147483647 h 1164"/>
              <a:gd name="T56" fmla="*/ 2147483647 w 1444"/>
              <a:gd name="T57" fmla="*/ 2147483647 h 1164"/>
              <a:gd name="T58" fmla="*/ 2147483647 w 1444"/>
              <a:gd name="T59" fmla="*/ 2147483647 h 1164"/>
              <a:gd name="T60" fmla="*/ 2147483647 w 1444"/>
              <a:gd name="T61" fmla="*/ 2147483647 h 1164"/>
              <a:gd name="T62" fmla="*/ 2147483647 w 1444"/>
              <a:gd name="T63" fmla="*/ 2147483647 h 1164"/>
              <a:gd name="T64" fmla="*/ 2147483647 w 1444"/>
              <a:gd name="T65" fmla="*/ 2147483647 h 1164"/>
              <a:gd name="T66" fmla="*/ 2147483647 w 1444"/>
              <a:gd name="T67" fmla="*/ 2147483647 h 1164"/>
              <a:gd name="T68" fmla="*/ 2147483647 w 1444"/>
              <a:gd name="T69" fmla="*/ 2147483647 h 1164"/>
              <a:gd name="T70" fmla="*/ 2147483647 w 1444"/>
              <a:gd name="T71" fmla="*/ 2147483647 h 1164"/>
              <a:gd name="T72" fmla="*/ 2147483647 w 1444"/>
              <a:gd name="T73" fmla="*/ 2147483647 h 1164"/>
              <a:gd name="T74" fmla="*/ 2147483647 w 1444"/>
              <a:gd name="T75" fmla="*/ 2147483647 h 1164"/>
              <a:gd name="T76" fmla="*/ 2147483647 w 1444"/>
              <a:gd name="T77" fmla="*/ 2147483647 h 116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44"/>
              <a:gd name="T118" fmla="*/ 0 h 1164"/>
              <a:gd name="T119" fmla="*/ 1444 w 1444"/>
              <a:gd name="T120" fmla="*/ 1164 h 116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44" h="1164">
                <a:moveTo>
                  <a:pt x="1440" y="244"/>
                </a:moveTo>
                <a:cubicBezTo>
                  <a:pt x="1436" y="241"/>
                  <a:pt x="1383" y="155"/>
                  <a:pt x="1380" y="152"/>
                </a:cubicBezTo>
                <a:cubicBezTo>
                  <a:pt x="1376" y="148"/>
                  <a:pt x="1343" y="95"/>
                  <a:pt x="1340" y="92"/>
                </a:cubicBezTo>
                <a:cubicBezTo>
                  <a:pt x="1333" y="86"/>
                  <a:pt x="1318" y="48"/>
                  <a:pt x="1304" y="48"/>
                </a:cubicBezTo>
                <a:cubicBezTo>
                  <a:pt x="1298" y="30"/>
                  <a:pt x="1285" y="13"/>
                  <a:pt x="1268" y="8"/>
                </a:cubicBezTo>
                <a:cubicBezTo>
                  <a:pt x="1260" y="5"/>
                  <a:pt x="1244" y="0"/>
                  <a:pt x="1244" y="0"/>
                </a:cubicBezTo>
                <a:cubicBezTo>
                  <a:pt x="1189" y="6"/>
                  <a:pt x="1235" y="4"/>
                  <a:pt x="1200" y="28"/>
                </a:cubicBezTo>
                <a:cubicBezTo>
                  <a:pt x="1177" y="62"/>
                  <a:pt x="1207" y="25"/>
                  <a:pt x="1180" y="48"/>
                </a:cubicBezTo>
                <a:cubicBezTo>
                  <a:pt x="1176" y="51"/>
                  <a:pt x="1163" y="68"/>
                  <a:pt x="1160" y="72"/>
                </a:cubicBezTo>
                <a:cubicBezTo>
                  <a:pt x="1156" y="75"/>
                  <a:pt x="1144" y="105"/>
                  <a:pt x="1140" y="108"/>
                </a:cubicBezTo>
                <a:cubicBezTo>
                  <a:pt x="1130" y="137"/>
                  <a:pt x="1148" y="96"/>
                  <a:pt x="1124" y="128"/>
                </a:cubicBezTo>
                <a:cubicBezTo>
                  <a:pt x="1116" y="149"/>
                  <a:pt x="1118" y="167"/>
                  <a:pt x="1100" y="180"/>
                </a:cubicBezTo>
                <a:cubicBezTo>
                  <a:pt x="1095" y="193"/>
                  <a:pt x="1080" y="206"/>
                  <a:pt x="1076" y="220"/>
                </a:cubicBezTo>
                <a:cubicBezTo>
                  <a:pt x="1080" y="222"/>
                  <a:pt x="1078" y="223"/>
                  <a:pt x="1076" y="228"/>
                </a:cubicBezTo>
                <a:cubicBezTo>
                  <a:pt x="1072" y="234"/>
                  <a:pt x="1073" y="247"/>
                  <a:pt x="1068" y="252"/>
                </a:cubicBezTo>
                <a:cubicBezTo>
                  <a:pt x="1064" y="254"/>
                  <a:pt x="1058" y="264"/>
                  <a:pt x="1056" y="268"/>
                </a:cubicBezTo>
                <a:cubicBezTo>
                  <a:pt x="1051" y="276"/>
                  <a:pt x="1056" y="275"/>
                  <a:pt x="1052" y="284"/>
                </a:cubicBezTo>
                <a:cubicBezTo>
                  <a:pt x="1045" y="297"/>
                  <a:pt x="1040" y="312"/>
                  <a:pt x="1040" y="312"/>
                </a:cubicBezTo>
                <a:cubicBezTo>
                  <a:pt x="1035" y="328"/>
                  <a:pt x="1034" y="341"/>
                  <a:pt x="1028" y="356"/>
                </a:cubicBezTo>
                <a:cubicBezTo>
                  <a:pt x="1014" y="385"/>
                  <a:pt x="1028" y="392"/>
                  <a:pt x="1004" y="416"/>
                </a:cubicBezTo>
                <a:cubicBezTo>
                  <a:pt x="993" y="453"/>
                  <a:pt x="1001" y="473"/>
                  <a:pt x="984" y="500"/>
                </a:cubicBezTo>
                <a:cubicBezTo>
                  <a:pt x="978" y="508"/>
                  <a:pt x="971" y="546"/>
                  <a:pt x="968" y="556"/>
                </a:cubicBezTo>
                <a:cubicBezTo>
                  <a:pt x="961" y="576"/>
                  <a:pt x="943" y="610"/>
                  <a:pt x="932" y="628"/>
                </a:cubicBezTo>
                <a:cubicBezTo>
                  <a:pt x="926" y="636"/>
                  <a:pt x="915" y="666"/>
                  <a:pt x="912" y="676"/>
                </a:cubicBezTo>
                <a:cubicBezTo>
                  <a:pt x="909" y="684"/>
                  <a:pt x="908" y="721"/>
                  <a:pt x="900" y="724"/>
                </a:cubicBezTo>
                <a:cubicBezTo>
                  <a:pt x="883" y="729"/>
                  <a:pt x="895" y="769"/>
                  <a:pt x="880" y="780"/>
                </a:cubicBezTo>
                <a:cubicBezTo>
                  <a:pt x="875" y="808"/>
                  <a:pt x="862" y="820"/>
                  <a:pt x="844" y="844"/>
                </a:cubicBezTo>
                <a:cubicBezTo>
                  <a:pt x="814" y="890"/>
                  <a:pt x="852" y="888"/>
                  <a:pt x="812" y="916"/>
                </a:cubicBezTo>
                <a:cubicBezTo>
                  <a:pt x="793" y="943"/>
                  <a:pt x="779" y="946"/>
                  <a:pt x="772" y="968"/>
                </a:cubicBezTo>
                <a:cubicBezTo>
                  <a:pt x="768" y="964"/>
                  <a:pt x="749" y="1004"/>
                  <a:pt x="744" y="1004"/>
                </a:cubicBezTo>
                <a:cubicBezTo>
                  <a:pt x="739" y="1004"/>
                  <a:pt x="717" y="1040"/>
                  <a:pt x="716" y="1044"/>
                </a:cubicBezTo>
                <a:cubicBezTo>
                  <a:pt x="706" y="1062"/>
                  <a:pt x="664" y="1096"/>
                  <a:pt x="648" y="1108"/>
                </a:cubicBezTo>
                <a:cubicBezTo>
                  <a:pt x="632" y="1131"/>
                  <a:pt x="602" y="1120"/>
                  <a:pt x="584" y="1124"/>
                </a:cubicBezTo>
                <a:cubicBezTo>
                  <a:pt x="566" y="1128"/>
                  <a:pt x="569" y="1127"/>
                  <a:pt x="540" y="1132"/>
                </a:cubicBezTo>
                <a:cubicBezTo>
                  <a:pt x="460" y="1161"/>
                  <a:pt x="500" y="1136"/>
                  <a:pt x="408" y="1152"/>
                </a:cubicBezTo>
                <a:cubicBezTo>
                  <a:pt x="344" y="1152"/>
                  <a:pt x="320" y="1155"/>
                  <a:pt x="269" y="1147"/>
                </a:cubicBezTo>
                <a:cubicBezTo>
                  <a:pt x="253" y="1157"/>
                  <a:pt x="0" y="1162"/>
                  <a:pt x="184" y="1163"/>
                </a:cubicBezTo>
                <a:lnTo>
                  <a:pt x="1444" y="1164"/>
                </a:lnTo>
                <a:lnTo>
                  <a:pt x="1440" y="244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2" name="Group 25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32789" name="Text Box 26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32790" name="AutoShape 27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3" name="Text Box 28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32784" name="Freeform 31"/>
          <p:cNvSpPr>
            <a:spLocks/>
          </p:cNvSpPr>
          <p:nvPr/>
        </p:nvSpPr>
        <p:spPr bwMode="auto">
          <a:xfrm>
            <a:off x="2781300" y="2819400"/>
            <a:ext cx="2286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Freeform 32"/>
          <p:cNvSpPr>
            <a:spLocks/>
          </p:cNvSpPr>
          <p:nvPr/>
        </p:nvSpPr>
        <p:spPr bwMode="auto">
          <a:xfrm>
            <a:off x="3733800" y="2847975"/>
            <a:ext cx="25908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Line 33"/>
          <p:cNvSpPr>
            <a:spLocks noChangeShapeType="1"/>
          </p:cNvSpPr>
          <p:nvPr/>
        </p:nvSpPr>
        <p:spPr bwMode="auto">
          <a:xfrm>
            <a:off x="42291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Text Box 34"/>
          <p:cNvSpPr txBox="1">
            <a:spLocks noChangeArrowheads="1"/>
          </p:cNvSpPr>
          <p:nvPr/>
        </p:nvSpPr>
        <p:spPr bwMode="auto">
          <a:xfrm>
            <a:off x="3733800" y="1600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Population standard deviation</a:t>
            </a:r>
          </a:p>
        </p:txBody>
      </p:sp>
      <p:sp>
        <p:nvSpPr>
          <p:cNvPr id="32788" name="Text Box 35"/>
          <p:cNvSpPr txBox="1">
            <a:spLocks noChangeArrowheads="1"/>
          </p:cNvSpPr>
          <p:nvPr/>
        </p:nvSpPr>
        <p:spPr bwMode="auto">
          <a:xfrm>
            <a:off x="2057400" y="1981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σ = 25 to 20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2844800" y="2819400"/>
            <a:ext cx="21336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3759200" y="2847975"/>
            <a:ext cx="25146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 flipH="1">
            <a:off x="4267200" y="4648200"/>
            <a:ext cx="2971800" cy="381000"/>
            <a:chOff x="2976" y="2448"/>
            <a:chExt cx="1488" cy="240"/>
          </a:xfrm>
        </p:grpSpPr>
        <p:grpSp>
          <p:nvGrpSpPr>
            <p:cNvPr id="33825" name="Group 7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33827" name="AutoShape 8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8" name="Rectangle 9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26" name="Line 10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9" name="Group 11"/>
          <p:cNvGrpSpPr>
            <a:grpSpLocks/>
          </p:cNvGrpSpPr>
          <p:nvPr/>
        </p:nvGrpSpPr>
        <p:grpSpPr bwMode="auto">
          <a:xfrm>
            <a:off x="4330700" y="2425700"/>
            <a:ext cx="974725" cy="369888"/>
            <a:chOff x="2728" y="1528"/>
            <a:chExt cx="614" cy="233"/>
          </a:xfrm>
        </p:grpSpPr>
        <p:sp>
          <p:nvSpPr>
            <p:cNvPr id="33823" name="Rectangle 12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4" name="Text Box 13"/>
            <p:cNvSpPr txBox="1">
              <a:spLocks noChangeArrowheads="1"/>
            </p:cNvSpPr>
            <p:nvPr/>
          </p:nvSpPr>
          <p:spPr bwMode="auto">
            <a:xfrm>
              <a:off x="2728" y="1528"/>
              <a:ext cx="6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33800" name="Line 14"/>
          <p:cNvSpPr>
            <a:spLocks noChangeShapeType="1"/>
          </p:cNvSpPr>
          <p:nvPr/>
        </p:nvSpPr>
        <p:spPr bwMode="auto">
          <a:xfrm flipH="1">
            <a:off x="4267200" y="2667000"/>
            <a:ext cx="76200" cy="2286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15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33802" name="Text Box 16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33803" name="Group 17"/>
          <p:cNvGrpSpPr>
            <a:grpSpLocks/>
          </p:cNvGrpSpPr>
          <p:nvPr/>
        </p:nvGrpSpPr>
        <p:grpSpPr bwMode="auto">
          <a:xfrm>
            <a:off x="2273300" y="4648200"/>
            <a:ext cx="1981200" cy="381000"/>
            <a:chOff x="912" y="2928"/>
            <a:chExt cx="1680" cy="240"/>
          </a:xfrm>
        </p:grpSpPr>
        <p:sp>
          <p:nvSpPr>
            <p:cNvPr id="33820" name="AutoShape 18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1" name="Rectangle 19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2" name="Line 20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4" name="Freeform 21"/>
          <p:cNvSpPr>
            <a:spLocks/>
          </p:cNvSpPr>
          <p:nvPr/>
        </p:nvSpPr>
        <p:spPr bwMode="auto">
          <a:xfrm>
            <a:off x="3498850" y="4294188"/>
            <a:ext cx="766763" cy="392112"/>
          </a:xfrm>
          <a:custGeom>
            <a:avLst/>
            <a:gdLst>
              <a:gd name="T0" fmla="*/ 0 w 483"/>
              <a:gd name="T1" fmla="*/ 2147483647 h 247"/>
              <a:gd name="T2" fmla="*/ 2147483647 w 483"/>
              <a:gd name="T3" fmla="*/ 2147483647 h 247"/>
              <a:gd name="T4" fmla="*/ 2147483647 w 483"/>
              <a:gd name="T5" fmla="*/ 2147483647 h 247"/>
              <a:gd name="T6" fmla="*/ 2147483647 w 483"/>
              <a:gd name="T7" fmla="*/ 2147483647 h 247"/>
              <a:gd name="T8" fmla="*/ 2147483647 w 483"/>
              <a:gd name="T9" fmla="*/ 2147483647 h 247"/>
              <a:gd name="T10" fmla="*/ 2147483647 w 483"/>
              <a:gd name="T11" fmla="*/ 2147483647 h 247"/>
              <a:gd name="T12" fmla="*/ 2147483647 w 483"/>
              <a:gd name="T13" fmla="*/ 2147483647 h 247"/>
              <a:gd name="T14" fmla="*/ 2147483647 w 483"/>
              <a:gd name="T15" fmla="*/ 2147483647 h 247"/>
              <a:gd name="T16" fmla="*/ 2147483647 w 483"/>
              <a:gd name="T17" fmla="*/ 2147483647 h 247"/>
              <a:gd name="T18" fmla="*/ 2147483647 w 483"/>
              <a:gd name="T19" fmla="*/ 2147483647 h 247"/>
              <a:gd name="T20" fmla="*/ 0 w 483"/>
              <a:gd name="T21" fmla="*/ 2147483647 h 2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3"/>
              <a:gd name="T34" fmla="*/ 0 h 247"/>
              <a:gd name="T35" fmla="*/ 483 w 483"/>
              <a:gd name="T36" fmla="*/ 247 h 2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3" h="247">
                <a:moveTo>
                  <a:pt x="0" y="241"/>
                </a:moveTo>
                <a:cubicBezTo>
                  <a:pt x="32" y="243"/>
                  <a:pt x="67" y="241"/>
                  <a:pt x="100" y="239"/>
                </a:cubicBezTo>
                <a:cubicBezTo>
                  <a:pt x="115" y="235"/>
                  <a:pt x="140" y="240"/>
                  <a:pt x="156" y="239"/>
                </a:cubicBezTo>
                <a:cubicBezTo>
                  <a:pt x="193" y="226"/>
                  <a:pt x="239" y="244"/>
                  <a:pt x="272" y="223"/>
                </a:cubicBezTo>
                <a:cubicBezTo>
                  <a:pt x="281" y="209"/>
                  <a:pt x="302" y="204"/>
                  <a:pt x="316" y="195"/>
                </a:cubicBezTo>
                <a:cubicBezTo>
                  <a:pt x="320" y="187"/>
                  <a:pt x="348" y="171"/>
                  <a:pt x="356" y="167"/>
                </a:cubicBezTo>
                <a:cubicBezTo>
                  <a:pt x="367" y="149"/>
                  <a:pt x="397" y="115"/>
                  <a:pt x="416" y="103"/>
                </a:cubicBezTo>
                <a:cubicBezTo>
                  <a:pt x="422" y="92"/>
                  <a:pt x="464" y="45"/>
                  <a:pt x="472" y="35"/>
                </a:cubicBezTo>
                <a:cubicBezTo>
                  <a:pt x="473" y="32"/>
                  <a:pt x="483" y="0"/>
                  <a:pt x="468" y="35"/>
                </a:cubicBezTo>
                <a:lnTo>
                  <a:pt x="476" y="243"/>
                </a:lnTo>
                <a:lnTo>
                  <a:pt x="0" y="247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Freeform 22"/>
          <p:cNvSpPr>
            <a:spLocks/>
          </p:cNvSpPr>
          <p:nvPr/>
        </p:nvSpPr>
        <p:spPr bwMode="auto">
          <a:xfrm>
            <a:off x="4254500" y="3397250"/>
            <a:ext cx="1460500" cy="1295400"/>
          </a:xfrm>
          <a:custGeom>
            <a:avLst/>
            <a:gdLst>
              <a:gd name="T0" fmla="*/ 2147483647 w 920"/>
              <a:gd name="T1" fmla="*/ 2147483647 h 816"/>
              <a:gd name="T2" fmla="*/ 2147483647 w 920"/>
              <a:gd name="T3" fmla="*/ 2147483647 h 816"/>
              <a:gd name="T4" fmla="*/ 2147483647 w 920"/>
              <a:gd name="T5" fmla="*/ 2147483647 h 816"/>
              <a:gd name="T6" fmla="*/ 2147483647 w 920"/>
              <a:gd name="T7" fmla="*/ 2147483647 h 816"/>
              <a:gd name="T8" fmla="*/ 2147483647 w 920"/>
              <a:gd name="T9" fmla="*/ 2147483647 h 816"/>
              <a:gd name="T10" fmla="*/ 2147483647 w 920"/>
              <a:gd name="T11" fmla="*/ 2147483647 h 816"/>
              <a:gd name="T12" fmla="*/ 2147483647 w 920"/>
              <a:gd name="T13" fmla="*/ 2147483647 h 816"/>
              <a:gd name="T14" fmla="*/ 2147483647 w 920"/>
              <a:gd name="T15" fmla="*/ 2147483647 h 816"/>
              <a:gd name="T16" fmla="*/ 2147483647 w 920"/>
              <a:gd name="T17" fmla="*/ 2147483647 h 816"/>
              <a:gd name="T18" fmla="*/ 2147483647 w 920"/>
              <a:gd name="T19" fmla="*/ 2147483647 h 816"/>
              <a:gd name="T20" fmla="*/ 2147483647 w 920"/>
              <a:gd name="T21" fmla="*/ 2147483647 h 816"/>
              <a:gd name="T22" fmla="*/ 2147483647 w 920"/>
              <a:gd name="T23" fmla="*/ 2147483647 h 816"/>
              <a:gd name="T24" fmla="*/ 2147483647 w 920"/>
              <a:gd name="T25" fmla="*/ 2147483647 h 816"/>
              <a:gd name="T26" fmla="*/ 2147483647 w 920"/>
              <a:gd name="T27" fmla="*/ 2147483647 h 816"/>
              <a:gd name="T28" fmla="*/ 2147483647 w 920"/>
              <a:gd name="T29" fmla="*/ 2147483647 h 816"/>
              <a:gd name="T30" fmla="*/ 2147483647 w 920"/>
              <a:gd name="T31" fmla="*/ 2147483647 h 816"/>
              <a:gd name="T32" fmla="*/ 2147483647 w 920"/>
              <a:gd name="T33" fmla="*/ 2147483647 h 816"/>
              <a:gd name="T34" fmla="*/ 2147483647 w 920"/>
              <a:gd name="T35" fmla="*/ 2147483647 h 816"/>
              <a:gd name="T36" fmla="*/ 2147483647 w 920"/>
              <a:gd name="T37" fmla="*/ 2147483647 h 816"/>
              <a:gd name="T38" fmla="*/ 2147483647 w 920"/>
              <a:gd name="T39" fmla="*/ 2147483647 h 816"/>
              <a:gd name="T40" fmla="*/ 0 w 920"/>
              <a:gd name="T41" fmla="*/ 0 h 8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0"/>
              <a:gd name="T64" fmla="*/ 0 h 816"/>
              <a:gd name="T65" fmla="*/ 920 w 920"/>
              <a:gd name="T66" fmla="*/ 816 h 8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0" h="816">
                <a:moveTo>
                  <a:pt x="16" y="44"/>
                </a:moveTo>
                <a:cubicBezTo>
                  <a:pt x="44" y="72"/>
                  <a:pt x="3" y="41"/>
                  <a:pt x="32" y="92"/>
                </a:cubicBezTo>
                <a:cubicBezTo>
                  <a:pt x="48" y="124"/>
                  <a:pt x="24" y="119"/>
                  <a:pt x="48" y="164"/>
                </a:cubicBezTo>
                <a:cubicBezTo>
                  <a:pt x="55" y="185"/>
                  <a:pt x="50" y="186"/>
                  <a:pt x="60" y="208"/>
                </a:cubicBezTo>
                <a:cubicBezTo>
                  <a:pt x="85" y="268"/>
                  <a:pt x="60" y="226"/>
                  <a:pt x="84" y="284"/>
                </a:cubicBezTo>
                <a:cubicBezTo>
                  <a:pt x="108" y="333"/>
                  <a:pt x="83" y="278"/>
                  <a:pt x="120" y="380"/>
                </a:cubicBezTo>
                <a:cubicBezTo>
                  <a:pt x="121" y="384"/>
                  <a:pt x="145" y="436"/>
                  <a:pt x="144" y="432"/>
                </a:cubicBezTo>
                <a:cubicBezTo>
                  <a:pt x="142" y="428"/>
                  <a:pt x="173" y="492"/>
                  <a:pt x="172" y="488"/>
                </a:cubicBezTo>
                <a:cubicBezTo>
                  <a:pt x="170" y="484"/>
                  <a:pt x="196" y="550"/>
                  <a:pt x="200" y="552"/>
                </a:cubicBezTo>
                <a:cubicBezTo>
                  <a:pt x="216" y="557"/>
                  <a:pt x="208" y="593"/>
                  <a:pt x="224" y="604"/>
                </a:cubicBezTo>
                <a:cubicBezTo>
                  <a:pt x="243" y="632"/>
                  <a:pt x="245" y="637"/>
                  <a:pt x="264" y="656"/>
                </a:cubicBezTo>
                <a:cubicBezTo>
                  <a:pt x="277" y="696"/>
                  <a:pt x="304" y="676"/>
                  <a:pt x="328" y="716"/>
                </a:cubicBezTo>
                <a:cubicBezTo>
                  <a:pt x="344" y="753"/>
                  <a:pt x="352" y="724"/>
                  <a:pt x="388" y="748"/>
                </a:cubicBezTo>
                <a:cubicBezTo>
                  <a:pt x="398" y="764"/>
                  <a:pt x="436" y="769"/>
                  <a:pt x="452" y="780"/>
                </a:cubicBezTo>
                <a:cubicBezTo>
                  <a:pt x="468" y="804"/>
                  <a:pt x="521" y="790"/>
                  <a:pt x="548" y="804"/>
                </a:cubicBezTo>
                <a:cubicBezTo>
                  <a:pt x="564" y="812"/>
                  <a:pt x="623" y="799"/>
                  <a:pt x="640" y="808"/>
                </a:cubicBezTo>
                <a:cubicBezTo>
                  <a:pt x="652" y="815"/>
                  <a:pt x="694" y="796"/>
                  <a:pt x="708" y="800"/>
                </a:cubicBezTo>
                <a:cubicBezTo>
                  <a:pt x="765" y="814"/>
                  <a:pt x="817" y="803"/>
                  <a:pt x="876" y="808"/>
                </a:cubicBezTo>
                <a:cubicBezTo>
                  <a:pt x="892" y="812"/>
                  <a:pt x="903" y="816"/>
                  <a:pt x="920" y="816"/>
                </a:cubicBezTo>
                <a:lnTo>
                  <a:pt x="5" y="815"/>
                </a:lnTo>
                <a:lnTo>
                  <a:pt x="0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06" name="Group 23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33818" name="AutoShape 24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9" name="Text Box 25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33807" name="Freeform 26"/>
          <p:cNvSpPr>
            <a:spLocks/>
          </p:cNvSpPr>
          <p:nvPr/>
        </p:nvSpPr>
        <p:spPr bwMode="auto">
          <a:xfrm>
            <a:off x="1930400" y="2836863"/>
            <a:ext cx="2324100" cy="1863725"/>
          </a:xfrm>
          <a:custGeom>
            <a:avLst/>
            <a:gdLst>
              <a:gd name="T0" fmla="*/ 2147483647 w 1464"/>
              <a:gd name="T1" fmla="*/ 2147483647 h 1174"/>
              <a:gd name="T2" fmla="*/ 2147483647 w 1464"/>
              <a:gd name="T3" fmla="*/ 2147483647 h 1174"/>
              <a:gd name="T4" fmla="*/ 2147483647 w 1464"/>
              <a:gd name="T5" fmla="*/ 2147483647 h 1174"/>
              <a:gd name="T6" fmla="*/ 2147483647 w 1464"/>
              <a:gd name="T7" fmla="*/ 2147483647 h 1174"/>
              <a:gd name="T8" fmla="*/ 2147483647 w 1464"/>
              <a:gd name="T9" fmla="*/ 2147483647 h 1174"/>
              <a:gd name="T10" fmla="*/ 2147483647 w 1464"/>
              <a:gd name="T11" fmla="*/ 2147483647 h 1174"/>
              <a:gd name="T12" fmla="*/ 2147483647 w 1464"/>
              <a:gd name="T13" fmla="*/ 2147483647 h 1174"/>
              <a:gd name="T14" fmla="*/ 2147483647 w 1464"/>
              <a:gd name="T15" fmla="*/ 2147483647 h 1174"/>
              <a:gd name="T16" fmla="*/ 2147483647 w 1464"/>
              <a:gd name="T17" fmla="*/ 2147483647 h 1174"/>
              <a:gd name="T18" fmla="*/ 2147483647 w 1464"/>
              <a:gd name="T19" fmla="*/ 2147483647 h 1174"/>
              <a:gd name="T20" fmla="*/ 2147483647 w 1464"/>
              <a:gd name="T21" fmla="*/ 2147483647 h 1174"/>
              <a:gd name="T22" fmla="*/ 2147483647 w 1464"/>
              <a:gd name="T23" fmla="*/ 2147483647 h 1174"/>
              <a:gd name="T24" fmla="*/ 2147483647 w 1464"/>
              <a:gd name="T25" fmla="*/ 2147483647 h 1174"/>
              <a:gd name="T26" fmla="*/ 2147483647 w 1464"/>
              <a:gd name="T27" fmla="*/ 2147483647 h 1174"/>
              <a:gd name="T28" fmla="*/ 2147483647 w 1464"/>
              <a:gd name="T29" fmla="*/ 2147483647 h 1174"/>
              <a:gd name="T30" fmla="*/ 2147483647 w 1464"/>
              <a:gd name="T31" fmla="*/ 2147483647 h 1174"/>
              <a:gd name="T32" fmla="*/ 2147483647 w 1464"/>
              <a:gd name="T33" fmla="*/ 2147483647 h 1174"/>
              <a:gd name="T34" fmla="*/ 2147483647 w 1464"/>
              <a:gd name="T35" fmla="*/ 2147483647 h 1174"/>
              <a:gd name="T36" fmla="*/ 2147483647 w 1464"/>
              <a:gd name="T37" fmla="*/ 2147483647 h 1174"/>
              <a:gd name="T38" fmla="*/ 2147483647 w 1464"/>
              <a:gd name="T39" fmla="*/ 2147483647 h 1174"/>
              <a:gd name="T40" fmla="*/ 2147483647 w 1464"/>
              <a:gd name="T41" fmla="*/ 2147483647 h 1174"/>
              <a:gd name="T42" fmla="*/ 2147483647 w 1464"/>
              <a:gd name="T43" fmla="*/ 2147483647 h 1174"/>
              <a:gd name="T44" fmla="*/ 2147483647 w 1464"/>
              <a:gd name="T45" fmla="*/ 2147483647 h 1174"/>
              <a:gd name="T46" fmla="*/ 2147483647 w 1464"/>
              <a:gd name="T47" fmla="*/ 2147483647 h 1174"/>
              <a:gd name="T48" fmla="*/ 2147483647 w 1464"/>
              <a:gd name="T49" fmla="*/ 2147483647 h 1174"/>
              <a:gd name="T50" fmla="*/ 2147483647 w 1464"/>
              <a:gd name="T51" fmla="*/ 2147483647 h 1174"/>
              <a:gd name="T52" fmla="*/ 2147483647 w 1464"/>
              <a:gd name="T53" fmla="*/ 2147483647 h 1174"/>
              <a:gd name="T54" fmla="*/ 2147483647 w 1464"/>
              <a:gd name="T55" fmla="*/ 2147483647 h 1174"/>
              <a:gd name="T56" fmla="*/ 2147483647 w 1464"/>
              <a:gd name="T57" fmla="*/ 2147483647 h 1174"/>
              <a:gd name="T58" fmla="*/ 2147483647 w 1464"/>
              <a:gd name="T59" fmla="*/ 2147483647 h 1174"/>
              <a:gd name="T60" fmla="*/ 2147483647 w 1464"/>
              <a:gd name="T61" fmla="*/ 2147483647 h 1174"/>
              <a:gd name="T62" fmla="*/ 2147483647 w 1464"/>
              <a:gd name="T63" fmla="*/ 2147483647 h 1174"/>
              <a:gd name="T64" fmla="*/ 2147483647 w 1464"/>
              <a:gd name="T65" fmla="*/ 2147483647 h 1174"/>
              <a:gd name="T66" fmla="*/ 2147483647 w 1464"/>
              <a:gd name="T67" fmla="*/ 2147483647 h 1174"/>
              <a:gd name="T68" fmla="*/ 2147483647 w 1464"/>
              <a:gd name="T69" fmla="*/ 2147483647 h 1174"/>
              <a:gd name="T70" fmla="*/ 2147483647 w 1464"/>
              <a:gd name="T71" fmla="*/ 2147483647 h 1174"/>
              <a:gd name="T72" fmla="*/ 2147483647 w 1464"/>
              <a:gd name="T73" fmla="*/ 2147483647 h 1174"/>
              <a:gd name="T74" fmla="*/ 2147483647 w 1464"/>
              <a:gd name="T75" fmla="*/ 2147483647 h 1174"/>
              <a:gd name="T76" fmla="*/ 2147483647 w 1464"/>
              <a:gd name="T77" fmla="*/ 2147483647 h 117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64"/>
              <a:gd name="T118" fmla="*/ 0 h 1174"/>
              <a:gd name="T119" fmla="*/ 1464 w 1464"/>
              <a:gd name="T120" fmla="*/ 1174 h 117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64" h="1174">
                <a:moveTo>
                  <a:pt x="1460" y="325"/>
                </a:moveTo>
                <a:cubicBezTo>
                  <a:pt x="1456" y="322"/>
                  <a:pt x="1380" y="181"/>
                  <a:pt x="1404" y="225"/>
                </a:cubicBezTo>
                <a:cubicBezTo>
                  <a:pt x="1408" y="229"/>
                  <a:pt x="1347" y="120"/>
                  <a:pt x="1344" y="117"/>
                </a:cubicBezTo>
                <a:cubicBezTo>
                  <a:pt x="1337" y="111"/>
                  <a:pt x="1318" y="69"/>
                  <a:pt x="1304" y="69"/>
                </a:cubicBezTo>
                <a:cubicBezTo>
                  <a:pt x="1298" y="51"/>
                  <a:pt x="1285" y="18"/>
                  <a:pt x="1268" y="13"/>
                </a:cubicBezTo>
                <a:cubicBezTo>
                  <a:pt x="1260" y="10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99" y="30"/>
                  <a:pt x="1172" y="53"/>
                </a:cubicBezTo>
                <a:cubicBezTo>
                  <a:pt x="1168" y="56"/>
                  <a:pt x="1159" y="73"/>
                  <a:pt x="1156" y="77"/>
                </a:cubicBezTo>
                <a:cubicBezTo>
                  <a:pt x="1152" y="80"/>
                  <a:pt x="1156" y="82"/>
                  <a:pt x="1152" y="85"/>
                </a:cubicBezTo>
                <a:cubicBezTo>
                  <a:pt x="1149" y="89"/>
                  <a:pt x="1153" y="82"/>
                  <a:pt x="1148" y="93"/>
                </a:cubicBezTo>
                <a:cubicBezTo>
                  <a:pt x="1143" y="104"/>
                  <a:pt x="1127" y="134"/>
                  <a:pt x="1120" y="149"/>
                </a:cubicBezTo>
                <a:cubicBezTo>
                  <a:pt x="1112" y="170"/>
                  <a:pt x="1122" y="172"/>
                  <a:pt x="1104" y="185"/>
                </a:cubicBezTo>
                <a:cubicBezTo>
                  <a:pt x="1099" y="198"/>
                  <a:pt x="1080" y="219"/>
                  <a:pt x="1076" y="233"/>
                </a:cubicBezTo>
                <a:cubicBezTo>
                  <a:pt x="1080" y="235"/>
                  <a:pt x="1084" y="229"/>
                  <a:pt x="1080" y="217"/>
                </a:cubicBezTo>
                <a:cubicBezTo>
                  <a:pt x="1092" y="213"/>
                  <a:pt x="1069" y="244"/>
                  <a:pt x="1064" y="249"/>
                </a:cubicBezTo>
                <a:cubicBezTo>
                  <a:pt x="1060" y="251"/>
                  <a:pt x="1062" y="269"/>
                  <a:pt x="1060" y="273"/>
                </a:cubicBezTo>
                <a:cubicBezTo>
                  <a:pt x="1055" y="281"/>
                  <a:pt x="1052" y="292"/>
                  <a:pt x="1048" y="301"/>
                </a:cubicBezTo>
                <a:cubicBezTo>
                  <a:pt x="1041" y="314"/>
                  <a:pt x="1032" y="357"/>
                  <a:pt x="1032" y="357"/>
                </a:cubicBezTo>
                <a:cubicBezTo>
                  <a:pt x="1027" y="373"/>
                  <a:pt x="1022" y="386"/>
                  <a:pt x="1016" y="401"/>
                </a:cubicBezTo>
                <a:cubicBezTo>
                  <a:pt x="1002" y="430"/>
                  <a:pt x="1024" y="449"/>
                  <a:pt x="1000" y="473"/>
                </a:cubicBezTo>
                <a:cubicBezTo>
                  <a:pt x="989" y="510"/>
                  <a:pt x="993" y="526"/>
                  <a:pt x="976" y="553"/>
                </a:cubicBezTo>
                <a:cubicBezTo>
                  <a:pt x="970" y="561"/>
                  <a:pt x="963" y="595"/>
                  <a:pt x="960" y="605"/>
                </a:cubicBezTo>
                <a:cubicBezTo>
                  <a:pt x="953" y="625"/>
                  <a:pt x="947" y="639"/>
                  <a:pt x="936" y="657"/>
                </a:cubicBezTo>
                <a:cubicBezTo>
                  <a:pt x="930" y="665"/>
                  <a:pt x="927" y="687"/>
                  <a:pt x="924" y="697"/>
                </a:cubicBezTo>
                <a:cubicBezTo>
                  <a:pt x="921" y="705"/>
                  <a:pt x="920" y="734"/>
                  <a:pt x="912" y="737"/>
                </a:cubicBezTo>
                <a:cubicBezTo>
                  <a:pt x="895" y="742"/>
                  <a:pt x="903" y="778"/>
                  <a:pt x="888" y="789"/>
                </a:cubicBezTo>
                <a:cubicBezTo>
                  <a:pt x="883" y="817"/>
                  <a:pt x="874" y="849"/>
                  <a:pt x="856" y="873"/>
                </a:cubicBezTo>
                <a:cubicBezTo>
                  <a:pt x="826" y="919"/>
                  <a:pt x="852" y="917"/>
                  <a:pt x="812" y="945"/>
                </a:cubicBezTo>
                <a:cubicBezTo>
                  <a:pt x="793" y="972"/>
                  <a:pt x="787" y="983"/>
                  <a:pt x="780" y="1005"/>
                </a:cubicBezTo>
                <a:cubicBezTo>
                  <a:pt x="776" y="1001"/>
                  <a:pt x="761" y="1041"/>
                  <a:pt x="756" y="1041"/>
                </a:cubicBezTo>
                <a:cubicBezTo>
                  <a:pt x="751" y="1041"/>
                  <a:pt x="721" y="1077"/>
                  <a:pt x="720" y="1081"/>
                </a:cubicBezTo>
                <a:cubicBezTo>
                  <a:pt x="710" y="1099"/>
                  <a:pt x="676" y="1113"/>
                  <a:pt x="660" y="1125"/>
                </a:cubicBezTo>
                <a:cubicBezTo>
                  <a:pt x="644" y="1147"/>
                  <a:pt x="612" y="1129"/>
                  <a:pt x="572" y="1145"/>
                </a:cubicBezTo>
                <a:cubicBezTo>
                  <a:pt x="492" y="1174"/>
                  <a:pt x="460" y="1149"/>
                  <a:pt x="380" y="1157"/>
                </a:cubicBezTo>
                <a:cubicBezTo>
                  <a:pt x="316" y="1157"/>
                  <a:pt x="319" y="1165"/>
                  <a:pt x="268" y="1157"/>
                </a:cubicBezTo>
                <a:cubicBezTo>
                  <a:pt x="252" y="1167"/>
                  <a:pt x="0" y="1167"/>
                  <a:pt x="184" y="1168"/>
                </a:cubicBezTo>
                <a:lnTo>
                  <a:pt x="1464" y="1165"/>
                </a:lnTo>
                <a:lnTo>
                  <a:pt x="1460" y="325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08" name="Group 27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33816" name="Text Box 28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33817" name="AutoShape 29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9" name="Text Box 30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grpSp>
        <p:nvGrpSpPr>
          <p:cNvPr id="33810" name="Group 42"/>
          <p:cNvGrpSpPr>
            <a:grpSpLocks/>
          </p:cNvGrpSpPr>
          <p:nvPr/>
        </p:nvGrpSpPr>
        <p:grpSpPr bwMode="auto">
          <a:xfrm>
            <a:off x="6324600" y="2133600"/>
            <a:ext cx="2514600" cy="1550988"/>
            <a:chOff x="3984" y="1344"/>
            <a:chExt cx="1584" cy="977"/>
          </a:xfrm>
        </p:grpSpPr>
        <p:sp>
          <p:nvSpPr>
            <p:cNvPr id="534563" name="Rectangle 35"/>
            <p:cNvSpPr>
              <a:spLocks noChangeArrowheads="1"/>
            </p:cNvSpPr>
            <p:nvPr/>
          </p:nvSpPr>
          <p:spPr bwMode="auto">
            <a:xfrm>
              <a:off x="3984" y="1344"/>
              <a:ext cx="1536" cy="97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815" name="Text Box 38"/>
            <p:cNvSpPr txBox="1">
              <a:spLocks noChangeArrowheads="1"/>
            </p:cNvSpPr>
            <p:nvPr/>
          </p:nvSpPr>
          <p:spPr bwMode="auto">
            <a:xfrm>
              <a:off x="3984" y="1382"/>
              <a:ext cx="158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2000"/>
                <a:t>As the σ gets smaller, the standard error </a:t>
              </a:r>
            </a:p>
            <a:p>
              <a:r>
                <a:rPr lang="en-US" sz="2000"/>
                <a:t>gets smaller and the Power gets larger</a:t>
              </a:r>
            </a:p>
          </p:txBody>
        </p:sp>
      </p:grpSp>
      <p:sp>
        <p:nvSpPr>
          <p:cNvPr id="33811" name="Line 39"/>
          <p:cNvSpPr>
            <a:spLocks noChangeShapeType="1"/>
          </p:cNvSpPr>
          <p:nvPr/>
        </p:nvSpPr>
        <p:spPr bwMode="auto">
          <a:xfrm>
            <a:off x="42672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Text Box 40"/>
          <p:cNvSpPr txBox="1">
            <a:spLocks noChangeArrowheads="1"/>
          </p:cNvSpPr>
          <p:nvPr/>
        </p:nvSpPr>
        <p:spPr bwMode="auto">
          <a:xfrm>
            <a:off x="3733800" y="1600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Population standard deviation</a:t>
            </a:r>
          </a:p>
        </p:txBody>
      </p:sp>
      <p:sp>
        <p:nvSpPr>
          <p:cNvPr id="33813" name="Text Box 41"/>
          <p:cNvSpPr txBox="1">
            <a:spLocks noChangeArrowheads="1"/>
          </p:cNvSpPr>
          <p:nvPr/>
        </p:nvSpPr>
        <p:spPr bwMode="auto">
          <a:xfrm>
            <a:off x="2057400" y="19812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σ = 25 to 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34819" name="Freeform 3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3" name="Group 7"/>
          <p:cNvGrpSpPr>
            <a:grpSpLocks/>
          </p:cNvGrpSpPr>
          <p:nvPr/>
        </p:nvGrpSpPr>
        <p:grpSpPr bwMode="auto">
          <a:xfrm flipH="1">
            <a:off x="4114800" y="4648200"/>
            <a:ext cx="2971800" cy="381000"/>
            <a:chOff x="2976" y="2448"/>
            <a:chExt cx="1488" cy="240"/>
          </a:xfrm>
        </p:grpSpPr>
        <p:grpSp>
          <p:nvGrpSpPr>
            <p:cNvPr id="34852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34854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5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53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4" name="Group 12"/>
          <p:cNvGrpSpPr>
            <a:grpSpLocks/>
          </p:cNvGrpSpPr>
          <p:nvPr/>
        </p:nvGrpSpPr>
        <p:grpSpPr bwMode="auto">
          <a:xfrm>
            <a:off x="4330700" y="2425700"/>
            <a:ext cx="974725" cy="369888"/>
            <a:chOff x="2728" y="1528"/>
            <a:chExt cx="614" cy="233"/>
          </a:xfrm>
        </p:grpSpPr>
        <p:sp>
          <p:nvSpPr>
            <p:cNvPr id="34850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34825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34827" name="Text Box 17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34828" name="Group 18"/>
          <p:cNvGrpSpPr>
            <a:grpSpLocks/>
          </p:cNvGrpSpPr>
          <p:nvPr/>
        </p:nvGrpSpPr>
        <p:grpSpPr bwMode="auto">
          <a:xfrm>
            <a:off x="2133600" y="4648200"/>
            <a:ext cx="1981200" cy="381000"/>
            <a:chOff x="912" y="2928"/>
            <a:chExt cx="1680" cy="240"/>
          </a:xfrm>
        </p:grpSpPr>
        <p:sp>
          <p:nvSpPr>
            <p:cNvPr id="34847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9" name="Freeform 22"/>
          <p:cNvSpPr>
            <a:spLocks/>
          </p:cNvSpPr>
          <p:nvPr/>
        </p:nvSpPr>
        <p:spPr bwMode="auto">
          <a:xfrm>
            <a:off x="3498850" y="4313238"/>
            <a:ext cx="615950" cy="373062"/>
          </a:xfrm>
          <a:custGeom>
            <a:avLst/>
            <a:gdLst>
              <a:gd name="T0" fmla="*/ 0 w 388"/>
              <a:gd name="T1" fmla="*/ 2147483647 h 235"/>
              <a:gd name="T2" fmla="*/ 2147483647 w 388"/>
              <a:gd name="T3" fmla="*/ 2147483647 h 235"/>
              <a:gd name="T4" fmla="*/ 2147483647 w 388"/>
              <a:gd name="T5" fmla="*/ 2147483647 h 235"/>
              <a:gd name="T6" fmla="*/ 2147483647 w 388"/>
              <a:gd name="T7" fmla="*/ 2147483647 h 235"/>
              <a:gd name="T8" fmla="*/ 2147483647 w 388"/>
              <a:gd name="T9" fmla="*/ 2147483647 h 235"/>
              <a:gd name="T10" fmla="*/ 2147483647 w 388"/>
              <a:gd name="T11" fmla="*/ 2147483647 h 235"/>
              <a:gd name="T12" fmla="*/ 2147483647 w 388"/>
              <a:gd name="T13" fmla="*/ 2147483647 h 235"/>
              <a:gd name="T14" fmla="*/ 2147483647 w 388"/>
              <a:gd name="T15" fmla="*/ 2147483647 h 235"/>
              <a:gd name="T16" fmla="*/ 2147483647 w 388"/>
              <a:gd name="T17" fmla="*/ 2147483647 h 235"/>
              <a:gd name="T18" fmla="*/ 2147483647 w 388"/>
              <a:gd name="T19" fmla="*/ 2147483647 h 235"/>
              <a:gd name="T20" fmla="*/ 0 w 388"/>
              <a:gd name="T21" fmla="*/ 2147483647 h 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"/>
              <a:gd name="T34" fmla="*/ 0 h 235"/>
              <a:gd name="T35" fmla="*/ 388 w 388"/>
              <a:gd name="T36" fmla="*/ 235 h 2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" h="235">
                <a:moveTo>
                  <a:pt x="0" y="229"/>
                </a:moveTo>
                <a:cubicBezTo>
                  <a:pt x="32" y="231"/>
                  <a:pt x="63" y="221"/>
                  <a:pt x="96" y="219"/>
                </a:cubicBezTo>
                <a:cubicBezTo>
                  <a:pt x="111" y="215"/>
                  <a:pt x="126" y="206"/>
                  <a:pt x="142" y="205"/>
                </a:cubicBezTo>
                <a:cubicBezTo>
                  <a:pt x="179" y="192"/>
                  <a:pt x="203" y="172"/>
                  <a:pt x="236" y="151"/>
                </a:cubicBezTo>
                <a:cubicBezTo>
                  <a:pt x="245" y="137"/>
                  <a:pt x="262" y="128"/>
                  <a:pt x="276" y="119"/>
                </a:cubicBezTo>
                <a:cubicBezTo>
                  <a:pt x="280" y="111"/>
                  <a:pt x="306" y="89"/>
                  <a:pt x="314" y="85"/>
                </a:cubicBezTo>
                <a:cubicBezTo>
                  <a:pt x="325" y="67"/>
                  <a:pt x="337" y="51"/>
                  <a:pt x="356" y="39"/>
                </a:cubicBezTo>
                <a:cubicBezTo>
                  <a:pt x="362" y="28"/>
                  <a:pt x="374" y="13"/>
                  <a:pt x="382" y="3"/>
                </a:cubicBezTo>
                <a:cubicBezTo>
                  <a:pt x="383" y="0"/>
                  <a:pt x="386" y="1"/>
                  <a:pt x="388" y="1"/>
                </a:cubicBezTo>
                <a:lnTo>
                  <a:pt x="384" y="235"/>
                </a:lnTo>
                <a:lnTo>
                  <a:pt x="0" y="23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Freeform 23"/>
          <p:cNvSpPr>
            <a:spLocks/>
          </p:cNvSpPr>
          <p:nvPr/>
        </p:nvSpPr>
        <p:spPr bwMode="auto">
          <a:xfrm>
            <a:off x="4110038" y="2971800"/>
            <a:ext cx="1452562" cy="1720850"/>
          </a:xfrm>
          <a:custGeom>
            <a:avLst/>
            <a:gdLst>
              <a:gd name="T0" fmla="*/ 2147483647 w 915"/>
              <a:gd name="T1" fmla="*/ 2147483647 h 1084"/>
              <a:gd name="T2" fmla="*/ 2147483647 w 915"/>
              <a:gd name="T3" fmla="*/ 2147483647 h 1084"/>
              <a:gd name="T4" fmla="*/ 2147483647 w 915"/>
              <a:gd name="T5" fmla="*/ 2147483647 h 1084"/>
              <a:gd name="T6" fmla="*/ 2147483647 w 915"/>
              <a:gd name="T7" fmla="*/ 2147483647 h 1084"/>
              <a:gd name="T8" fmla="*/ 2147483647 w 915"/>
              <a:gd name="T9" fmla="*/ 2147483647 h 1084"/>
              <a:gd name="T10" fmla="*/ 2147483647 w 915"/>
              <a:gd name="T11" fmla="*/ 2147483647 h 1084"/>
              <a:gd name="T12" fmla="*/ 2147483647 w 915"/>
              <a:gd name="T13" fmla="*/ 2147483647 h 1084"/>
              <a:gd name="T14" fmla="*/ 2147483647 w 915"/>
              <a:gd name="T15" fmla="*/ 2147483647 h 1084"/>
              <a:gd name="T16" fmla="*/ 2147483647 w 915"/>
              <a:gd name="T17" fmla="*/ 2147483647 h 1084"/>
              <a:gd name="T18" fmla="*/ 2147483647 w 915"/>
              <a:gd name="T19" fmla="*/ 2147483647 h 1084"/>
              <a:gd name="T20" fmla="*/ 2147483647 w 915"/>
              <a:gd name="T21" fmla="*/ 2147483647 h 1084"/>
              <a:gd name="T22" fmla="*/ 2147483647 w 915"/>
              <a:gd name="T23" fmla="*/ 2147483647 h 1084"/>
              <a:gd name="T24" fmla="*/ 2147483647 w 915"/>
              <a:gd name="T25" fmla="*/ 2147483647 h 1084"/>
              <a:gd name="T26" fmla="*/ 2147483647 w 915"/>
              <a:gd name="T27" fmla="*/ 2147483647 h 1084"/>
              <a:gd name="T28" fmla="*/ 2147483647 w 915"/>
              <a:gd name="T29" fmla="*/ 2147483647 h 1084"/>
              <a:gd name="T30" fmla="*/ 2147483647 w 915"/>
              <a:gd name="T31" fmla="*/ 2147483647 h 1084"/>
              <a:gd name="T32" fmla="*/ 2147483647 w 915"/>
              <a:gd name="T33" fmla="*/ 2147483647 h 1084"/>
              <a:gd name="T34" fmla="*/ 2147483647 w 915"/>
              <a:gd name="T35" fmla="*/ 2147483647 h 1084"/>
              <a:gd name="T36" fmla="*/ 2147483647 w 915"/>
              <a:gd name="T37" fmla="*/ 2147483647 h 1084"/>
              <a:gd name="T38" fmla="*/ 0 w 915"/>
              <a:gd name="T39" fmla="*/ 2147483647 h 1084"/>
              <a:gd name="T40" fmla="*/ 2147483647 w 915"/>
              <a:gd name="T41" fmla="*/ 0 h 10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15"/>
              <a:gd name="T64" fmla="*/ 0 h 1084"/>
              <a:gd name="T65" fmla="*/ 915 w 915"/>
              <a:gd name="T66" fmla="*/ 1084 h 10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15" h="1084">
                <a:moveTo>
                  <a:pt x="3" y="28"/>
                </a:moveTo>
                <a:cubicBezTo>
                  <a:pt x="31" y="56"/>
                  <a:pt x="62" y="85"/>
                  <a:pt x="91" y="136"/>
                </a:cubicBezTo>
                <a:cubicBezTo>
                  <a:pt x="107" y="168"/>
                  <a:pt x="123" y="179"/>
                  <a:pt x="147" y="224"/>
                </a:cubicBezTo>
                <a:cubicBezTo>
                  <a:pt x="154" y="245"/>
                  <a:pt x="169" y="274"/>
                  <a:pt x="179" y="296"/>
                </a:cubicBezTo>
                <a:cubicBezTo>
                  <a:pt x="204" y="356"/>
                  <a:pt x="203" y="371"/>
                  <a:pt x="227" y="429"/>
                </a:cubicBezTo>
                <a:cubicBezTo>
                  <a:pt x="251" y="478"/>
                  <a:pt x="214" y="389"/>
                  <a:pt x="251" y="491"/>
                </a:cubicBezTo>
                <a:cubicBezTo>
                  <a:pt x="252" y="495"/>
                  <a:pt x="276" y="564"/>
                  <a:pt x="275" y="560"/>
                </a:cubicBezTo>
                <a:cubicBezTo>
                  <a:pt x="273" y="556"/>
                  <a:pt x="292" y="592"/>
                  <a:pt x="291" y="588"/>
                </a:cubicBezTo>
                <a:cubicBezTo>
                  <a:pt x="289" y="584"/>
                  <a:pt x="303" y="617"/>
                  <a:pt x="307" y="619"/>
                </a:cubicBezTo>
                <a:cubicBezTo>
                  <a:pt x="323" y="624"/>
                  <a:pt x="315" y="648"/>
                  <a:pt x="331" y="659"/>
                </a:cubicBezTo>
                <a:cubicBezTo>
                  <a:pt x="350" y="687"/>
                  <a:pt x="336" y="685"/>
                  <a:pt x="355" y="704"/>
                </a:cubicBezTo>
                <a:cubicBezTo>
                  <a:pt x="368" y="744"/>
                  <a:pt x="390" y="760"/>
                  <a:pt x="414" y="800"/>
                </a:cubicBezTo>
                <a:cubicBezTo>
                  <a:pt x="430" y="837"/>
                  <a:pt x="435" y="860"/>
                  <a:pt x="471" y="884"/>
                </a:cubicBezTo>
                <a:cubicBezTo>
                  <a:pt x="481" y="900"/>
                  <a:pt x="515" y="937"/>
                  <a:pt x="531" y="948"/>
                </a:cubicBezTo>
                <a:cubicBezTo>
                  <a:pt x="547" y="972"/>
                  <a:pt x="584" y="982"/>
                  <a:pt x="611" y="996"/>
                </a:cubicBezTo>
                <a:cubicBezTo>
                  <a:pt x="627" y="1004"/>
                  <a:pt x="646" y="1011"/>
                  <a:pt x="663" y="1020"/>
                </a:cubicBezTo>
                <a:cubicBezTo>
                  <a:pt x="675" y="1027"/>
                  <a:pt x="685" y="1040"/>
                  <a:pt x="699" y="1044"/>
                </a:cubicBezTo>
                <a:cubicBezTo>
                  <a:pt x="756" y="1058"/>
                  <a:pt x="812" y="1071"/>
                  <a:pt x="871" y="1076"/>
                </a:cubicBezTo>
                <a:cubicBezTo>
                  <a:pt x="887" y="1080"/>
                  <a:pt x="898" y="1084"/>
                  <a:pt x="915" y="1084"/>
                </a:cubicBezTo>
                <a:lnTo>
                  <a:pt x="0" y="1083"/>
                </a:lnTo>
                <a:lnTo>
                  <a:pt x="3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31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34845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34832" name="Freeform 27"/>
          <p:cNvSpPr>
            <a:spLocks/>
          </p:cNvSpPr>
          <p:nvPr/>
        </p:nvSpPr>
        <p:spPr bwMode="auto">
          <a:xfrm>
            <a:off x="1930400" y="2836863"/>
            <a:ext cx="2179638" cy="1854200"/>
          </a:xfrm>
          <a:custGeom>
            <a:avLst/>
            <a:gdLst>
              <a:gd name="T0" fmla="*/ 2147483647 w 1373"/>
              <a:gd name="T1" fmla="*/ 2147483647 h 1168"/>
              <a:gd name="T2" fmla="*/ 2147483647 w 1373"/>
              <a:gd name="T3" fmla="*/ 2147483647 h 1168"/>
              <a:gd name="T4" fmla="*/ 2147483647 w 1373"/>
              <a:gd name="T5" fmla="*/ 2147483647 h 1168"/>
              <a:gd name="T6" fmla="*/ 2147483647 w 1373"/>
              <a:gd name="T7" fmla="*/ 2147483647 h 1168"/>
              <a:gd name="T8" fmla="*/ 2147483647 w 1373"/>
              <a:gd name="T9" fmla="*/ 2147483647 h 1168"/>
              <a:gd name="T10" fmla="*/ 2147483647 w 1373"/>
              <a:gd name="T11" fmla="*/ 2147483647 h 1168"/>
              <a:gd name="T12" fmla="*/ 2147483647 w 1373"/>
              <a:gd name="T13" fmla="*/ 2147483647 h 1168"/>
              <a:gd name="T14" fmla="*/ 2147483647 w 1373"/>
              <a:gd name="T15" fmla="*/ 2147483647 h 1168"/>
              <a:gd name="T16" fmla="*/ 2147483647 w 1373"/>
              <a:gd name="T17" fmla="*/ 2147483647 h 1168"/>
              <a:gd name="T18" fmla="*/ 2147483647 w 1373"/>
              <a:gd name="T19" fmla="*/ 2147483647 h 1168"/>
              <a:gd name="T20" fmla="*/ 2147483647 w 1373"/>
              <a:gd name="T21" fmla="*/ 2147483647 h 1168"/>
              <a:gd name="T22" fmla="*/ 2147483647 w 1373"/>
              <a:gd name="T23" fmla="*/ 2147483647 h 1168"/>
              <a:gd name="T24" fmla="*/ 2147483647 w 1373"/>
              <a:gd name="T25" fmla="*/ 2147483647 h 1168"/>
              <a:gd name="T26" fmla="*/ 2147483647 w 1373"/>
              <a:gd name="T27" fmla="*/ 2147483647 h 1168"/>
              <a:gd name="T28" fmla="*/ 2147483647 w 1373"/>
              <a:gd name="T29" fmla="*/ 2147483647 h 1168"/>
              <a:gd name="T30" fmla="*/ 2147483647 w 1373"/>
              <a:gd name="T31" fmla="*/ 2147483647 h 1168"/>
              <a:gd name="T32" fmla="*/ 2147483647 w 1373"/>
              <a:gd name="T33" fmla="*/ 2147483647 h 1168"/>
              <a:gd name="T34" fmla="*/ 2147483647 w 1373"/>
              <a:gd name="T35" fmla="*/ 2147483647 h 1168"/>
              <a:gd name="T36" fmla="*/ 2147483647 w 1373"/>
              <a:gd name="T37" fmla="*/ 2147483647 h 1168"/>
              <a:gd name="T38" fmla="*/ 2147483647 w 1373"/>
              <a:gd name="T39" fmla="*/ 2147483647 h 1168"/>
              <a:gd name="T40" fmla="*/ 2147483647 w 1373"/>
              <a:gd name="T41" fmla="*/ 2147483647 h 1168"/>
              <a:gd name="T42" fmla="*/ 2147483647 w 1373"/>
              <a:gd name="T43" fmla="*/ 2147483647 h 1168"/>
              <a:gd name="T44" fmla="*/ 2147483647 w 1373"/>
              <a:gd name="T45" fmla="*/ 2147483647 h 1168"/>
              <a:gd name="T46" fmla="*/ 2147483647 w 1373"/>
              <a:gd name="T47" fmla="*/ 2147483647 h 1168"/>
              <a:gd name="T48" fmla="*/ 2147483647 w 1373"/>
              <a:gd name="T49" fmla="*/ 2147483647 h 1168"/>
              <a:gd name="T50" fmla="*/ 2147483647 w 1373"/>
              <a:gd name="T51" fmla="*/ 2147483647 h 1168"/>
              <a:gd name="T52" fmla="*/ 2147483647 w 1373"/>
              <a:gd name="T53" fmla="*/ 2147483647 h 1168"/>
              <a:gd name="T54" fmla="*/ 2147483647 w 1373"/>
              <a:gd name="T55" fmla="*/ 2147483647 h 1168"/>
              <a:gd name="T56" fmla="*/ 2147483647 w 1373"/>
              <a:gd name="T57" fmla="*/ 2147483647 h 1168"/>
              <a:gd name="T58" fmla="*/ 2147483647 w 1373"/>
              <a:gd name="T59" fmla="*/ 2147483647 h 1168"/>
              <a:gd name="T60" fmla="*/ 2147483647 w 1373"/>
              <a:gd name="T61" fmla="*/ 2147483647 h 1168"/>
              <a:gd name="T62" fmla="*/ 2147483647 w 1373"/>
              <a:gd name="T63" fmla="*/ 2147483647 h 1168"/>
              <a:gd name="T64" fmla="*/ 2147483647 w 1373"/>
              <a:gd name="T65" fmla="*/ 2147483647 h 1168"/>
              <a:gd name="T66" fmla="*/ 2147483647 w 1373"/>
              <a:gd name="T67" fmla="*/ 2147483647 h 1168"/>
              <a:gd name="T68" fmla="*/ 2147483647 w 1373"/>
              <a:gd name="T69" fmla="*/ 2147483647 h 1168"/>
              <a:gd name="T70" fmla="*/ 2147483647 w 1373"/>
              <a:gd name="T71" fmla="*/ 2147483647 h 1168"/>
              <a:gd name="T72" fmla="*/ 2147483647 w 1373"/>
              <a:gd name="T73" fmla="*/ 2147483647 h 1168"/>
              <a:gd name="T74" fmla="*/ 2147483647 w 1373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73"/>
              <a:gd name="T115" fmla="*/ 0 h 1168"/>
              <a:gd name="T116" fmla="*/ 1373 w 1373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73" h="1168">
                <a:moveTo>
                  <a:pt x="1364" y="93"/>
                </a:moveTo>
                <a:cubicBezTo>
                  <a:pt x="1360" y="90"/>
                  <a:pt x="1355" y="88"/>
                  <a:pt x="1352" y="85"/>
                </a:cubicBezTo>
                <a:cubicBezTo>
                  <a:pt x="1348" y="81"/>
                  <a:pt x="1347" y="76"/>
                  <a:pt x="1344" y="73"/>
                </a:cubicBezTo>
                <a:cubicBezTo>
                  <a:pt x="1337" y="67"/>
                  <a:pt x="1331" y="50"/>
                  <a:pt x="1317" y="50"/>
                </a:cubicBezTo>
                <a:cubicBezTo>
                  <a:pt x="1311" y="32"/>
                  <a:pt x="1285" y="18"/>
                  <a:pt x="1268" y="13"/>
                </a:cubicBezTo>
                <a:cubicBezTo>
                  <a:pt x="1260" y="10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373" y="1165"/>
                </a:lnTo>
                <a:lnTo>
                  <a:pt x="1364" y="93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33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34843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34844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34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34835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Effect size</a:t>
            </a:r>
          </a:p>
        </p:txBody>
      </p:sp>
      <p:sp>
        <p:nvSpPr>
          <p:cNvPr id="451617" name="Text Box 33"/>
          <p:cNvSpPr txBox="1">
            <a:spLocks noChangeArrowheads="1"/>
          </p:cNvSpPr>
          <p:nvPr/>
        </p:nvSpPr>
        <p:spPr bwMode="auto">
          <a:xfrm>
            <a:off x="2057400" y="19812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Compare a small effect (difference) to a big effect</a:t>
            </a:r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3336925" y="2362200"/>
            <a:ext cx="2927350" cy="3308350"/>
            <a:chOff x="2102" y="1488"/>
            <a:chExt cx="1844" cy="2084"/>
          </a:xfrm>
        </p:grpSpPr>
        <p:sp>
          <p:nvSpPr>
            <p:cNvPr id="34839" name="Line 35"/>
            <p:cNvSpPr>
              <a:spLocks noChangeShapeType="1"/>
            </p:cNvSpPr>
            <p:nvPr/>
          </p:nvSpPr>
          <p:spPr bwMode="auto">
            <a:xfrm>
              <a:off x="2448" y="1488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0" name="Line 36"/>
            <p:cNvSpPr>
              <a:spLocks noChangeShapeType="1"/>
            </p:cNvSpPr>
            <p:nvPr/>
          </p:nvSpPr>
          <p:spPr bwMode="auto">
            <a:xfrm>
              <a:off x="3152" y="1488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Text Box 37"/>
            <p:cNvSpPr txBox="1">
              <a:spLocks noChangeArrowheads="1"/>
            </p:cNvSpPr>
            <p:nvPr/>
          </p:nvSpPr>
          <p:spPr bwMode="auto">
            <a:xfrm>
              <a:off x="2102" y="3281"/>
              <a:ext cx="7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/>
                <a:t>μ</a:t>
              </a:r>
              <a:r>
                <a:rPr lang="en-US" baseline="-25000"/>
                <a:t>treatment</a:t>
              </a:r>
              <a:endParaRPr lang="en-US"/>
            </a:p>
          </p:txBody>
        </p:sp>
        <p:sp>
          <p:nvSpPr>
            <p:cNvPr id="34842" name="Text Box 38"/>
            <p:cNvSpPr txBox="1">
              <a:spLocks noChangeArrowheads="1"/>
            </p:cNvSpPr>
            <p:nvPr/>
          </p:nvSpPr>
          <p:spPr bwMode="auto">
            <a:xfrm>
              <a:off x="3072" y="3280"/>
              <a:ext cx="87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/>
                <a:t>μ</a:t>
              </a:r>
              <a:r>
                <a:rPr lang="en-US" baseline="-25000"/>
                <a:t>no treatment</a:t>
              </a:r>
              <a:endParaRPr lang="en-US"/>
            </a:p>
          </p:txBody>
        </p:sp>
      </p:grpSp>
      <p:sp>
        <p:nvSpPr>
          <p:cNvPr id="451623" name="AutoShape 39"/>
          <p:cNvSpPr>
            <a:spLocks/>
          </p:cNvSpPr>
          <p:nvPr/>
        </p:nvSpPr>
        <p:spPr bwMode="auto">
          <a:xfrm rot="-5400000">
            <a:off x="4305300" y="52070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rgbClr val="FF10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617" grpId="0" build="p" autoUpdateAnimBg="0"/>
      <p:bldP spid="4516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One-Tailed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</a:t>
                </a:r>
                <a:r>
                  <a:rPr lang="en-US" baseline="-25000" dirty="0" smtClean="0"/>
                  <a:t>A</a:t>
                </a:r>
                <a:r>
                  <a:rPr lang="en-US" dirty="0"/>
                  <a:t>: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5457361" y="1524000"/>
            <a:ext cx="3073078" cy="1188843"/>
            <a:chOff x="1440" y="1794"/>
            <a:chExt cx="2736" cy="1162"/>
          </a:xfrm>
        </p:grpSpPr>
        <p:sp>
          <p:nvSpPr>
            <p:cNvPr id="7" name="Line 122"/>
            <p:cNvSpPr>
              <a:spLocks noChangeShapeType="1"/>
            </p:cNvSpPr>
            <p:nvPr/>
          </p:nvSpPr>
          <p:spPr bwMode="auto">
            <a:xfrm>
              <a:off x="1440" y="295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123"/>
            <p:cNvSpPr>
              <a:spLocks/>
            </p:cNvSpPr>
            <p:nvPr/>
          </p:nvSpPr>
          <p:spPr bwMode="auto">
            <a:xfrm>
              <a:off x="2208" y="1794"/>
              <a:ext cx="1920" cy="1152"/>
            </a:xfrm>
            <a:custGeom>
              <a:avLst/>
              <a:gdLst>
                <a:gd name="T0" fmla="*/ 0 w 2976"/>
                <a:gd name="T1" fmla="*/ 295 h 1320"/>
                <a:gd name="T2" fmla="*/ 3 w 2976"/>
                <a:gd name="T3" fmla="*/ 285 h 1320"/>
                <a:gd name="T4" fmla="*/ 5 w 2976"/>
                <a:gd name="T5" fmla="*/ 242 h 1320"/>
                <a:gd name="T6" fmla="*/ 7 w 2976"/>
                <a:gd name="T7" fmla="*/ 156 h 1320"/>
                <a:gd name="T8" fmla="*/ 9 w 2976"/>
                <a:gd name="T9" fmla="*/ 70 h 1320"/>
                <a:gd name="T10" fmla="*/ 12 w 2976"/>
                <a:gd name="T11" fmla="*/ 5 h 1320"/>
                <a:gd name="T12" fmla="*/ 14 w 2976"/>
                <a:gd name="T13" fmla="*/ 38 h 1320"/>
                <a:gd name="T14" fmla="*/ 16 w 2976"/>
                <a:gd name="T15" fmla="*/ 92 h 1320"/>
                <a:gd name="T16" fmla="*/ 16 w 2976"/>
                <a:gd name="T17" fmla="*/ 134 h 1320"/>
                <a:gd name="T18" fmla="*/ 18 w 2976"/>
                <a:gd name="T19" fmla="*/ 198 h 1320"/>
                <a:gd name="T20" fmla="*/ 21 w 2976"/>
                <a:gd name="T21" fmla="*/ 263 h 1320"/>
                <a:gd name="T22" fmla="*/ 24 w 2976"/>
                <a:gd name="T23" fmla="*/ 295 h 13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6"/>
                <a:gd name="T37" fmla="*/ 0 h 1320"/>
                <a:gd name="T38" fmla="*/ 2976 w 2976"/>
                <a:gd name="T39" fmla="*/ 1320 h 13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6" h="1320">
                  <a:moveTo>
                    <a:pt x="0" y="1320"/>
                  </a:moveTo>
                  <a:cubicBezTo>
                    <a:pt x="96" y="1316"/>
                    <a:pt x="192" y="1312"/>
                    <a:pt x="288" y="1272"/>
                  </a:cubicBezTo>
                  <a:cubicBezTo>
                    <a:pt x="384" y="1232"/>
                    <a:pt x="480" y="1176"/>
                    <a:pt x="576" y="1080"/>
                  </a:cubicBezTo>
                  <a:cubicBezTo>
                    <a:pt x="672" y="984"/>
                    <a:pt x="776" y="824"/>
                    <a:pt x="864" y="696"/>
                  </a:cubicBezTo>
                  <a:cubicBezTo>
                    <a:pt x="952" y="568"/>
                    <a:pt x="1008" y="424"/>
                    <a:pt x="1104" y="312"/>
                  </a:cubicBezTo>
                  <a:cubicBezTo>
                    <a:pt x="1200" y="200"/>
                    <a:pt x="1336" y="48"/>
                    <a:pt x="1440" y="24"/>
                  </a:cubicBezTo>
                  <a:cubicBezTo>
                    <a:pt x="1544" y="0"/>
                    <a:pt x="1640" y="104"/>
                    <a:pt x="1728" y="168"/>
                  </a:cubicBezTo>
                  <a:cubicBezTo>
                    <a:pt x="1816" y="232"/>
                    <a:pt x="1912" y="336"/>
                    <a:pt x="1968" y="408"/>
                  </a:cubicBezTo>
                  <a:cubicBezTo>
                    <a:pt x="2024" y="480"/>
                    <a:pt x="2016" y="520"/>
                    <a:pt x="2064" y="600"/>
                  </a:cubicBezTo>
                  <a:cubicBezTo>
                    <a:pt x="2112" y="680"/>
                    <a:pt x="2176" y="792"/>
                    <a:pt x="2256" y="888"/>
                  </a:cubicBezTo>
                  <a:cubicBezTo>
                    <a:pt x="2336" y="984"/>
                    <a:pt x="2424" y="1104"/>
                    <a:pt x="2544" y="1176"/>
                  </a:cubicBezTo>
                  <a:cubicBezTo>
                    <a:pt x="2664" y="1248"/>
                    <a:pt x="2820" y="1284"/>
                    <a:pt x="2976" y="1320"/>
                  </a:cubicBezTo>
                </a:path>
              </a:pathLst>
            </a:custGeom>
            <a:noFill/>
            <a:ln w="222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Freeform 120"/>
          <p:cNvSpPr>
            <a:spLocks/>
          </p:cNvSpPr>
          <p:nvPr/>
        </p:nvSpPr>
        <p:spPr bwMode="auto">
          <a:xfrm>
            <a:off x="5410200" y="1524000"/>
            <a:ext cx="2276252" cy="1178612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35843" name="Freeform 3"/>
          <p:cNvSpPr>
            <a:spLocks/>
          </p:cNvSpPr>
          <p:nvPr/>
        </p:nvSpPr>
        <p:spPr bwMode="auto">
          <a:xfrm>
            <a:off x="21844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 flipH="1">
            <a:off x="4114800" y="4648200"/>
            <a:ext cx="2971800" cy="381000"/>
            <a:chOff x="2976" y="2448"/>
            <a:chExt cx="1488" cy="240"/>
          </a:xfrm>
        </p:grpSpPr>
        <p:grpSp>
          <p:nvGrpSpPr>
            <p:cNvPr id="35876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35878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9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77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8" name="Group 12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35874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35849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35851" name="Text Box 17"/>
          <p:cNvSpPr txBox="1">
            <a:spLocks noChangeArrowheads="1"/>
          </p:cNvSpPr>
          <p:nvPr/>
        </p:nvSpPr>
        <p:spPr bwMode="auto">
          <a:xfrm>
            <a:off x="23368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35852" name="Group 18"/>
          <p:cNvGrpSpPr>
            <a:grpSpLocks/>
          </p:cNvGrpSpPr>
          <p:nvPr/>
        </p:nvGrpSpPr>
        <p:grpSpPr bwMode="auto">
          <a:xfrm>
            <a:off x="1803400" y="4648200"/>
            <a:ext cx="1981200" cy="381000"/>
            <a:chOff x="912" y="2928"/>
            <a:chExt cx="1680" cy="240"/>
          </a:xfrm>
        </p:grpSpPr>
        <p:sp>
          <p:nvSpPr>
            <p:cNvPr id="35871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2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3" name="Freeform 22"/>
          <p:cNvSpPr>
            <a:spLocks/>
          </p:cNvSpPr>
          <p:nvPr/>
        </p:nvSpPr>
        <p:spPr bwMode="auto">
          <a:xfrm>
            <a:off x="3498850" y="4313238"/>
            <a:ext cx="615950" cy="373062"/>
          </a:xfrm>
          <a:custGeom>
            <a:avLst/>
            <a:gdLst>
              <a:gd name="T0" fmla="*/ 0 w 388"/>
              <a:gd name="T1" fmla="*/ 2147483647 h 235"/>
              <a:gd name="T2" fmla="*/ 2147483647 w 388"/>
              <a:gd name="T3" fmla="*/ 2147483647 h 235"/>
              <a:gd name="T4" fmla="*/ 2147483647 w 388"/>
              <a:gd name="T5" fmla="*/ 2147483647 h 235"/>
              <a:gd name="T6" fmla="*/ 2147483647 w 388"/>
              <a:gd name="T7" fmla="*/ 2147483647 h 235"/>
              <a:gd name="T8" fmla="*/ 2147483647 w 388"/>
              <a:gd name="T9" fmla="*/ 2147483647 h 235"/>
              <a:gd name="T10" fmla="*/ 2147483647 w 388"/>
              <a:gd name="T11" fmla="*/ 2147483647 h 235"/>
              <a:gd name="T12" fmla="*/ 2147483647 w 388"/>
              <a:gd name="T13" fmla="*/ 2147483647 h 235"/>
              <a:gd name="T14" fmla="*/ 2147483647 w 388"/>
              <a:gd name="T15" fmla="*/ 2147483647 h 235"/>
              <a:gd name="T16" fmla="*/ 2147483647 w 388"/>
              <a:gd name="T17" fmla="*/ 2147483647 h 235"/>
              <a:gd name="T18" fmla="*/ 2147483647 w 388"/>
              <a:gd name="T19" fmla="*/ 2147483647 h 235"/>
              <a:gd name="T20" fmla="*/ 0 w 388"/>
              <a:gd name="T21" fmla="*/ 2147483647 h 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"/>
              <a:gd name="T34" fmla="*/ 0 h 235"/>
              <a:gd name="T35" fmla="*/ 388 w 388"/>
              <a:gd name="T36" fmla="*/ 235 h 2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" h="235">
                <a:moveTo>
                  <a:pt x="0" y="229"/>
                </a:moveTo>
                <a:cubicBezTo>
                  <a:pt x="32" y="231"/>
                  <a:pt x="63" y="221"/>
                  <a:pt x="96" y="219"/>
                </a:cubicBezTo>
                <a:cubicBezTo>
                  <a:pt x="111" y="215"/>
                  <a:pt x="126" y="206"/>
                  <a:pt x="142" y="205"/>
                </a:cubicBezTo>
                <a:cubicBezTo>
                  <a:pt x="179" y="192"/>
                  <a:pt x="203" y="172"/>
                  <a:pt x="236" y="151"/>
                </a:cubicBezTo>
                <a:cubicBezTo>
                  <a:pt x="245" y="137"/>
                  <a:pt x="262" y="128"/>
                  <a:pt x="276" y="119"/>
                </a:cubicBezTo>
                <a:cubicBezTo>
                  <a:pt x="280" y="111"/>
                  <a:pt x="306" y="89"/>
                  <a:pt x="314" y="85"/>
                </a:cubicBezTo>
                <a:cubicBezTo>
                  <a:pt x="325" y="67"/>
                  <a:pt x="337" y="51"/>
                  <a:pt x="356" y="39"/>
                </a:cubicBezTo>
                <a:cubicBezTo>
                  <a:pt x="362" y="28"/>
                  <a:pt x="374" y="13"/>
                  <a:pt x="382" y="3"/>
                </a:cubicBezTo>
                <a:cubicBezTo>
                  <a:pt x="383" y="0"/>
                  <a:pt x="386" y="1"/>
                  <a:pt x="388" y="1"/>
                </a:cubicBezTo>
                <a:lnTo>
                  <a:pt x="384" y="235"/>
                </a:lnTo>
                <a:lnTo>
                  <a:pt x="0" y="23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Freeform 23"/>
          <p:cNvSpPr>
            <a:spLocks/>
          </p:cNvSpPr>
          <p:nvPr/>
        </p:nvSpPr>
        <p:spPr bwMode="auto">
          <a:xfrm>
            <a:off x="3779838" y="2971800"/>
            <a:ext cx="1452562" cy="1720850"/>
          </a:xfrm>
          <a:custGeom>
            <a:avLst/>
            <a:gdLst>
              <a:gd name="T0" fmla="*/ 2147483647 w 915"/>
              <a:gd name="T1" fmla="*/ 2147483647 h 1084"/>
              <a:gd name="T2" fmla="*/ 2147483647 w 915"/>
              <a:gd name="T3" fmla="*/ 2147483647 h 1084"/>
              <a:gd name="T4" fmla="*/ 2147483647 w 915"/>
              <a:gd name="T5" fmla="*/ 2147483647 h 1084"/>
              <a:gd name="T6" fmla="*/ 2147483647 w 915"/>
              <a:gd name="T7" fmla="*/ 2147483647 h 1084"/>
              <a:gd name="T8" fmla="*/ 2147483647 w 915"/>
              <a:gd name="T9" fmla="*/ 2147483647 h 1084"/>
              <a:gd name="T10" fmla="*/ 2147483647 w 915"/>
              <a:gd name="T11" fmla="*/ 2147483647 h 1084"/>
              <a:gd name="T12" fmla="*/ 2147483647 w 915"/>
              <a:gd name="T13" fmla="*/ 2147483647 h 1084"/>
              <a:gd name="T14" fmla="*/ 2147483647 w 915"/>
              <a:gd name="T15" fmla="*/ 2147483647 h 1084"/>
              <a:gd name="T16" fmla="*/ 2147483647 w 915"/>
              <a:gd name="T17" fmla="*/ 2147483647 h 1084"/>
              <a:gd name="T18" fmla="*/ 2147483647 w 915"/>
              <a:gd name="T19" fmla="*/ 2147483647 h 1084"/>
              <a:gd name="T20" fmla="*/ 2147483647 w 915"/>
              <a:gd name="T21" fmla="*/ 2147483647 h 1084"/>
              <a:gd name="T22" fmla="*/ 2147483647 w 915"/>
              <a:gd name="T23" fmla="*/ 2147483647 h 1084"/>
              <a:gd name="T24" fmla="*/ 2147483647 w 915"/>
              <a:gd name="T25" fmla="*/ 2147483647 h 1084"/>
              <a:gd name="T26" fmla="*/ 2147483647 w 915"/>
              <a:gd name="T27" fmla="*/ 2147483647 h 1084"/>
              <a:gd name="T28" fmla="*/ 2147483647 w 915"/>
              <a:gd name="T29" fmla="*/ 2147483647 h 1084"/>
              <a:gd name="T30" fmla="*/ 2147483647 w 915"/>
              <a:gd name="T31" fmla="*/ 2147483647 h 1084"/>
              <a:gd name="T32" fmla="*/ 2147483647 w 915"/>
              <a:gd name="T33" fmla="*/ 2147483647 h 1084"/>
              <a:gd name="T34" fmla="*/ 2147483647 w 915"/>
              <a:gd name="T35" fmla="*/ 2147483647 h 1084"/>
              <a:gd name="T36" fmla="*/ 2147483647 w 915"/>
              <a:gd name="T37" fmla="*/ 2147483647 h 1084"/>
              <a:gd name="T38" fmla="*/ 0 w 915"/>
              <a:gd name="T39" fmla="*/ 2147483647 h 1084"/>
              <a:gd name="T40" fmla="*/ 2147483647 w 915"/>
              <a:gd name="T41" fmla="*/ 0 h 10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15"/>
              <a:gd name="T64" fmla="*/ 0 h 1084"/>
              <a:gd name="T65" fmla="*/ 915 w 915"/>
              <a:gd name="T66" fmla="*/ 1084 h 10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15" h="1084">
                <a:moveTo>
                  <a:pt x="3" y="28"/>
                </a:moveTo>
                <a:cubicBezTo>
                  <a:pt x="31" y="56"/>
                  <a:pt x="62" y="85"/>
                  <a:pt x="91" y="136"/>
                </a:cubicBezTo>
                <a:cubicBezTo>
                  <a:pt x="107" y="168"/>
                  <a:pt x="123" y="179"/>
                  <a:pt x="147" y="224"/>
                </a:cubicBezTo>
                <a:cubicBezTo>
                  <a:pt x="154" y="245"/>
                  <a:pt x="169" y="274"/>
                  <a:pt x="179" y="296"/>
                </a:cubicBezTo>
                <a:cubicBezTo>
                  <a:pt x="204" y="356"/>
                  <a:pt x="203" y="371"/>
                  <a:pt x="227" y="429"/>
                </a:cubicBezTo>
                <a:cubicBezTo>
                  <a:pt x="251" y="478"/>
                  <a:pt x="214" y="389"/>
                  <a:pt x="251" y="491"/>
                </a:cubicBezTo>
                <a:cubicBezTo>
                  <a:pt x="252" y="495"/>
                  <a:pt x="276" y="564"/>
                  <a:pt x="275" y="560"/>
                </a:cubicBezTo>
                <a:cubicBezTo>
                  <a:pt x="273" y="556"/>
                  <a:pt x="292" y="592"/>
                  <a:pt x="291" y="588"/>
                </a:cubicBezTo>
                <a:cubicBezTo>
                  <a:pt x="289" y="584"/>
                  <a:pt x="303" y="617"/>
                  <a:pt x="307" y="619"/>
                </a:cubicBezTo>
                <a:cubicBezTo>
                  <a:pt x="323" y="624"/>
                  <a:pt x="315" y="648"/>
                  <a:pt x="331" y="659"/>
                </a:cubicBezTo>
                <a:cubicBezTo>
                  <a:pt x="350" y="687"/>
                  <a:pt x="336" y="685"/>
                  <a:pt x="355" y="704"/>
                </a:cubicBezTo>
                <a:cubicBezTo>
                  <a:pt x="368" y="744"/>
                  <a:pt x="390" y="760"/>
                  <a:pt x="414" y="800"/>
                </a:cubicBezTo>
                <a:cubicBezTo>
                  <a:pt x="430" y="837"/>
                  <a:pt x="435" y="860"/>
                  <a:pt x="471" y="884"/>
                </a:cubicBezTo>
                <a:cubicBezTo>
                  <a:pt x="481" y="900"/>
                  <a:pt x="515" y="937"/>
                  <a:pt x="531" y="948"/>
                </a:cubicBezTo>
                <a:cubicBezTo>
                  <a:pt x="547" y="972"/>
                  <a:pt x="584" y="982"/>
                  <a:pt x="611" y="996"/>
                </a:cubicBezTo>
                <a:cubicBezTo>
                  <a:pt x="627" y="1004"/>
                  <a:pt x="646" y="1011"/>
                  <a:pt x="663" y="1020"/>
                </a:cubicBezTo>
                <a:cubicBezTo>
                  <a:pt x="675" y="1027"/>
                  <a:pt x="685" y="1040"/>
                  <a:pt x="699" y="1044"/>
                </a:cubicBezTo>
                <a:cubicBezTo>
                  <a:pt x="756" y="1058"/>
                  <a:pt x="812" y="1071"/>
                  <a:pt x="871" y="1076"/>
                </a:cubicBezTo>
                <a:cubicBezTo>
                  <a:pt x="887" y="1080"/>
                  <a:pt x="898" y="1084"/>
                  <a:pt x="915" y="1084"/>
                </a:cubicBezTo>
                <a:lnTo>
                  <a:pt x="0" y="1083"/>
                </a:lnTo>
                <a:lnTo>
                  <a:pt x="3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55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35869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0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35856" name="Freeform 27"/>
          <p:cNvSpPr>
            <a:spLocks/>
          </p:cNvSpPr>
          <p:nvPr/>
        </p:nvSpPr>
        <p:spPr bwMode="auto">
          <a:xfrm>
            <a:off x="1604963" y="2836863"/>
            <a:ext cx="2179637" cy="1854200"/>
          </a:xfrm>
          <a:custGeom>
            <a:avLst/>
            <a:gdLst>
              <a:gd name="T0" fmla="*/ 2147483647 w 1373"/>
              <a:gd name="T1" fmla="*/ 2147483647 h 1168"/>
              <a:gd name="T2" fmla="*/ 2147483647 w 1373"/>
              <a:gd name="T3" fmla="*/ 2147483647 h 1168"/>
              <a:gd name="T4" fmla="*/ 2147483647 w 1373"/>
              <a:gd name="T5" fmla="*/ 2147483647 h 1168"/>
              <a:gd name="T6" fmla="*/ 2147483647 w 1373"/>
              <a:gd name="T7" fmla="*/ 2147483647 h 1168"/>
              <a:gd name="T8" fmla="*/ 2147483647 w 1373"/>
              <a:gd name="T9" fmla="*/ 2147483647 h 1168"/>
              <a:gd name="T10" fmla="*/ 2147483647 w 1373"/>
              <a:gd name="T11" fmla="*/ 2147483647 h 1168"/>
              <a:gd name="T12" fmla="*/ 2147483647 w 1373"/>
              <a:gd name="T13" fmla="*/ 2147483647 h 1168"/>
              <a:gd name="T14" fmla="*/ 2147483647 w 1373"/>
              <a:gd name="T15" fmla="*/ 2147483647 h 1168"/>
              <a:gd name="T16" fmla="*/ 2147483647 w 1373"/>
              <a:gd name="T17" fmla="*/ 2147483647 h 1168"/>
              <a:gd name="T18" fmla="*/ 2147483647 w 1373"/>
              <a:gd name="T19" fmla="*/ 2147483647 h 1168"/>
              <a:gd name="T20" fmla="*/ 2147483647 w 1373"/>
              <a:gd name="T21" fmla="*/ 2147483647 h 1168"/>
              <a:gd name="T22" fmla="*/ 2147483647 w 1373"/>
              <a:gd name="T23" fmla="*/ 2147483647 h 1168"/>
              <a:gd name="T24" fmla="*/ 2147483647 w 1373"/>
              <a:gd name="T25" fmla="*/ 2147483647 h 1168"/>
              <a:gd name="T26" fmla="*/ 2147483647 w 1373"/>
              <a:gd name="T27" fmla="*/ 2147483647 h 1168"/>
              <a:gd name="T28" fmla="*/ 2147483647 w 1373"/>
              <a:gd name="T29" fmla="*/ 2147483647 h 1168"/>
              <a:gd name="T30" fmla="*/ 2147483647 w 1373"/>
              <a:gd name="T31" fmla="*/ 2147483647 h 1168"/>
              <a:gd name="T32" fmla="*/ 2147483647 w 1373"/>
              <a:gd name="T33" fmla="*/ 2147483647 h 1168"/>
              <a:gd name="T34" fmla="*/ 2147483647 w 1373"/>
              <a:gd name="T35" fmla="*/ 2147483647 h 1168"/>
              <a:gd name="T36" fmla="*/ 2147483647 w 1373"/>
              <a:gd name="T37" fmla="*/ 2147483647 h 1168"/>
              <a:gd name="T38" fmla="*/ 2147483647 w 1373"/>
              <a:gd name="T39" fmla="*/ 2147483647 h 1168"/>
              <a:gd name="T40" fmla="*/ 2147483647 w 1373"/>
              <a:gd name="T41" fmla="*/ 2147483647 h 1168"/>
              <a:gd name="T42" fmla="*/ 2147483647 w 1373"/>
              <a:gd name="T43" fmla="*/ 2147483647 h 1168"/>
              <a:gd name="T44" fmla="*/ 2147483647 w 1373"/>
              <a:gd name="T45" fmla="*/ 2147483647 h 1168"/>
              <a:gd name="T46" fmla="*/ 2147483647 w 1373"/>
              <a:gd name="T47" fmla="*/ 2147483647 h 1168"/>
              <a:gd name="T48" fmla="*/ 2147483647 w 1373"/>
              <a:gd name="T49" fmla="*/ 2147483647 h 1168"/>
              <a:gd name="T50" fmla="*/ 2147483647 w 1373"/>
              <a:gd name="T51" fmla="*/ 2147483647 h 1168"/>
              <a:gd name="T52" fmla="*/ 2147483647 w 1373"/>
              <a:gd name="T53" fmla="*/ 2147483647 h 1168"/>
              <a:gd name="T54" fmla="*/ 2147483647 w 1373"/>
              <a:gd name="T55" fmla="*/ 2147483647 h 1168"/>
              <a:gd name="T56" fmla="*/ 2147483647 w 1373"/>
              <a:gd name="T57" fmla="*/ 2147483647 h 1168"/>
              <a:gd name="T58" fmla="*/ 2147483647 w 1373"/>
              <a:gd name="T59" fmla="*/ 2147483647 h 1168"/>
              <a:gd name="T60" fmla="*/ 2147483647 w 1373"/>
              <a:gd name="T61" fmla="*/ 2147483647 h 1168"/>
              <a:gd name="T62" fmla="*/ 2147483647 w 1373"/>
              <a:gd name="T63" fmla="*/ 2147483647 h 1168"/>
              <a:gd name="T64" fmla="*/ 2147483647 w 1373"/>
              <a:gd name="T65" fmla="*/ 2147483647 h 1168"/>
              <a:gd name="T66" fmla="*/ 2147483647 w 1373"/>
              <a:gd name="T67" fmla="*/ 2147483647 h 1168"/>
              <a:gd name="T68" fmla="*/ 2147483647 w 1373"/>
              <a:gd name="T69" fmla="*/ 2147483647 h 1168"/>
              <a:gd name="T70" fmla="*/ 2147483647 w 1373"/>
              <a:gd name="T71" fmla="*/ 2147483647 h 1168"/>
              <a:gd name="T72" fmla="*/ 2147483647 w 1373"/>
              <a:gd name="T73" fmla="*/ 2147483647 h 1168"/>
              <a:gd name="T74" fmla="*/ 2147483647 w 1373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73"/>
              <a:gd name="T115" fmla="*/ 0 h 1168"/>
              <a:gd name="T116" fmla="*/ 1373 w 1373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73" h="1168">
                <a:moveTo>
                  <a:pt x="1364" y="93"/>
                </a:moveTo>
                <a:cubicBezTo>
                  <a:pt x="1360" y="90"/>
                  <a:pt x="1355" y="88"/>
                  <a:pt x="1352" y="85"/>
                </a:cubicBezTo>
                <a:cubicBezTo>
                  <a:pt x="1348" y="81"/>
                  <a:pt x="1347" y="76"/>
                  <a:pt x="1344" y="73"/>
                </a:cubicBezTo>
                <a:cubicBezTo>
                  <a:pt x="1337" y="67"/>
                  <a:pt x="1331" y="50"/>
                  <a:pt x="1317" y="50"/>
                </a:cubicBezTo>
                <a:cubicBezTo>
                  <a:pt x="1311" y="32"/>
                  <a:pt x="1285" y="18"/>
                  <a:pt x="1268" y="13"/>
                </a:cubicBezTo>
                <a:cubicBezTo>
                  <a:pt x="1260" y="10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373" y="1165"/>
                </a:lnTo>
                <a:lnTo>
                  <a:pt x="1364" y="93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57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35867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35868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8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Effect size</a:t>
            </a:r>
          </a:p>
        </p:txBody>
      </p:sp>
      <p:sp>
        <p:nvSpPr>
          <p:cNvPr id="35860" name="Text Box 33"/>
          <p:cNvSpPr txBox="1">
            <a:spLocks noChangeArrowheads="1"/>
          </p:cNvSpPr>
          <p:nvPr/>
        </p:nvSpPr>
        <p:spPr bwMode="auto">
          <a:xfrm>
            <a:off x="2057400" y="19812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Compare a small effect (difference) to a big effect</a:t>
            </a:r>
          </a:p>
        </p:txBody>
      </p:sp>
      <p:sp>
        <p:nvSpPr>
          <p:cNvPr id="35861" name="Line 34"/>
          <p:cNvSpPr>
            <a:spLocks noChangeShapeType="1"/>
          </p:cNvSpPr>
          <p:nvPr/>
        </p:nvSpPr>
        <p:spPr bwMode="auto">
          <a:xfrm>
            <a:off x="3568700" y="2362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Line 35"/>
          <p:cNvSpPr>
            <a:spLocks noChangeShapeType="1"/>
          </p:cNvSpPr>
          <p:nvPr/>
        </p:nvSpPr>
        <p:spPr bwMode="auto">
          <a:xfrm>
            <a:off x="5003800" y="2362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Text Box 36"/>
          <p:cNvSpPr txBox="1">
            <a:spLocks noChangeArrowheads="1"/>
          </p:cNvSpPr>
          <p:nvPr/>
        </p:nvSpPr>
        <p:spPr bwMode="auto">
          <a:xfrm>
            <a:off x="3336925" y="5208588"/>
            <a:ext cx="113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μ</a:t>
            </a:r>
            <a:r>
              <a:rPr lang="en-US" baseline="-25000"/>
              <a:t>treatment</a:t>
            </a:r>
            <a:endParaRPr lang="en-US"/>
          </a:p>
        </p:txBody>
      </p:sp>
      <p:sp>
        <p:nvSpPr>
          <p:cNvPr id="35864" name="Text Box 37"/>
          <p:cNvSpPr txBox="1">
            <a:spLocks noChangeArrowheads="1"/>
          </p:cNvSpPr>
          <p:nvPr/>
        </p:nvSpPr>
        <p:spPr bwMode="auto">
          <a:xfrm>
            <a:off x="4876800" y="5207000"/>
            <a:ext cx="138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μ</a:t>
            </a:r>
            <a:r>
              <a:rPr lang="en-US" baseline="-25000"/>
              <a:t>no treatment</a:t>
            </a:r>
            <a:endParaRPr lang="en-US"/>
          </a:p>
        </p:txBody>
      </p:sp>
      <p:sp>
        <p:nvSpPr>
          <p:cNvPr id="35865" name="AutoShape 38"/>
          <p:cNvSpPr>
            <a:spLocks/>
          </p:cNvSpPr>
          <p:nvPr/>
        </p:nvSpPr>
        <p:spPr bwMode="auto">
          <a:xfrm rot="-5400000">
            <a:off x="4070350" y="5137150"/>
            <a:ext cx="469900" cy="1447800"/>
          </a:xfrm>
          <a:prstGeom prst="leftBrace">
            <a:avLst>
              <a:gd name="adj1" fmla="val 25676"/>
              <a:gd name="adj2" fmla="val 50764"/>
            </a:avLst>
          </a:prstGeom>
          <a:noFill/>
          <a:ln w="9525">
            <a:solidFill>
              <a:srgbClr val="FF10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AutoShape 39"/>
          <p:cNvSpPr>
            <a:spLocks/>
          </p:cNvSpPr>
          <p:nvPr/>
        </p:nvSpPr>
        <p:spPr bwMode="auto">
          <a:xfrm rot="-5400000">
            <a:off x="4305300" y="52070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rgbClr val="FFC2E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21844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1" name="Group 7"/>
          <p:cNvGrpSpPr>
            <a:grpSpLocks/>
          </p:cNvGrpSpPr>
          <p:nvPr/>
        </p:nvGrpSpPr>
        <p:grpSpPr bwMode="auto">
          <a:xfrm flipH="1">
            <a:off x="4114800" y="4648200"/>
            <a:ext cx="2971800" cy="381000"/>
            <a:chOff x="2976" y="2448"/>
            <a:chExt cx="1488" cy="240"/>
          </a:xfrm>
        </p:grpSpPr>
        <p:grpSp>
          <p:nvGrpSpPr>
            <p:cNvPr id="36896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36898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9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97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2" name="Group 12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36894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36873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36875" name="Text Box 17"/>
          <p:cNvSpPr txBox="1">
            <a:spLocks noChangeArrowheads="1"/>
          </p:cNvSpPr>
          <p:nvPr/>
        </p:nvSpPr>
        <p:spPr bwMode="auto">
          <a:xfrm>
            <a:off x="23368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36876" name="Group 18"/>
          <p:cNvGrpSpPr>
            <a:grpSpLocks/>
          </p:cNvGrpSpPr>
          <p:nvPr/>
        </p:nvGrpSpPr>
        <p:grpSpPr bwMode="auto">
          <a:xfrm>
            <a:off x="1803400" y="4648200"/>
            <a:ext cx="1981200" cy="381000"/>
            <a:chOff x="912" y="2928"/>
            <a:chExt cx="1680" cy="240"/>
          </a:xfrm>
        </p:grpSpPr>
        <p:sp>
          <p:nvSpPr>
            <p:cNvPr id="36891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2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3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77" name="Freeform 22"/>
          <p:cNvSpPr>
            <a:spLocks/>
          </p:cNvSpPr>
          <p:nvPr/>
        </p:nvSpPr>
        <p:spPr bwMode="auto">
          <a:xfrm>
            <a:off x="3498850" y="4313238"/>
            <a:ext cx="615950" cy="373062"/>
          </a:xfrm>
          <a:custGeom>
            <a:avLst/>
            <a:gdLst>
              <a:gd name="T0" fmla="*/ 0 w 388"/>
              <a:gd name="T1" fmla="*/ 2147483647 h 235"/>
              <a:gd name="T2" fmla="*/ 2147483647 w 388"/>
              <a:gd name="T3" fmla="*/ 2147483647 h 235"/>
              <a:gd name="T4" fmla="*/ 2147483647 w 388"/>
              <a:gd name="T5" fmla="*/ 2147483647 h 235"/>
              <a:gd name="T6" fmla="*/ 2147483647 w 388"/>
              <a:gd name="T7" fmla="*/ 2147483647 h 235"/>
              <a:gd name="T8" fmla="*/ 2147483647 w 388"/>
              <a:gd name="T9" fmla="*/ 2147483647 h 235"/>
              <a:gd name="T10" fmla="*/ 2147483647 w 388"/>
              <a:gd name="T11" fmla="*/ 2147483647 h 235"/>
              <a:gd name="T12" fmla="*/ 2147483647 w 388"/>
              <a:gd name="T13" fmla="*/ 2147483647 h 235"/>
              <a:gd name="T14" fmla="*/ 2147483647 w 388"/>
              <a:gd name="T15" fmla="*/ 2147483647 h 235"/>
              <a:gd name="T16" fmla="*/ 2147483647 w 388"/>
              <a:gd name="T17" fmla="*/ 2147483647 h 235"/>
              <a:gd name="T18" fmla="*/ 2147483647 w 388"/>
              <a:gd name="T19" fmla="*/ 2147483647 h 235"/>
              <a:gd name="T20" fmla="*/ 0 w 388"/>
              <a:gd name="T21" fmla="*/ 2147483647 h 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"/>
              <a:gd name="T34" fmla="*/ 0 h 235"/>
              <a:gd name="T35" fmla="*/ 388 w 388"/>
              <a:gd name="T36" fmla="*/ 235 h 2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" h="235">
                <a:moveTo>
                  <a:pt x="0" y="229"/>
                </a:moveTo>
                <a:cubicBezTo>
                  <a:pt x="32" y="231"/>
                  <a:pt x="63" y="221"/>
                  <a:pt x="96" y="219"/>
                </a:cubicBezTo>
                <a:cubicBezTo>
                  <a:pt x="111" y="215"/>
                  <a:pt x="126" y="206"/>
                  <a:pt x="142" y="205"/>
                </a:cubicBezTo>
                <a:cubicBezTo>
                  <a:pt x="179" y="192"/>
                  <a:pt x="203" y="172"/>
                  <a:pt x="236" y="151"/>
                </a:cubicBezTo>
                <a:cubicBezTo>
                  <a:pt x="245" y="137"/>
                  <a:pt x="262" y="128"/>
                  <a:pt x="276" y="119"/>
                </a:cubicBezTo>
                <a:cubicBezTo>
                  <a:pt x="280" y="111"/>
                  <a:pt x="306" y="89"/>
                  <a:pt x="314" y="85"/>
                </a:cubicBezTo>
                <a:cubicBezTo>
                  <a:pt x="325" y="67"/>
                  <a:pt x="337" y="51"/>
                  <a:pt x="356" y="39"/>
                </a:cubicBezTo>
                <a:cubicBezTo>
                  <a:pt x="362" y="28"/>
                  <a:pt x="374" y="13"/>
                  <a:pt x="382" y="3"/>
                </a:cubicBezTo>
                <a:cubicBezTo>
                  <a:pt x="383" y="0"/>
                  <a:pt x="386" y="1"/>
                  <a:pt x="388" y="1"/>
                </a:cubicBezTo>
                <a:lnTo>
                  <a:pt x="384" y="235"/>
                </a:lnTo>
                <a:lnTo>
                  <a:pt x="0" y="23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Freeform 23"/>
          <p:cNvSpPr>
            <a:spLocks/>
          </p:cNvSpPr>
          <p:nvPr/>
        </p:nvSpPr>
        <p:spPr bwMode="auto">
          <a:xfrm>
            <a:off x="3779838" y="2971800"/>
            <a:ext cx="1452562" cy="1720850"/>
          </a:xfrm>
          <a:custGeom>
            <a:avLst/>
            <a:gdLst>
              <a:gd name="T0" fmla="*/ 2147483647 w 915"/>
              <a:gd name="T1" fmla="*/ 2147483647 h 1084"/>
              <a:gd name="T2" fmla="*/ 2147483647 w 915"/>
              <a:gd name="T3" fmla="*/ 2147483647 h 1084"/>
              <a:gd name="T4" fmla="*/ 2147483647 w 915"/>
              <a:gd name="T5" fmla="*/ 2147483647 h 1084"/>
              <a:gd name="T6" fmla="*/ 2147483647 w 915"/>
              <a:gd name="T7" fmla="*/ 2147483647 h 1084"/>
              <a:gd name="T8" fmla="*/ 2147483647 w 915"/>
              <a:gd name="T9" fmla="*/ 2147483647 h 1084"/>
              <a:gd name="T10" fmla="*/ 2147483647 w 915"/>
              <a:gd name="T11" fmla="*/ 2147483647 h 1084"/>
              <a:gd name="T12" fmla="*/ 2147483647 w 915"/>
              <a:gd name="T13" fmla="*/ 2147483647 h 1084"/>
              <a:gd name="T14" fmla="*/ 2147483647 w 915"/>
              <a:gd name="T15" fmla="*/ 2147483647 h 1084"/>
              <a:gd name="T16" fmla="*/ 2147483647 w 915"/>
              <a:gd name="T17" fmla="*/ 2147483647 h 1084"/>
              <a:gd name="T18" fmla="*/ 2147483647 w 915"/>
              <a:gd name="T19" fmla="*/ 2147483647 h 1084"/>
              <a:gd name="T20" fmla="*/ 2147483647 w 915"/>
              <a:gd name="T21" fmla="*/ 2147483647 h 1084"/>
              <a:gd name="T22" fmla="*/ 2147483647 w 915"/>
              <a:gd name="T23" fmla="*/ 2147483647 h 1084"/>
              <a:gd name="T24" fmla="*/ 2147483647 w 915"/>
              <a:gd name="T25" fmla="*/ 2147483647 h 1084"/>
              <a:gd name="T26" fmla="*/ 2147483647 w 915"/>
              <a:gd name="T27" fmla="*/ 2147483647 h 1084"/>
              <a:gd name="T28" fmla="*/ 2147483647 w 915"/>
              <a:gd name="T29" fmla="*/ 2147483647 h 1084"/>
              <a:gd name="T30" fmla="*/ 2147483647 w 915"/>
              <a:gd name="T31" fmla="*/ 2147483647 h 1084"/>
              <a:gd name="T32" fmla="*/ 2147483647 w 915"/>
              <a:gd name="T33" fmla="*/ 2147483647 h 1084"/>
              <a:gd name="T34" fmla="*/ 2147483647 w 915"/>
              <a:gd name="T35" fmla="*/ 2147483647 h 1084"/>
              <a:gd name="T36" fmla="*/ 2147483647 w 915"/>
              <a:gd name="T37" fmla="*/ 2147483647 h 1084"/>
              <a:gd name="T38" fmla="*/ 0 w 915"/>
              <a:gd name="T39" fmla="*/ 2147483647 h 1084"/>
              <a:gd name="T40" fmla="*/ 2147483647 w 915"/>
              <a:gd name="T41" fmla="*/ 0 h 10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15"/>
              <a:gd name="T64" fmla="*/ 0 h 1084"/>
              <a:gd name="T65" fmla="*/ 915 w 915"/>
              <a:gd name="T66" fmla="*/ 1084 h 10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15" h="1084">
                <a:moveTo>
                  <a:pt x="3" y="28"/>
                </a:moveTo>
                <a:cubicBezTo>
                  <a:pt x="31" y="56"/>
                  <a:pt x="62" y="85"/>
                  <a:pt x="91" y="136"/>
                </a:cubicBezTo>
                <a:cubicBezTo>
                  <a:pt x="107" y="168"/>
                  <a:pt x="123" y="179"/>
                  <a:pt x="147" y="224"/>
                </a:cubicBezTo>
                <a:cubicBezTo>
                  <a:pt x="154" y="245"/>
                  <a:pt x="169" y="274"/>
                  <a:pt x="179" y="296"/>
                </a:cubicBezTo>
                <a:cubicBezTo>
                  <a:pt x="204" y="356"/>
                  <a:pt x="203" y="371"/>
                  <a:pt x="227" y="429"/>
                </a:cubicBezTo>
                <a:cubicBezTo>
                  <a:pt x="251" y="478"/>
                  <a:pt x="214" y="389"/>
                  <a:pt x="251" y="491"/>
                </a:cubicBezTo>
                <a:cubicBezTo>
                  <a:pt x="252" y="495"/>
                  <a:pt x="276" y="564"/>
                  <a:pt x="275" y="560"/>
                </a:cubicBezTo>
                <a:cubicBezTo>
                  <a:pt x="273" y="556"/>
                  <a:pt x="292" y="592"/>
                  <a:pt x="291" y="588"/>
                </a:cubicBezTo>
                <a:cubicBezTo>
                  <a:pt x="289" y="584"/>
                  <a:pt x="303" y="617"/>
                  <a:pt x="307" y="619"/>
                </a:cubicBezTo>
                <a:cubicBezTo>
                  <a:pt x="323" y="624"/>
                  <a:pt x="315" y="648"/>
                  <a:pt x="331" y="659"/>
                </a:cubicBezTo>
                <a:cubicBezTo>
                  <a:pt x="350" y="687"/>
                  <a:pt x="336" y="685"/>
                  <a:pt x="355" y="704"/>
                </a:cubicBezTo>
                <a:cubicBezTo>
                  <a:pt x="368" y="744"/>
                  <a:pt x="390" y="760"/>
                  <a:pt x="414" y="800"/>
                </a:cubicBezTo>
                <a:cubicBezTo>
                  <a:pt x="430" y="837"/>
                  <a:pt x="435" y="860"/>
                  <a:pt x="471" y="884"/>
                </a:cubicBezTo>
                <a:cubicBezTo>
                  <a:pt x="481" y="900"/>
                  <a:pt x="515" y="937"/>
                  <a:pt x="531" y="948"/>
                </a:cubicBezTo>
                <a:cubicBezTo>
                  <a:pt x="547" y="972"/>
                  <a:pt x="584" y="982"/>
                  <a:pt x="611" y="996"/>
                </a:cubicBezTo>
                <a:cubicBezTo>
                  <a:pt x="627" y="1004"/>
                  <a:pt x="646" y="1011"/>
                  <a:pt x="663" y="1020"/>
                </a:cubicBezTo>
                <a:cubicBezTo>
                  <a:pt x="675" y="1027"/>
                  <a:pt x="685" y="1040"/>
                  <a:pt x="699" y="1044"/>
                </a:cubicBezTo>
                <a:cubicBezTo>
                  <a:pt x="756" y="1058"/>
                  <a:pt x="812" y="1071"/>
                  <a:pt x="871" y="1076"/>
                </a:cubicBezTo>
                <a:cubicBezTo>
                  <a:pt x="887" y="1080"/>
                  <a:pt x="898" y="1084"/>
                  <a:pt x="915" y="1084"/>
                </a:cubicBezTo>
                <a:lnTo>
                  <a:pt x="0" y="1083"/>
                </a:lnTo>
                <a:lnTo>
                  <a:pt x="3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9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36889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36880" name="Freeform 27"/>
          <p:cNvSpPr>
            <a:spLocks/>
          </p:cNvSpPr>
          <p:nvPr/>
        </p:nvSpPr>
        <p:spPr bwMode="auto">
          <a:xfrm>
            <a:off x="1604963" y="2836863"/>
            <a:ext cx="2179637" cy="1854200"/>
          </a:xfrm>
          <a:custGeom>
            <a:avLst/>
            <a:gdLst>
              <a:gd name="T0" fmla="*/ 2147483647 w 1373"/>
              <a:gd name="T1" fmla="*/ 2147483647 h 1168"/>
              <a:gd name="T2" fmla="*/ 2147483647 w 1373"/>
              <a:gd name="T3" fmla="*/ 2147483647 h 1168"/>
              <a:gd name="T4" fmla="*/ 2147483647 w 1373"/>
              <a:gd name="T5" fmla="*/ 2147483647 h 1168"/>
              <a:gd name="T6" fmla="*/ 2147483647 w 1373"/>
              <a:gd name="T7" fmla="*/ 2147483647 h 1168"/>
              <a:gd name="T8" fmla="*/ 2147483647 w 1373"/>
              <a:gd name="T9" fmla="*/ 2147483647 h 1168"/>
              <a:gd name="T10" fmla="*/ 2147483647 w 1373"/>
              <a:gd name="T11" fmla="*/ 2147483647 h 1168"/>
              <a:gd name="T12" fmla="*/ 2147483647 w 1373"/>
              <a:gd name="T13" fmla="*/ 2147483647 h 1168"/>
              <a:gd name="T14" fmla="*/ 2147483647 w 1373"/>
              <a:gd name="T15" fmla="*/ 2147483647 h 1168"/>
              <a:gd name="T16" fmla="*/ 2147483647 w 1373"/>
              <a:gd name="T17" fmla="*/ 2147483647 h 1168"/>
              <a:gd name="T18" fmla="*/ 2147483647 w 1373"/>
              <a:gd name="T19" fmla="*/ 2147483647 h 1168"/>
              <a:gd name="T20" fmla="*/ 2147483647 w 1373"/>
              <a:gd name="T21" fmla="*/ 2147483647 h 1168"/>
              <a:gd name="T22" fmla="*/ 2147483647 w 1373"/>
              <a:gd name="T23" fmla="*/ 2147483647 h 1168"/>
              <a:gd name="T24" fmla="*/ 2147483647 w 1373"/>
              <a:gd name="T25" fmla="*/ 2147483647 h 1168"/>
              <a:gd name="T26" fmla="*/ 2147483647 w 1373"/>
              <a:gd name="T27" fmla="*/ 2147483647 h 1168"/>
              <a:gd name="T28" fmla="*/ 2147483647 w 1373"/>
              <a:gd name="T29" fmla="*/ 2147483647 h 1168"/>
              <a:gd name="T30" fmla="*/ 2147483647 w 1373"/>
              <a:gd name="T31" fmla="*/ 2147483647 h 1168"/>
              <a:gd name="T32" fmla="*/ 2147483647 w 1373"/>
              <a:gd name="T33" fmla="*/ 2147483647 h 1168"/>
              <a:gd name="T34" fmla="*/ 2147483647 w 1373"/>
              <a:gd name="T35" fmla="*/ 2147483647 h 1168"/>
              <a:gd name="T36" fmla="*/ 2147483647 w 1373"/>
              <a:gd name="T37" fmla="*/ 2147483647 h 1168"/>
              <a:gd name="T38" fmla="*/ 2147483647 w 1373"/>
              <a:gd name="T39" fmla="*/ 2147483647 h 1168"/>
              <a:gd name="T40" fmla="*/ 2147483647 w 1373"/>
              <a:gd name="T41" fmla="*/ 2147483647 h 1168"/>
              <a:gd name="T42" fmla="*/ 2147483647 w 1373"/>
              <a:gd name="T43" fmla="*/ 2147483647 h 1168"/>
              <a:gd name="T44" fmla="*/ 2147483647 w 1373"/>
              <a:gd name="T45" fmla="*/ 2147483647 h 1168"/>
              <a:gd name="T46" fmla="*/ 2147483647 w 1373"/>
              <a:gd name="T47" fmla="*/ 2147483647 h 1168"/>
              <a:gd name="T48" fmla="*/ 2147483647 w 1373"/>
              <a:gd name="T49" fmla="*/ 2147483647 h 1168"/>
              <a:gd name="T50" fmla="*/ 2147483647 w 1373"/>
              <a:gd name="T51" fmla="*/ 2147483647 h 1168"/>
              <a:gd name="T52" fmla="*/ 2147483647 w 1373"/>
              <a:gd name="T53" fmla="*/ 2147483647 h 1168"/>
              <a:gd name="T54" fmla="*/ 2147483647 w 1373"/>
              <a:gd name="T55" fmla="*/ 2147483647 h 1168"/>
              <a:gd name="T56" fmla="*/ 2147483647 w 1373"/>
              <a:gd name="T57" fmla="*/ 2147483647 h 1168"/>
              <a:gd name="T58" fmla="*/ 2147483647 w 1373"/>
              <a:gd name="T59" fmla="*/ 2147483647 h 1168"/>
              <a:gd name="T60" fmla="*/ 2147483647 w 1373"/>
              <a:gd name="T61" fmla="*/ 2147483647 h 1168"/>
              <a:gd name="T62" fmla="*/ 2147483647 w 1373"/>
              <a:gd name="T63" fmla="*/ 2147483647 h 1168"/>
              <a:gd name="T64" fmla="*/ 2147483647 w 1373"/>
              <a:gd name="T65" fmla="*/ 2147483647 h 1168"/>
              <a:gd name="T66" fmla="*/ 2147483647 w 1373"/>
              <a:gd name="T67" fmla="*/ 2147483647 h 1168"/>
              <a:gd name="T68" fmla="*/ 2147483647 w 1373"/>
              <a:gd name="T69" fmla="*/ 2147483647 h 1168"/>
              <a:gd name="T70" fmla="*/ 2147483647 w 1373"/>
              <a:gd name="T71" fmla="*/ 2147483647 h 1168"/>
              <a:gd name="T72" fmla="*/ 2147483647 w 1373"/>
              <a:gd name="T73" fmla="*/ 2147483647 h 1168"/>
              <a:gd name="T74" fmla="*/ 2147483647 w 1373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73"/>
              <a:gd name="T115" fmla="*/ 0 h 1168"/>
              <a:gd name="T116" fmla="*/ 1373 w 1373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73" h="1168">
                <a:moveTo>
                  <a:pt x="1364" y="93"/>
                </a:moveTo>
                <a:cubicBezTo>
                  <a:pt x="1360" y="90"/>
                  <a:pt x="1355" y="88"/>
                  <a:pt x="1352" y="85"/>
                </a:cubicBezTo>
                <a:cubicBezTo>
                  <a:pt x="1348" y="81"/>
                  <a:pt x="1347" y="76"/>
                  <a:pt x="1344" y="73"/>
                </a:cubicBezTo>
                <a:cubicBezTo>
                  <a:pt x="1337" y="67"/>
                  <a:pt x="1331" y="50"/>
                  <a:pt x="1317" y="50"/>
                </a:cubicBezTo>
                <a:cubicBezTo>
                  <a:pt x="1311" y="32"/>
                  <a:pt x="1285" y="18"/>
                  <a:pt x="1268" y="13"/>
                </a:cubicBezTo>
                <a:cubicBezTo>
                  <a:pt x="1260" y="10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373" y="1165"/>
                </a:lnTo>
                <a:lnTo>
                  <a:pt x="1364" y="93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1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36887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1 -β</a:t>
              </a:r>
            </a:p>
          </p:txBody>
        </p:sp>
        <p:sp>
          <p:nvSpPr>
            <p:cNvPr id="36888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82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36883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Effect size</a:t>
            </a:r>
          </a:p>
        </p:txBody>
      </p:sp>
      <p:sp>
        <p:nvSpPr>
          <p:cNvPr id="36884" name="Text Box 33"/>
          <p:cNvSpPr txBox="1">
            <a:spLocks noChangeArrowheads="1"/>
          </p:cNvSpPr>
          <p:nvPr/>
        </p:nvSpPr>
        <p:spPr bwMode="auto">
          <a:xfrm>
            <a:off x="2057400" y="19812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Compare a small effect (difference) to a big effect</a:t>
            </a:r>
          </a:p>
        </p:txBody>
      </p:sp>
      <p:sp>
        <p:nvSpPr>
          <p:cNvPr id="36885" name="AutoShape 34"/>
          <p:cNvSpPr>
            <a:spLocks/>
          </p:cNvSpPr>
          <p:nvPr/>
        </p:nvSpPr>
        <p:spPr bwMode="auto">
          <a:xfrm rot="-5400000">
            <a:off x="4070350" y="5137150"/>
            <a:ext cx="469900" cy="1447800"/>
          </a:xfrm>
          <a:prstGeom prst="leftBrace">
            <a:avLst>
              <a:gd name="adj1" fmla="val 25676"/>
              <a:gd name="adj2" fmla="val 50764"/>
            </a:avLst>
          </a:prstGeom>
          <a:noFill/>
          <a:ln w="9525">
            <a:solidFill>
              <a:srgbClr val="FF10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AutoShape 35"/>
          <p:cNvSpPr>
            <a:spLocks/>
          </p:cNvSpPr>
          <p:nvPr/>
        </p:nvSpPr>
        <p:spPr bwMode="auto">
          <a:xfrm rot="-5400000">
            <a:off x="4305300" y="52070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rgbClr val="FFC2E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37891" name="Freeform 3"/>
          <p:cNvSpPr>
            <a:spLocks/>
          </p:cNvSpPr>
          <p:nvPr/>
        </p:nvSpPr>
        <p:spPr bwMode="auto">
          <a:xfrm>
            <a:off x="21844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895" name="Group 7"/>
          <p:cNvGrpSpPr>
            <a:grpSpLocks/>
          </p:cNvGrpSpPr>
          <p:nvPr/>
        </p:nvGrpSpPr>
        <p:grpSpPr bwMode="auto">
          <a:xfrm flipH="1">
            <a:off x="4114800" y="4648200"/>
            <a:ext cx="2971800" cy="381000"/>
            <a:chOff x="2976" y="2448"/>
            <a:chExt cx="1488" cy="240"/>
          </a:xfrm>
        </p:grpSpPr>
        <p:grpSp>
          <p:nvGrpSpPr>
            <p:cNvPr id="37918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37920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19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6" name="Group 12"/>
          <p:cNvGrpSpPr>
            <a:grpSpLocks/>
          </p:cNvGrpSpPr>
          <p:nvPr/>
        </p:nvGrpSpPr>
        <p:grpSpPr bwMode="auto">
          <a:xfrm>
            <a:off x="4330700" y="2425700"/>
            <a:ext cx="946150" cy="369888"/>
            <a:chOff x="2728" y="1528"/>
            <a:chExt cx="596" cy="233"/>
          </a:xfrm>
        </p:grpSpPr>
        <p:sp>
          <p:nvSpPr>
            <p:cNvPr id="37916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5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37897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37899" name="Text Box 17"/>
          <p:cNvSpPr txBox="1">
            <a:spLocks noChangeArrowheads="1"/>
          </p:cNvSpPr>
          <p:nvPr/>
        </p:nvSpPr>
        <p:spPr bwMode="auto">
          <a:xfrm>
            <a:off x="23368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37900" name="Group 18"/>
          <p:cNvGrpSpPr>
            <a:grpSpLocks/>
          </p:cNvGrpSpPr>
          <p:nvPr/>
        </p:nvGrpSpPr>
        <p:grpSpPr bwMode="auto">
          <a:xfrm>
            <a:off x="1803400" y="4648200"/>
            <a:ext cx="1981200" cy="381000"/>
            <a:chOff x="912" y="2928"/>
            <a:chExt cx="1680" cy="240"/>
          </a:xfrm>
        </p:grpSpPr>
        <p:sp>
          <p:nvSpPr>
            <p:cNvPr id="37913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5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1" name="Freeform 22"/>
          <p:cNvSpPr>
            <a:spLocks/>
          </p:cNvSpPr>
          <p:nvPr/>
        </p:nvSpPr>
        <p:spPr bwMode="auto">
          <a:xfrm>
            <a:off x="3498850" y="4313238"/>
            <a:ext cx="615950" cy="373062"/>
          </a:xfrm>
          <a:custGeom>
            <a:avLst/>
            <a:gdLst>
              <a:gd name="T0" fmla="*/ 0 w 388"/>
              <a:gd name="T1" fmla="*/ 2147483647 h 235"/>
              <a:gd name="T2" fmla="*/ 2147483647 w 388"/>
              <a:gd name="T3" fmla="*/ 2147483647 h 235"/>
              <a:gd name="T4" fmla="*/ 2147483647 w 388"/>
              <a:gd name="T5" fmla="*/ 2147483647 h 235"/>
              <a:gd name="T6" fmla="*/ 2147483647 w 388"/>
              <a:gd name="T7" fmla="*/ 2147483647 h 235"/>
              <a:gd name="T8" fmla="*/ 2147483647 w 388"/>
              <a:gd name="T9" fmla="*/ 2147483647 h 235"/>
              <a:gd name="T10" fmla="*/ 2147483647 w 388"/>
              <a:gd name="T11" fmla="*/ 2147483647 h 235"/>
              <a:gd name="T12" fmla="*/ 2147483647 w 388"/>
              <a:gd name="T13" fmla="*/ 2147483647 h 235"/>
              <a:gd name="T14" fmla="*/ 2147483647 w 388"/>
              <a:gd name="T15" fmla="*/ 2147483647 h 235"/>
              <a:gd name="T16" fmla="*/ 2147483647 w 388"/>
              <a:gd name="T17" fmla="*/ 2147483647 h 235"/>
              <a:gd name="T18" fmla="*/ 2147483647 w 388"/>
              <a:gd name="T19" fmla="*/ 2147483647 h 235"/>
              <a:gd name="T20" fmla="*/ 0 w 388"/>
              <a:gd name="T21" fmla="*/ 2147483647 h 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"/>
              <a:gd name="T34" fmla="*/ 0 h 235"/>
              <a:gd name="T35" fmla="*/ 388 w 388"/>
              <a:gd name="T36" fmla="*/ 235 h 2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" h="235">
                <a:moveTo>
                  <a:pt x="0" y="229"/>
                </a:moveTo>
                <a:cubicBezTo>
                  <a:pt x="32" y="231"/>
                  <a:pt x="63" y="221"/>
                  <a:pt x="96" y="219"/>
                </a:cubicBezTo>
                <a:cubicBezTo>
                  <a:pt x="111" y="215"/>
                  <a:pt x="126" y="206"/>
                  <a:pt x="142" y="205"/>
                </a:cubicBezTo>
                <a:cubicBezTo>
                  <a:pt x="179" y="192"/>
                  <a:pt x="203" y="172"/>
                  <a:pt x="236" y="151"/>
                </a:cubicBezTo>
                <a:cubicBezTo>
                  <a:pt x="245" y="137"/>
                  <a:pt x="262" y="128"/>
                  <a:pt x="276" y="119"/>
                </a:cubicBezTo>
                <a:cubicBezTo>
                  <a:pt x="280" y="111"/>
                  <a:pt x="306" y="89"/>
                  <a:pt x="314" y="85"/>
                </a:cubicBezTo>
                <a:cubicBezTo>
                  <a:pt x="325" y="67"/>
                  <a:pt x="337" y="51"/>
                  <a:pt x="356" y="39"/>
                </a:cubicBezTo>
                <a:cubicBezTo>
                  <a:pt x="362" y="28"/>
                  <a:pt x="374" y="13"/>
                  <a:pt x="382" y="3"/>
                </a:cubicBezTo>
                <a:cubicBezTo>
                  <a:pt x="383" y="0"/>
                  <a:pt x="386" y="1"/>
                  <a:pt x="388" y="1"/>
                </a:cubicBezTo>
                <a:lnTo>
                  <a:pt x="384" y="235"/>
                </a:lnTo>
                <a:lnTo>
                  <a:pt x="0" y="23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Freeform 23"/>
          <p:cNvSpPr>
            <a:spLocks/>
          </p:cNvSpPr>
          <p:nvPr/>
        </p:nvSpPr>
        <p:spPr bwMode="auto">
          <a:xfrm>
            <a:off x="3860800" y="3155950"/>
            <a:ext cx="1371600" cy="1536700"/>
          </a:xfrm>
          <a:custGeom>
            <a:avLst/>
            <a:gdLst>
              <a:gd name="T0" fmla="*/ 2147483647 w 864"/>
              <a:gd name="T1" fmla="*/ 2147483647 h 968"/>
              <a:gd name="T2" fmla="*/ 2147483647 w 864"/>
              <a:gd name="T3" fmla="*/ 2147483647 h 968"/>
              <a:gd name="T4" fmla="*/ 2147483647 w 864"/>
              <a:gd name="T5" fmla="*/ 2147483647 h 968"/>
              <a:gd name="T6" fmla="*/ 2147483647 w 864"/>
              <a:gd name="T7" fmla="*/ 2147483647 h 968"/>
              <a:gd name="T8" fmla="*/ 2147483647 w 864"/>
              <a:gd name="T9" fmla="*/ 2147483647 h 968"/>
              <a:gd name="T10" fmla="*/ 2147483647 w 864"/>
              <a:gd name="T11" fmla="*/ 2147483647 h 968"/>
              <a:gd name="T12" fmla="*/ 2147483647 w 864"/>
              <a:gd name="T13" fmla="*/ 2147483647 h 968"/>
              <a:gd name="T14" fmla="*/ 2147483647 w 864"/>
              <a:gd name="T15" fmla="*/ 2147483647 h 968"/>
              <a:gd name="T16" fmla="*/ 2147483647 w 864"/>
              <a:gd name="T17" fmla="*/ 2147483647 h 968"/>
              <a:gd name="T18" fmla="*/ 2147483647 w 864"/>
              <a:gd name="T19" fmla="*/ 2147483647 h 968"/>
              <a:gd name="T20" fmla="*/ 2147483647 w 864"/>
              <a:gd name="T21" fmla="*/ 2147483647 h 968"/>
              <a:gd name="T22" fmla="*/ 2147483647 w 864"/>
              <a:gd name="T23" fmla="*/ 2147483647 h 968"/>
              <a:gd name="T24" fmla="*/ 2147483647 w 864"/>
              <a:gd name="T25" fmla="*/ 2147483647 h 968"/>
              <a:gd name="T26" fmla="*/ 2147483647 w 864"/>
              <a:gd name="T27" fmla="*/ 2147483647 h 968"/>
              <a:gd name="T28" fmla="*/ 2147483647 w 864"/>
              <a:gd name="T29" fmla="*/ 2147483647 h 968"/>
              <a:gd name="T30" fmla="*/ 2147483647 w 864"/>
              <a:gd name="T31" fmla="*/ 2147483647 h 968"/>
              <a:gd name="T32" fmla="*/ 2147483647 w 864"/>
              <a:gd name="T33" fmla="*/ 2147483647 h 968"/>
              <a:gd name="T34" fmla="*/ 2147483647 w 864"/>
              <a:gd name="T35" fmla="*/ 2147483647 h 968"/>
              <a:gd name="T36" fmla="*/ 2147483647 w 864"/>
              <a:gd name="T37" fmla="*/ 2147483647 h 968"/>
              <a:gd name="T38" fmla="*/ 0 w 864"/>
              <a:gd name="T39" fmla="*/ 2147483647 h 968"/>
              <a:gd name="T40" fmla="*/ 2147483647 w 864"/>
              <a:gd name="T41" fmla="*/ 0 h 9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64"/>
              <a:gd name="T64" fmla="*/ 0 h 968"/>
              <a:gd name="T65" fmla="*/ 864 w 864"/>
              <a:gd name="T66" fmla="*/ 968 h 96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64" h="968">
                <a:moveTo>
                  <a:pt x="128" y="176"/>
                </a:moveTo>
                <a:cubicBezTo>
                  <a:pt x="156" y="204"/>
                  <a:pt x="175" y="333"/>
                  <a:pt x="204" y="384"/>
                </a:cubicBezTo>
                <a:cubicBezTo>
                  <a:pt x="220" y="416"/>
                  <a:pt x="164" y="299"/>
                  <a:pt x="188" y="344"/>
                </a:cubicBezTo>
                <a:cubicBezTo>
                  <a:pt x="195" y="365"/>
                  <a:pt x="174" y="314"/>
                  <a:pt x="184" y="336"/>
                </a:cubicBezTo>
                <a:cubicBezTo>
                  <a:pt x="209" y="396"/>
                  <a:pt x="60" y="34"/>
                  <a:pt x="84" y="92"/>
                </a:cubicBezTo>
                <a:cubicBezTo>
                  <a:pt x="108" y="141"/>
                  <a:pt x="163" y="273"/>
                  <a:pt x="200" y="375"/>
                </a:cubicBezTo>
                <a:cubicBezTo>
                  <a:pt x="201" y="379"/>
                  <a:pt x="225" y="448"/>
                  <a:pt x="224" y="444"/>
                </a:cubicBezTo>
                <a:cubicBezTo>
                  <a:pt x="222" y="440"/>
                  <a:pt x="241" y="476"/>
                  <a:pt x="240" y="472"/>
                </a:cubicBezTo>
                <a:cubicBezTo>
                  <a:pt x="238" y="468"/>
                  <a:pt x="252" y="501"/>
                  <a:pt x="256" y="503"/>
                </a:cubicBezTo>
                <a:cubicBezTo>
                  <a:pt x="272" y="508"/>
                  <a:pt x="264" y="532"/>
                  <a:pt x="280" y="543"/>
                </a:cubicBezTo>
                <a:cubicBezTo>
                  <a:pt x="299" y="571"/>
                  <a:pt x="285" y="569"/>
                  <a:pt x="304" y="588"/>
                </a:cubicBezTo>
                <a:cubicBezTo>
                  <a:pt x="317" y="628"/>
                  <a:pt x="339" y="644"/>
                  <a:pt x="363" y="684"/>
                </a:cubicBezTo>
                <a:cubicBezTo>
                  <a:pt x="379" y="721"/>
                  <a:pt x="384" y="744"/>
                  <a:pt x="420" y="768"/>
                </a:cubicBezTo>
                <a:cubicBezTo>
                  <a:pt x="430" y="784"/>
                  <a:pt x="464" y="821"/>
                  <a:pt x="480" y="832"/>
                </a:cubicBezTo>
                <a:cubicBezTo>
                  <a:pt x="496" y="856"/>
                  <a:pt x="533" y="866"/>
                  <a:pt x="560" y="880"/>
                </a:cubicBezTo>
                <a:cubicBezTo>
                  <a:pt x="576" y="888"/>
                  <a:pt x="595" y="895"/>
                  <a:pt x="612" y="904"/>
                </a:cubicBezTo>
                <a:cubicBezTo>
                  <a:pt x="624" y="911"/>
                  <a:pt x="634" y="924"/>
                  <a:pt x="648" y="928"/>
                </a:cubicBezTo>
                <a:cubicBezTo>
                  <a:pt x="705" y="942"/>
                  <a:pt x="761" y="955"/>
                  <a:pt x="820" y="960"/>
                </a:cubicBezTo>
                <a:cubicBezTo>
                  <a:pt x="836" y="964"/>
                  <a:pt x="847" y="968"/>
                  <a:pt x="864" y="968"/>
                </a:cubicBezTo>
                <a:lnTo>
                  <a:pt x="0" y="960"/>
                </a:lnTo>
                <a:lnTo>
                  <a:pt x="16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03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37911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37904" name="Freeform 27"/>
          <p:cNvSpPr>
            <a:spLocks/>
          </p:cNvSpPr>
          <p:nvPr/>
        </p:nvSpPr>
        <p:spPr bwMode="auto">
          <a:xfrm>
            <a:off x="1604963" y="2836863"/>
            <a:ext cx="2286000" cy="1854200"/>
          </a:xfrm>
          <a:custGeom>
            <a:avLst/>
            <a:gdLst>
              <a:gd name="T0" fmla="*/ 2147483647 w 1440"/>
              <a:gd name="T1" fmla="*/ 2147483647 h 1168"/>
              <a:gd name="T2" fmla="*/ 2147483647 w 1440"/>
              <a:gd name="T3" fmla="*/ 2147483647 h 1168"/>
              <a:gd name="T4" fmla="*/ 2147483647 w 1440"/>
              <a:gd name="T5" fmla="*/ 2147483647 h 1168"/>
              <a:gd name="T6" fmla="*/ 2147483647 w 1440"/>
              <a:gd name="T7" fmla="*/ 2147483647 h 1168"/>
              <a:gd name="T8" fmla="*/ 2147483647 w 1440"/>
              <a:gd name="T9" fmla="*/ 2147483647 h 1168"/>
              <a:gd name="T10" fmla="*/ 2147483647 w 1440"/>
              <a:gd name="T11" fmla="*/ 2147483647 h 1168"/>
              <a:gd name="T12" fmla="*/ 2147483647 w 1440"/>
              <a:gd name="T13" fmla="*/ 2147483647 h 1168"/>
              <a:gd name="T14" fmla="*/ 2147483647 w 1440"/>
              <a:gd name="T15" fmla="*/ 2147483647 h 1168"/>
              <a:gd name="T16" fmla="*/ 2147483647 w 1440"/>
              <a:gd name="T17" fmla="*/ 2147483647 h 1168"/>
              <a:gd name="T18" fmla="*/ 2147483647 w 1440"/>
              <a:gd name="T19" fmla="*/ 2147483647 h 1168"/>
              <a:gd name="T20" fmla="*/ 2147483647 w 1440"/>
              <a:gd name="T21" fmla="*/ 2147483647 h 1168"/>
              <a:gd name="T22" fmla="*/ 2147483647 w 1440"/>
              <a:gd name="T23" fmla="*/ 2147483647 h 1168"/>
              <a:gd name="T24" fmla="*/ 2147483647 w 1440"/>
              <a:gd name="T25" fmla="*/ 2147483647 h 1168"/>
              <a:gd name="T26" fmla="*/ 2147483647 w 1440"/>
              <a:gd name="T27" fmla="*/ 2147483647 h 1168"/>
              <a:gd name="T28" fmla="*/ 2147483647 w 1440"/>
              <a:gd name="T29" fmla="*/ 2147483647 h 1168"/>
              <a:gd name="T30" fmla="*/ 2147483647 w 1440"/>
              <a:gd name="T31" fmla="*/ 2147483647 h 1168"/>
              <a:gd name="T32" fmla="*/ 2147483647 w 1440"/>
              <a:gd name="T33" fmla="*/ 2147483647 h 1168"/>
              <a:gd name="T34" fmla="*/ 2147483647 w 1440"/>
              <a:gd name="T35" fmla="*/ 2147483647 h 1168"/>
              <a:gd name="T36" fmla="*/ 2147483647 w 1440"/>
              <a:gd name="T37" fmla="*/ 2147483647 h 1168"/>
              <a:gd name="T38" fmla="*/ 2147483647 w 1440"/>
              <a:gd name="T39" fmla="*/ 2147483647 h 1168"/>
              <a:gd name="T40" fmla="*/ 2147483647 w 1440"/>
              <a:gd name="T41" fmla="*/ 2147483647 h 1168"/>
              <a:gd name="T42" fmla="*/ 2147483647 w 1440"/>
              <a:gd name="T43" fmla="*/ 2147483647 h 1168"/>
              <a:gd name="T44" fmla="*/ 2147483647 w 1440"/>
              <a:gd name="T45" fmla="*/ 2147483647 h 1168"/>
              <a:gd name="T46" fmla="*/ 2147483647 w 1440"/>
              <a:gd name="T47" fmla="*/ 2147483647 h 1168"/>
              <a:gd name="T48" fmla="*/ 2147483647 w 1440"/>
              <a:gd name="T49" fmla="*/ 2147483647 h 1168"/>
              <a:gd name="T50" fmla="*/ 2147483647 w 1440"/>
              <a:gd name="T51" fmla="*/ 2147483647 h 1168"/>
              <a:gd name="T52" fmla="*/ 2147483647 w 1440"/>
              <a:gd name="T53" fmla="*/ 2147483647 h 1168"/>
              <a:gd name="T54" fmla="*/ 2147483647 w 1440"/>
              <a:gd name="T55" fmla="*/ 2147483647 h 1168"/>
              <a:gd name="T56" fmla="*/ 2147483647 w 1440"/>
              <a:gd name="T57" fmla="*/ 2147483647 h 1168"/>
              <a:gd name="T58" fmla="*/ 2147483647 w 1440"/>
              <a:gd name="T59" fmla="*/ 2147483647 h 1168"/>
              <a:gd name="T60" fmla="*/ 2147483647 w 1440"/>
              <a:gd name="T61" fmla="*/ 2147483647 h 1168"/>
              <a:gd name="T62" fmla="*/ 2147483647 w 1440"/>
              <a:gd name="T63" fmla="*/ 2147483647 h 1168"/>
              <a:gd name="T64" fmla="*/ 2147483647 w 1440"/>
              <a:gd name="T65" fmla="*/ 2147483647 h 1168"/>
              <a:gd name="T66" fmla="*/ 2147483647 w 1440"/>
              <a:gd name="T67" fmla="*/ 2147483647 h 1168"/>
              <a:gd name="T68" fmla="*/ 2147483647 w 1440"/>
              <a:gd name="T69" fmla="*/ 2147483647 h 1168"/>
              <a:gd name="T70" fmla="*/ 2147483647 w 1440"/>
              <a:gd name="T71" fmla="*/ 2147483647 h 1168"/>
              <a:gd name="T72" fmla="*/ 2147483647 w 1440"/>
              <a:gd name="T73" fmla="*/ 2147483647 h 1168"/>
              <a:gd name="T74" fmla="*/ 2147483647 w 1440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40"/>
              <a:gd name="T115" fmla="*/ 0 h 1168"/>
              <a:gd name="T116" fmla="*/ 1440 w 1440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40" h="1168">
                <a:moveTo>
                  <a:pt x="1437" y="213"/>
                </a:moveTo>
                <a:cubicBezTo>
                  <a:pt x="1433" y="210"/>
                  <a:pt x="1440" y="208"/>
                  <a:pt x="1437" y="205"/>
                </a:cubicBezTo>
                <a:cubicBezTo>
                  <a:pt x="1433" y="201"/>
                  <a:pt x="1408" y="160"/>
                  <a:pt x="1405" y="157"/>
                </a:cubicBezTo>
                <a:cubicBezTo>
                  <a:pt x="1398" y="151"/>
                  <a:pt x="1375" y="97"/>
                  <a:pt x="1361" y="97"/>
                </a:cubicBezTo>
                <a:cubicBezTo>
                  <a:pt x="1355" y="79"/>
                  <a:pt x="1310" y="42"/>
                  <a:pt x="1293" y="37"/>
                </a:cubicBezTo>
                <a:cubicBezTo>
                  <a:pt x="1285" y="34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421" y="1161"/>
                </a:lnTo>
                <a:lnTo>
                  <a:pt x="1437" y="213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05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37909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37910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6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37907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Effect size</a:t>
            </a:r>
          </a:p>
        </p:txBody>
      </p:sp>
      <p:sp>
        <p:nvSpPr>
          <p:cNvPr id="37908" name="Text Box 33"/>
          <p:cNvSpPr txBox="1">
            <a:spLocks noChangeArrowheads="1"/>
          </p:cNvSpPr>
          <p:nvPr/>
        </p:nvSpPr>
        <p:spPr bwMode="auto">
          <a:xfrm>
            <a:off x="2057400" y="19812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Compare a small effect (difference) to a big effect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38915" name="Freeform 3"/>
          <p:cNvSpPr>
            <a:spLocks/>
          </p:cNvSpPr>
          <p:nvPr/>
        </p:nvSpPr>
        <p:spPr bwMode="auto">
          <a:xfrm>
            <a:off x="21844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 flipH="1">
            <a:off x="4114800" y="4648200"/>
            <a:ext cx="2971800" cy="381000"/>
            <a:chOff x="2976" y="2448"/>
            <a:chExt cx="1488" cy="240"/>
          </a:xfrm>
        </p:grpSpPr>
        <p:grpSp>
          <p:nvGrpSpPr>
            <p:cNvPr id="38942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38944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5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43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920" name="Group 12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38940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38921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38923" name="Text Box 17"/>
          <p:cNvSpPr txBox="1">
            <a:spLocks noChangeArrowheads="1"/>
          </p:cNvSpPr>
          <p:nvPr/>
        </p:nvSpPr>
        <p:spPr bwMode="auto">
          <a:xfrm>
            <a:off x="23368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38924" name="Group 18"/>
          <p:cNvGrpSpPr>
            <a:grpSpLocks/>
          </p:cNvGrpSpPr>
          <p:nvPr/>
        </p:nvGrpSpPr>
        <p:grpSpPr bwMode="auto">
          <a:xfrm>
            <a:off x="1803400" y="4648200"/>
            <a:ext cx="1981200" cy="381000"/>
            <a:chOff x="912" y="2928"/>
            <a:chExt cx="1680" cy="240"/>
          </a:xfrm>
        </p:grpSpPr>
        <p:sp>
          <p:nvSpPr>
            <p:cNvPr id="38937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5" name="Freeform 22"/>
          <p:cNvSpPr>
            <a:spLocks/>
          </p:cNvSpPr>
          <p:nvPr/>
        </p:nvSpPr>
        <p:spPr bwMode="auto">
          <a:xfrm>
            <a:off x="3498850" y="4313238"/>
            <a:ext cx="615950" cy="373062"/>
          </a:xfrm>
          <a:custGeom>
            <a:avLst/>
            <a:gdLst>
              <a:gd name="T0" fmla="*/ 0 w 388"/>
              <a:gd name="T1" fmla="*/ 2147483647 h 235"/>
              <a:gd name="T2" fmla="*/ 2147483647 w 388"/>
              <a:gd name="T3" fmla="*/ 2147483647 h 235"/>
              <a:gd name="T4" fmla="*/ 2147483647 w 388"/>
              <a:gd name="T5" fmla="*/ 2147483647 h 235"/>
              <a:gd name="T6" fmla="*/ 2147483647 w 388"/>
              <a:gd name="T7" fmla="*/ 2147483647 h 235"/>
              <a:gd name="T8" fmla="*/ 2147483647 w 388"/>
              <a:gd name="T9" fmla="*/ 2147483647 h 235"/>
              <a:gd name="T10" fmla="*/ 2147483647 w 388"/>
              <a:gd name="T11" fmla="*/ 2147483647 h 235"/>
              <a:gd name="T12" fmla="*/ 2147483647 w 388"/>
              <a:gd name="T13" fmla="*/ 2147483647 h 235"/>
              <a:gd name="T14" fmla="*/ 2147483647 w 388"/>
              <a:gd name="T15" fmla="*/ 2147483647 h 235"/>
              <a:gd name="T16" fmla="*/ 2147483647 w 388"/>
              <a:gd name="T17" fmla="*/ 2147483647 h 235"/>
              <a:gd name="T18" fmla="*/ 2147483647 w 388"/>
              <a:gd name="T19" fmla="*/ 2147483647 h 235"/>
              <a:gd name="T20" fmla="*/ 0 w 388"/>
              <a:gd name="T21" fmla="*/ 2147483647 h 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"/>
              <a:gd name="T34" fmla="*/ 0 h 235"/>
              <a:gd name="T35" fmla="*/ 388 w 388"/>
              <a:gd name="T36" fmla="*/ 235 h 2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" h="235">
                <a:moveTo>
                  <a:pt x="0" y="229"/>
                </a:moveTo>
                <a:cubicBezTo>
                  <a:pt x="32" y="231"/>
                  <a:pt x="63" y="221"/>
                  <a:pt x="96" y="219"/>
                </a:cubicBezTo>
                <a:cubicBezTo>
                  <a:pt x="111" y="215"/>
                  <a:pt x="126" y="206"/>
                  <a:pt x="142" y="205"/>
                </a:cubicBezTo>
                <a:cubicBezTo>
                  <a:pt x="179" y="192"/>
                  <a:pt x="203" y="172"/>
                  <a:pt x="236" y="151"/>
                </a:cubicBezTo>
                <a:cubicBezTo>
                  <a:pt x="245" y="137"/>
                  <a:pt x="262" y="128"/>
                  <a:pt x="276" y="119"/>
                </a:cubicBezTo>
                <a:cubicBezTo>
                  <a:pt x="280" y="111"/>
                  <a:pt x="306" y="89"/>
                  <a:pt x="314" y="85"/>
                </a:cubicBezTo>
                <a:cubicBezTo>
                  <a:pt x="325" y="67"/>
                  <a:pt x="337" y="51"/>
                  <a:pt x="356" y="39"/>
                </a:cubicBezTo>
                <a:cubicBezTo>
                  <a:pt x="362" y="28"/>
                  <a:pt x="374" y="13"/>
                  <a:pt x="382" y="3"/>
                </a:cubicBezTo>
                <a:cubicBezTo>
                  <a:pt x="383" y="0"/>
                  <a:pt x="386" y="1"/>
                  <a:pt x="388" y="1"/>
                </a:cubicBezTo>
                <a:lnTo>
                  <a:pt x="384" y="235"/>
                </a:lnTo>
                <a:lnTo>
                  <a:pt x="0" y="23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Freeform 23"/>
          <p:cNvSpPr>
            <a:spLocks/>
          </p:cNvSpPr>
          <p:nvPr/>
        </p:nvSpPr>
        <p:spPr bwMode="auto">
          <a:xfrm>
            <a:off x="3956050" y="3244850"/>
            <a:ext cx="1276350" cy="1447800"/>
          </a:xfrm>
          <a:custGeom>
            <a:avLst/>
            <a:gdLst>
              <a:gd name="T0" fmla="*/ 2147483647 w 804"/>
              <a:gd name="T1" fmla="*/ 2147483647 h 912"/>
              <a:gd name="T2" fmla="*/ 2147483647 w 804"/>
              <a:gd name="T3" fmla="*/ 2147483647 h 912"/>
              <a:gd name="T4" fmla="*/ 2147483647 w 804"/>
              <a:gd name="T5" fmla="*/ 2147483647 h 912"/>
              <a:gd name="T6" fmla="*/ 2147483647 w 804"/>
              <a:gd name="T7" fmla="*/ 2147483647 h 912"/>
              <a:gd name="T8" fmla="*/ 2147483647 w 804"/>
              <a:gd name="T9" fmla="*/ 2147483647 h 912"/>
              <a:gd name="T10" fmla="*/ 2147483647 w 804"/>
              <a:gd name="T11" fmla="*/ 2147483647 h 912"/>
              <a:gd name="T12" fmla="*/ 2147483647 w 804"/>
              <a:gd name="T13" fmla="*/ 2147483647 h 912"/>
              <a:gd name="T14" fmla="*/ 2147483647 w 804"/>
              <a:gd name="T15" fmla="*/ 2147483647 h 912"/>
              <a:gd name="T16" fmla="*/ 2147483647 w 804"/>
              <a:gd name="T17" fmla="*/ 2147483647 h 912"/>
              <a:gd name="T18" fmla="*/ 2147483647 w 804"/>
              <a:gd name="T19" fmla="*/ 2147483647 h 912"/>
              <a:gd name="T20" fmla="*/ 2147483647 w 804"/>
              <a:gd name="T21" fmla="*/ 2147483647 h 912"/>
              <a:gd name="T22" fmla="*/ 2147483647 w 804"/>
              <a:gd name="T23" fmla="*/ 2147483647 h 912"/>
              <a:gd name="T24" fmla="*/ 2147483647 w 804"/>
              <a:gd name="T25" fmla="*/ 2147483647 h 912"/>
              <a:gd name="T26" fmla="*/ 2147483647 w 804"/>
              <a:gd name="T27" fmla="*/ 2147483647 h 912"/>
              <a:gd name="T28" fmla="*/ 2147483647 w 804"/>
              <a:gd name="T29" fmla="*/ 2147483647 h 912"/>
              <a:gd name="T30" fmla="*/ 2147483647 w 804"/>
              <a:gd name="T31" fmla="*/ 2147483647 h 912"/>
              <a:gd name="T32" fmla="*/ 2147483647 w 804"/>
              <a:gd name="T33" fmla="*/ 2147483647 h 912"/>
              <a:gd name="T34" fmla="*/ 2147483647 w 804"/>
              <a:gd name="T35" fmla="*/ 2147483647 h 912"/>
              <a:gd name="T36" fmla="*/ 2147483647 w 804"/>
              <a:gd name="T37" fmla="*/ 2147483647 h 912"/>
              <a:gd name="T38" fmla="*/ 0 w 804"/>
              <a:gd name="T39" fmla="*/ 2147483647 h 912"/>
              <a:gd name="T40" fmla="*/ 2147483647 w 804"/>
              <a:gd name="T41" fmla="*/ 0 h 9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04"/>
              <a:gd name="T64" fmla="*/ 0 h 912"/>
              <a:gd name="T65" fmla="*/ 804 w 804"/>
              <a:gd name="T66" fmla="*/ 912 h 9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04" h="912">
                <a:moveTo>
                  <a:pt x="108" y="236"/>
                </a:moveTo>
                <a:cubicBezTo>
                  <a:pt x="136" y="264"/>
                  <a:pt x="115" y="277"/>
                  <a:pt x="144" y="328"/>
                </a:cubicBezTo>
                <a:cubicBezTo>
                  <a:pt x="160" y="360"/>
                  <a:pt x="104" y="243"/>
                  <a:pt x="128" y="288"/>
                </a:cubicBezTo>
                <a:cubicBezTo>
                  <a:pt x="135" y="309"/>
                  <a:pt x="114" y="258"/>
                  <a:pt x="124" y="280"/>
                </a:cubicBezTo>
                <a:cubicBezTo>
                  <a:pt x="149" y="340"/>
                  <a:pt x="40" y="62"/>
                  <a:pt x="64" y="120"/>
                </a:cubicBezTo>
                <a:cubicBezTo>
                  <a:pt x="88" y="169"/>
                  <a:pt x="103" y="217"/>
                  <a:pt x="140" y="319"/>
                </a:cubicBezTo>
                <a:cubicBezTo>
                  <a:pt x="141" y="323"/>
                  <a:pt x="165" y="392"/>
                  <a:pt x="164" y="388"/>
                </a:cubicBezTo>
                <a:cubicBezTo>
                  <a:pt x="162" y="384"/>
                  <a:pt x="181" y="420"/>
                  <a:pt x="180" y="416"/>
                </a:cubicBezTo>
                <a:cubicBezTo>
                  <a:pt x="178" y="412"/>
                  <a:pt x="192" y="445"/>
                  <a:pt x="196" y="447"/>
                </a:cubicBezTo>
                <a:cubicBezTo>
                  <a:pt x="212" y="452"/>
                  <a:pt x="204" y="476"/>
                  <a:pt x="220" y="487"/>
                </a:cubicBezTo>
                <a:cubicBezTo>
                  <a:pt x="239" y="515"/>
                  <a:pt x="225" y="513"/>
                  <a:pt x="244" y="532"/>
                </a:cubicBezTo>
                <a:cubicBezTo>
                  <a:pt x="257" y="572"/>
                  <a:pt x="279" y="588"/>
                  <a:pt x="303" y="628"/>
                </a:cubicBezTo>
                <a:cubicBezTo>
                  <a:pt x="319" y="665"/>
                  <a:pt x="324" y="688"/>
                  <a:pt x="360" y="712"/>
                </a:cubicBezTo>
                <a:cubicBezTo>
                  <a:pt x="370" y="728"/>
                  <a:pt x="404" y="765"/>
                  <a:pt x="420" y="776"/>
                </a:cubicBezTo>
                <a:cubicBezTo>
                  <a:pt x="436" y="800"/>
                  <a:pt x="473" y="810"/>
                  <a:pt x="500" y="824"/>
                </a:cubicBezTo>
                <a:cubicBezTo>
                  <a:pt x="516" y="832"/>
                  <a:pt x="535" y="839"/>
                  <a:pt x="552" y="848"/>
                </a:cubicBezTo>
                <a:cubicBezTo>
                  <a:pt x="564" y="855"/>
                  <a:pt x="574" y="868"/>
                  <a:pt x="588" y="872"/>
                </a:cubicBezTo>
                <a:cubicBezTo>
                  <a:pt x="645" y="886"/>
                  <a:pt x="701" y="899"/>
                  <a:pt x="760" y="904"/>
                </a:cubicBezTo>
                <a:cubicBezTo>
                  <a:pt x="776" y="908"/>
                  <a:pt x="787" y="912"/>
                  <a:pt x="804" y="912"/>
                </a:cubicBezTo>
                <a:lnTo>
                  <a:pt x="0" y="904"/>
                </a:lnTo>
                <a:lnTo>
                  <a:pt x="4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7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38935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38928" name="Freeform 27"/>
          <p:cNvSpPr>
            <a:spLocks/>
          </p:cNvSpPr>
          <p:nvPr/>
        </p:nvSpPr>
        <p:spPr bwMode="auto">
          <a:xfrm>
            <a:off x="1604963" y="2836863"/>
            <a:ext cx="2357437" cy="1854200"/>
          </a:xfrm>
          <a:custGeom>
            <a:avLst/>
            <a:gdLst>
              <a:gd name="T0" fmla="*/ 2147483647 w 1485"/>
              <a:gd name="T1" fmla="*/ 2147483647 h 1168"/>
              <a:gd name="T2" fmla="*/ 2147483647 w 1485"/>
              <a:gd name="T3" fmla="*/ 2147483647 h 1168"/>
              <a:gd name="T4" fmla="*/ 2147483647 w 1485"/>
              <a:gd name="T5" fmla="*/ 2147483647 h 1168"/>
              <a:gd name="T6" fmla="*/ 2147483647 w 1485"/>
              <a:gd name="T7" fmla="*/ 2147483647 h 1168"/>
              <a:gd name="T8" fmla="*/ 2147483647 w 1485"/>
              <a:gd name="T9" fmla="*/ 2147483647 h 1168"/>
              <a:gd name="T10" fmla="*/ 2147483647 w 1485"/>
              <a:gd name="T11" fmla="*/ 2147483647 h 1168"/>
              <a:gd name="T12" fmla="*/ 2147483647 w 1485"/>
              <a:gd name="T13" fmla="*/ 2147483647 h 1168"/>
              <a:gd name="T14" fmla="*/ 2147483647 w 1485"/>
              <a:gd name="T15" fmla="*/ 2147483647 h 1168"/>
              <a:gd name="T16" fmla="*/ 2147483647 w 1485"/>
              <a:gd name="T17" fmla="*/ 2147483647 h 1168"/>
              <a:gd name="T18" fmla="*/ 2147483647 w 1485"/>
              <a:gd name="T19" fmla="*/ 2147483647 h 1168"/>
              <a:gd name="T20" fmla="*/ 2147483647 w 1485"/>
              <a:gd name="T21" fmla="*/ 2147483647 h 1168"/>
              <a:gd name="T22" fmla="*/ 2147483647 w 1485"/>
              <a:gd name="T23" fmla="*/ 2147483647 h 1168"/>
              <a:gd name="T24" fmla="*/ 2147483647 w 1485"/>
              <a:gd name="T25" fmla="*/ 2147483647 h 1168"/>
              <a:gd name="T26" fmla="*/ 2147483647 w 1485"/>
              <a:gd name="T27" fmla="*/ 2147483647 h 1168"/>
              <a:gd name="T28" fmla="*/ 2147483647 w 1485"/>
              <a:gd name="T29" fmla="*/ 2147483647 h 1168"/>
              <a:gd name="T30" fmla="*/ 2147483647 w 1485"/>
              <a:gd name="T31" fmla="*/ 2147483647 h 1168"/>
              <a:gd name="T32" fmla="*/ 2147483647 w 1485"/>
              <a:gd name="T33" fmla="*/ 2147483647 h 1168"/>
              <a:gd name="T34" fmla="*/ 2147483647 w 1485"/>
              <a:gd name="T35" fmla="*/ 2147483647 h 1168"/>
              <a:gd name="T36" fmla="*/ 2147483647 w 1485"/>
              <a:gd name="T37" fmla="*/ 2147483647 h 1168"/>
              <a:gd name="T38" fmla="*/ 2147483647 w 1485"/>
              <a:gd name="T39" fmla="*/ 2147483647 h 1168"/>
              <a:gd name="T40" fmla="*/ 2147483647 w 1485"/>
              <a:gd name="T41" fmla="*/ 2147483647 h 1168"/>
              <a:gd name="T42" fmla="*/ 2147483647 w 1485"/>
              <a:gd name="T43" fmla="*/ 2147483647 h 1168"/>
              <a:gd name="T44" fmla="*/ 2147483647 w 1485"/>
              <a:gd name="T45" fmla="*/ 2147483647 h 1168"/>
              <a:gd name="T46" fmla="*/ 2147483647 w 1485"/>
              <a:gd name="T47" fmla="*/ 2147483647 h 1168"/>
              <a:gd name="T48" fmla="*/ 2147483647 w 1485"/>
              <a:gd name="T49" fmla="*/ 2147483647 h 1168"/>
              <a:gd name="T50" fmla="*/ 2147483647 w 1485"/>
              <a:gd name="T51" fmla="*/ 2147483647 h 1168"/>
              <a:gd name="T52" fmla="*/ 2147483647 w 1485"/>
              <a:gd name="T53" fmla="*/ 2147483647 h 1168"/>
              <a:gd name="T54" fmla="*/ 2147483647 w 1485"/>
              <a:gd name="T55" fmla="*/ 2147483647 h 1168"/>
              <a:gd name="T56" fmla="*/ 2147483647 w 1485"/>
              <a:gd name="T57" fmla="*/ 2147483647 h 1168"/>
              <a:gd name="T58" fmla="*/ 2147483647 w 1485"/>
              <a:gd name="T59" fmla="*/ 2147483647 h 1168"/>
              <a:gd name="T60" fmla="*/ 2147483647 w 1485"/>
              <a:gd name="T61" fmla="*/ 2147483647 h 1168"/>
              <a:gd name="T62" fmla="*/ 2147483647 w 1485"/>
              <a:gd name="T63" fmla="*/ 2147483647 h 1168"/>
              <a:gd name="T64" fmla="*/ 2147483647 w 1485"/>
              <a:gd name="T65" fmla="*/ 2147483647 h 1168"/>
              <a:gd name="T66" fmla="*/ 2147483647 w 1485"/>
              <a:gd name="T67" fmla="*/ 2147483647 h 1168"/>
              <a:gd name="T68" fmla="*/ 2147483647 w 1485"/>
              <a:gd name="T69" fmla="*/ 2147483647 h 1168"/>
              <a:gd name="T70" fmla="*/ 2147483647 w 1485"/>
              <a:gd name="T71" fmla="*/ 2147483647 h 1168"/>
              <a:gd name="T72" fmla="*/ 2147483647 w 1485"/>
              <a:gd name="T73" fmla="*/ 2147483647 h 1168"/>
              <a:gd name="T74" fmla="*/ 2147483647 w 1485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85"/>
              <a:gd name="T115" fmla="*/ 0 h 1168"/>
              <a:gd name="T116" fmla="*/ 1485 w 1485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85" h="1168">
                <a:moveTo>
                  <a:pt x="1485" y="277"/>
                </a:moveTo>
                <a:cubicBezTo>
                  <a:pt x="1481" y="274"/>
                  <a:pt x="1472" y="244"/>
                  <a:pt x="1469" y="241"/>
                </a:cubicBezTo>
                <a:cubicBezTo>
                  <a:pt x="1465" y="237"/>
                  <a:pt x="1436" y="200"/>
                  <a:pt x="1433" y="197"/>
                </a:cubicBezTo>
                <a:cubicBezTo>
                  <a:pt x="1426" y="191"/>
                  <a:pt x="1407" y="129"/>
                  <a:pt x="1393" y="129"/>
                </a:cubicBezTo>
                <a:cubicBezTo>
                  <a:pt x="1387" y="111"/>
                  <a:pt x="1338" y="70"/>
                  <a:pt x="1321" y="65"/>
                </a:cubicBezTo>
                <a:cubicBezTo>
                  <a:pt x="1313" y="62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481" y="1165"/>
                </a:lnTo>
                <a:lnTo>
                  <a:pt x="1485" y="277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9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38933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38934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30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38931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Effect size</a:t>
            </a:r>
          </a:p>
        </p:txBody>
      </p:sp>
      <p:sp>
        <p:nvSpPr>
          <p:cNvPr id="38932" name="Text Box 33"/>
          <p:cNvSpPr txBox="1">
            <a:spLocks noChangeArrowheads="1"/>
          </p:cNvSpPr>
          <p:nvPr/>
        </p:nvSpPr>
        <p:spPr bwMode="auto">
          <a:xfrm>
            <a:off x="2057400" y="19812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Compare a small effect (difference) to a big effect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39939" name="Freeform 3"/>
          <p:cNvSpPr>
            <a:spLocks/>
          </p:cNvSpPr>
          <p:nvPr/>
        </p:nvSpPr>
        <p:spPr bwMode="auto">
          <a:xfrm>
            <a:off x="21844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3" name="Group 7"/>
          <p:cNvGrpSpPr>
            <a:grpSpLocks/>
          </p:cNvGrpSpPr>
          <p:nvPr/>
        </p:nvGrpSpPr>
        <p:grpSpPr bwMode="auto">
          <a:xfrm flipH="1">
            <a:off x="4114800" y="4648200"/>
            <a:ext cx="2971800" cy="381000"/>
            <a:chOff x="2976" y="2448"/>
            <a:chExt cx="1488" cy="240"/>
          </a:xfrm>
        </p:grpSpPr>
        <p:grpSp>
          <p:nvGrpSpPr>
            <p:cNvPr id="39966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39968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9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67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4" name="Group 12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39964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5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39945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39947" name="Text Box 17"/>
          <p:cNvSpPr txBox="1">
            <a:spLocks noChangeArrowheads="1"/>
          </p:cNvSpPr>
          <p:nvPr/>
        </p:nvSpPr>
        <p:spPr bwMode="auto">
          <a:xfrm>
            <a:off x="23368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39948" name="Group 18"/>
          <p:cNvGrpSpPr>
            <a:grpSpLocks/>
          </p:cNvGrpSpPr>
          <p:nvPr/>
        </p:nvGrpSpPr>
        <p:grpSpPr bwMode="auto">
          <a:xfrm>
            <a:off x="1803400" y="4648200"/>
            <a:ext cx="1981200" cy="381000"/>
            <a:chOff x="912" y="2928"/>
            <a:chExt cx="1680" cy="240"/>
          </a:xfrm>
        </p:grpSpPr>
        <p:sp>
          <p:nvSpPr>
            <p:cNvPr id="39961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9" name="Freeform 22"/>
          <p:cNvSpPr>
            <a:spLocks/>
          </p:cNvSpPr>
          <p:nvPr/>
        </p:nvSpPr>
        <p:spPr bwMode="auto">
          <a:xfrm>
            <a:off x="3498850" y="4313238"/>
            <a:ext cx="615950" cy="373062"/>
          </a:xfrm>
          <a:custGeom>
            <a:avLst/>
            <a:gdLst>
              <a:gd name="T0" fmla="*/ 0 w 388"/>
              <a:gd name="T1" fmla="*/ 2147483647 h 235"/>
              <a:gd name="T2" fmla="*/ 2147483647 w 388"/>
              <a:gd name="T3" fmla="*/ 2147483647 h 235"/>
              <a:gd name="T4" fmla="*/ 2147483647 w 388"/>
              <a:gd name="T5" fmla="*/ 2147483647 h 235"/>
              <a:gd name="T6" fmla="*/ 2147483647 w 388"/>
              <a:gd name="T7" fmla="*/ 2147483647 h 235"/>
              <a:gd name="T8" fmla="*/ 2147483647 w 388"/>
              <a:gd name="T9" fmla="*/ 2147483647 h 235"/>
              <a:gd name="T10" fmla="*/ 2147483647 w 388"/>
              <a:gd name="T11" fmla="*/ 2147483647 h 235"/>
              <a:gd name="T12" fmla="*/ 2147483647 w 388"/>
              <a:gd name="T13" fmla="*/ 2147483647 h 235"/>
              <a:gd name="T14" fmla="*/ 2147483647 w 388"/>
              <a:gd name="T15" fmla="*/ 2147483647 h 235"/>
              <a:gd name="T16" fmla="*/ 2147483647 w 388"/>
              <a:gd name="T17" fmla="*/ 2147483647 h 235"/>
              <a:gd name="T18" fmla="*/ 2147483647 w 388"/>
              <a:gd name="T19" fmla="*/ 2147483647 h 235"/>
              <a:gd name="T20" fmla="*/ 0 w 388"/>
              <a:gd name="T21" fmla="*/ 2147483647 h 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"/>
              <a:gd name="T34" fmla="*/ 0 h 235"/>
              <a:gd name="T35" fmla="*/ 388 w 388"/>
              <a:gd name="T36" fmla="*/ 235 h 2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" h="235">
                <a:moveTo>
                  <a:pt x="0" y="229"/>
                </a:moveTo>
                <a:cubicBezTo>
                  <a:pt x="32" y="231"/>
                  <a:pt x="63" y="221"/>
                  <a:pt x="96" y="219"/>
                </a:cubicBezTo>
                <a:cubicBezTo>
                  <a:pt x="111" y="215"/>
                  <a:pt x="126" y="206"/>
                  <a:pt x="142" y="205"/>
                </a:cubicBezTo>
                <a:cubicBezTo>
                  <a:pt x="179" y="192"/>
                  <a:pt x="203" y="172"/>
                  <a:pt x="236" y="151"/>
                </a:cubicBezTo>
                <a:cubicBezTo>
                  <a:pt x="245" y="137"/>
                  <a:pt x="262" y="128"/>
                  <a:pt x="276" y="119"/>
                </a:cubicBezTo>
                <a:cubicBezTo>
                  <a:pt x="280" y="111"/>
                  <a:pt x="306" y="89"/>
                  <a:pt x="314" y="85"/>
                </a:cubicBezTo>
                <a:cubicBezTo>
                  <a:pt x="325" y="67"/>
                  <a:pt x="337" y="51"/>
                  <a:pt x="356" y="39"/>
                </a:cubicBezTo>
                <a:cubicBezTo>
                  <a:pt x="362" y="28"/>
                  <a:pt x="374" y="13"/>
                  <a:pt x="382" y="3"/>
                </a:cubicBezTo>
                <a:cubicBezTo>
                  <a:pt x="383" y="0"/>
                  <a:pt x="386" y="1"/>
                  <a:pt x="388" y="1"/>
                </a:cubicBezTo>
                <a:lnTo>
                  <a:pt x="384" y="235"/>
                </a:lnTo>
                <a:lnTo>
                  <a:pt x="0" y="23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Freeform 23"/>
          <p:cNvSpPr>
            <a:spLocks/>
          </p:cNvSpPr>
          <p:nvPr/>
        </p:nvSpPr>
        <p:spPr bwMode="auto">
          <a:xfrm>
            <a:off x="4044950" y="3409950"/>
            <a:ext cx="1187450" cy="1282700"/>
          </a:xfrm>
          <a:custGeom>
            <a:avLst/>
            <a:gdLst>
              <a:gd name="T0" fmla="*/ 2147483647 w 748"/>
              <a:gd name="T1" fmla="*/ 2147483647 h 808"/>
              <a:gd name="T2" fmla="*/ 2147483647 w 748"/>
              <a:gd name="T3" fmla="*/ 2147483647 h 808"/>
              <a:gd name="T4" fmla="*/ 2147483647 w 748"/>
              <a:gd name="T5" fmla="*/ 2147483647 h 808"/>
              <a:gd name="T6" fmla="*/ 2147483647 w 748"/>
              <a:gd name="T7" fmla="*/ 2147483647 h 808"/>
              <a:gd name="T8" fmla="*/ 2147483647 w 748"/>
              <a:gd name="T9" fmla="*/ 2147483647 h 808"/>
              <a:gd name="T10" fmla="*/ 2147483647 w 748"/>
              <a:gd name="T11" fmla="*/ 2147483647 h 808"/>
              <a:gd name="T12" fmla="*/ 2147483647 w 748"/>
              <a:gd name="T13" fmla="*/ 2147483647 h 808"/>
              <a:gd name="T14" fmla="*/ 2147483647 w 748"/>
              <a:gd name="T15" fmla="*/ 2147483647 h 808"/>
              <a:gd name="T16" fmla="*/ 2147483647 w 748"/>
              <a:gd name="T17" fmla="*/ 2147483647 h 808"/>
              <a:gd name="T18" fmla="*/ 2147483647 w 748"/>
              <a:gd name="T19" fmla="*/ 2147483647 h 808"/>
              <a:gd name="T20" fmla="*/ 2147483647 w 748"/>
              <a:gd name="T21" fmla="*/ 2147483647 h 808"/>
              <a:gd name="T22" fmla="*/ 2147483647 w 748"/>
              <a:gd name="T23" fmla="*/ 2147483647 h 808"/>
              <a:gd name="T24" fmla="*/ 2147483647 w 748"/>
              <a:gd name="T25" fmla="*/ 2147483647 h 808"/>
              <a:gd name="T26" fmla="*/ 2147483647 w 748"/>
              <a:gd name="T27" fmla="*/ 2147483647 h 808"/>
              <a:gd name="T28" fmla="*/ 2147483647 w 748"/>
              <a:gd name="T29" fmla="*/ 2147483647 h 808"/>
              <a:gd name="T30" fmla="*/ 2147483647 w 748"/>
              <a:gd name="T31" fmla="*/ 2147483647 h 808"/>
              <a:gd name="T32" fmla="*/ 2147483647 w 748"/>
              <a:gd name="T33" fmla="*/ 2147483647 h 808"/>
              <a:gd name="T34" fmla="*/ 2147483647 w 748"/>
              <a:gd name="T35" fmla="*/ 2147483647 h 808"/>
              <a:gd name="T36" fmla="*/ 2147483647 w 748"/>
              <a:gd name="T37" fmla="*/ 2147483647 h 808"/>
              <a:gd name="T38" fmla="*/ 0 w 748"/>
              <a:gd name="T39" fmla="*/ 2147483647 h 808"/>
              <a:gd name="T40" fmla="*/ 0 w 748"/>
              <a:gd name="T41" fmla="*/ 0 h 80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48"/>
              <a:gd name="T64" fmla="*/ 0 h 808"/>
              <a:gd name="T65" fmla="*/ 748 w 748"/>
              <a:gd name="T66" fmla="*/ 808 h 80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48" h="808">
                <a:moveTo>
                  <a:pt x="68" y="176"/>
                </a:moveTo>
                <a:cubicBezTo>
                  <a:pt x="96" y="204"/>
                  <a:pt x="59" y="173"/>
                  <a:pt x="88" y="224"/>
                </a:cubicBezTo>
                <a:cubicBezTo>
                  <a:pt x="104" y="256"/>
                  <a:pt x="48" y="139"/>
                  <a:pt x="72" y="184"/>
                </a:cubicBezTo>
                <a:cubicBezTo>
                  <a:pt x="79" y="205"/>
                  <a:pt x="58" y="154"/>
                  <a:pt x="68" y="176"/>
                </a:cubicBezTo>
                <a:cubicBezTo>
                  <a:pt x="93" y="236"/>
                  <a:pt x="36" y="95"/>
                  <a:pt x="60" y="153"/>
                </a:cubicBezTo>
                <a:cubicBezTo>
                  <a:pt x="84" y="202"/>
                  <a:pt x="47" y="113"/>
                  <a:pt x="84" y="215"/>
                </a:cubicBezTo>
                <a:cubicBezTo>
                  <a:pt x="85" y="219"/>
                  <a:pt x="109" y="288"/>
                  <a:pt x="108" y="284"/>
                </a:cubicBezTo>
                <a:cubicBezTo>
                  <a:pt x="106" y="280"/>
                  <a:pt x="125" y="316"/>
                  <a:pt x="124" y="312"/>
                </a:cubicBezTo>
                <a:cubicBezTo>
                  <a:pt x="122" y="308"/>
                  <a:pt x="136" y="341"/>
                  <a:pt x="140" y="343"/>
                </a:cubicBezTo>
                <a:cubicBezTo>
                  <a:pt x="156" y="348"/>
                  <a:pt x="148" y="372"/>
                  <a:pt x="164" y="383"/>
                </a:cubicBezTo>
                <a:cubicBezTo>
                  <a:pt x="183" y="411"/>
                  <a:pt x="169" y="409"/>
                  <a:pt x="188" y="428"/>
                </a:cubicBezTo>
                <a:cubicBezTo>
                  <a:pt x="201" y="468"/>
                  <a:pt x="223" y="484"/>
                  <a:pt x="247" y="524"/>
                </a:cubicBezTo>
                <a:cubicBezTo>
                  <a:pt x="263" y="561"/>
                  <a:pt x="268" y="584"/>
                  <a:pt x="304" y="608"/>
                </a:cubicBezTo>
                <a:cubicBezTo>
                  <a:pt x="314" y="624"/>
                  <a:pt x="348" y="661"/>
                  <a:pt x="364" y="672"/>
                </a:cubicBezTo>
                <a:cubicBezTo>
                  <a:pt x="380" y="696"/>
                  <a:pt x="417" y="706"/>
                  <a:pt x="444" y="720"/>
                </a:cubicBezTo>
                <a:cubicBezTo>
                  <a:pt x="460" y="728"/>
                  <a:pt x="479" y="735"/>
                  <a:pt x="496" y="744"/>
                </a:cubicBezTo>
                <a:cubicBezTo>
                  <a:pt x="508" y="751"/>
                  <a:pt x="518" y="764"/>
                  <a:pt x="532" y="768"/>
                </a:cubicBezTo>
                <a:cubicBezTo>
                  <a:pt x="589" y="782"/>
                  <a:pt x="645" y="795"/>
                  <a:pt x="704" y="800"/>
                </a:cubicBezTo>
                <a:cubicBezTo>
                  <a:pt x="720" y="804"/>
                  <a:pt x="731" y="808"/>
                  <a:pt x="748" y="808"/>
                </a:cubicBezTo>
                <a:lnTo>
                  <a:pt x="0" y="800"/>
                </a:lnTo>
                <a:lnTo>
                  <a:pt x="0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51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39959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39952" name="Freeform 27"/>
          <p:cNvSpPr>
            <a:spLocks/>
          </p:cNvSpPr>
          <p:nvPr/>
        </p:nvSpPr>
        <p:spPr bwMode="auto">
          <a:xfrm>
            <a:off x="1604963" y="2836863"/>
            <a:ext cx="2439987" cy="1854200"/>
          </a:xfrm>
          <a:custGeom>
            <a:avLst/>
            <a:gdLst>
              <a:gd name="T0" fmla="*/ 2147483647 w 1537"/>
              <a:gd name="T1" fmla="*/ 2147483647 h 1168"/>
              <a:gd name="T2" fmla="*/ 2147483647 w 1537"/>
              <a:gd name="T3" fmla="*/ 2147483647 h 1168"/>
              <a:gd name="T4" fmla="*/ 2147483647 w 1537"/>
              <a:gd name="T5" fmla="*/ 2147483647 h 1168"/>
              <a:gd name="T6" fmla="*/ 2147483647 w 1537"/>
              <a:gd name="T7" fmla="*/ 2147483647 h 1168"/>
              <a:gd name="T8" fmla="*/ 2147483647 w 1537"/>
              <a:gd name="T9" fmla="*/ 2147483647 h 1168"/>
              <a:gd name="T10" fmla="*/ 2147483647 w 1537"/>
              <a:gd name="T11" fmla="*/ 2147483647 h 1168"/>
              <a:gd name="T12" fmla="*/ 2147483647 w 1537"/>
              <a:gd name="T13" fmla="*/ 2147483647 h 1168"/>
              <a:gd name="T14" fmla="*/ 2147483647 w 1537"/>
              <a:gd name="T15" fmla="*/ 2147483647 h 1168"/>
              <a:gd name="T16" fmla="*/ 2147483647 w 1537"/>
              <a:gd name="T17" fmla="*/ 2147483647 h 1168"/>
              <a:gd name="T18" fmla="*/ 2147483647 w 1537"/>
              <a:gd name="T19" fmla="*/ 2147483647 h 1168"/>
              <a:gd name="T20" fmla="*/ 2147483647 w 1537"/>
              <a:gd name="T21" fmla="*/ 2147483647 h 1168"/>
              <a:gd name="T22" fmla="*/ 2147483647 w 1537"/>
              <a:gd name="T23" fmla="*/ 2147483647 h 1168"/>
              <a:gd name="T24" fmla="*/ 2147483647 w 1537"/>
              <a:gd name="T25" fmla="*/ 2147483647 h 1168"/>
              <a:gd name="T26" fmla="*/ 2147483647 w 1537"/>
              <a:gd name="T27" fmla="*/ 2147483647 h 1168"/>
              <a:gd name="T28" fmla="*/ 2147483647 w 1537"/>
              <a:gd name="T29" fmla="*/ 2147483647 h 1168"/>
              <a:gd name="T30" fmla="*/ 2147483647 w 1537"/>
              <a:gd name="T31" fmla="*/ 2147483647 h 1168"/>
              <a:gd name="T32" fmla="*/ 2147483647 w 1537"/>
              <a:gd name="T33" fmla="*/ 2147483647 h 1168"/>
              <a:gd name="T34" fmla="*/ 2147483647 w 1537"/>
              <a:gd name="T35" fmla="*/ 2147483647 h 1168"/>
              <a:gd name="T36" fmla="*/ 2147483647 w 1537"/>
              <a:gd name="T37" fmla="*/ 2147483647 h 1168"/>
              <a:gd name="T38" fmla="*/ 2147483647 w 1537"/>
              <a:gd name="T39" fmla="*/ 2147483647 h 1168"/>
              <a:gd name="T40" fmla="*/ 2147483647 w 1537"/>
              <a:gd name="T41" fmla="*/ 2147483647 h 1168"/>
              <a:gd name="T42" fmla="*/ 2147483647 w 1537"/>
              <a:gd name="T43" fmla="*/ 2147483647 h 1168"/>
              <a:gd name="T44" fmla="*/ 2147483647 w 1537"/>
              <a:gd name="T45" fmla="*/ 2147483647 h 1168"/>
              <a:gd name="T46" fmla="*/ 2147483647 w 1537"/>
              <a:gd name="T47" fmla="*/ 2147483647 h 1168"/>
              <a:gd name="T48" fmla="*/ 2147483647 w 1537"/>
              <a:gd name="T49" fmla="*/ 2147483647 h 1168"/>
              <a:gd name="T50" fmla="*/ 2147483647 w 1537"/>
              <a:gd name="T51" fmla="*/ 2147483647 h 1168"/>
              <a:gd name="T52" fmla="*/ 2147483647 w 1537"/>
              <a:gd name="T53" fmla="*/ 2147483647 h 1168"/>
              <a:gd name="T54" fmla="*/ 2147483647 w 1537"/>
              <a:gd name="T55" fmla="*/ 2147483647 h 1168"/>
              <a:gd name="T56" fmla="*/ 2147483647 w 1537"/>
              <a:gd name="T57" fmla="*/ 2147483647 h 1168"/>
              <a:gd name="T58" fmla="*/ 2147483647 w 1537"/>
              <a:gd name="T59" fmla="*/ 2147483647 h 1168"/>
              <a:gd name="T60" fmla="*/ 2147483647 w 1537"/>
              <a:gd name="T61" fmla="*/ 2147483647 h 1168"/>
              <a:gd name="T62" fmla="*/ 2147483647 w 1537"/>
              <a:gd name="T63" fmla="*/ 2147483647 h 1168"/>
              <a:gd name="T64" fmla="*/ 2147483647 w 1537"/>
              <a:gd name="T65" fmla="*/ 2147483647 h 1168"/>
              <a:gd name="T66" fmla="*/ 2147483647 w 1537"/>
              <a:gd name="T67" fmla="*/ 2147483647 h 1168"/>
              <a:gd name="T68" fmla="*/ 2147483647 w 1537"/>
              <a:gd name="T69" fmla="*/ 2147483647 h 1168"/>
              <a:gd name="T70" fmla="*/ 2147483647 w 1537"/>
              <a:gd name="T71" fmla="*/ 2147483647 h 1168"/>
              <a:gd name="T72" fmla="*/ 2147483647 w 1537"/>
              <a:gd name="T73" fmla="*/ 2147483647 h 1168"/>
              <a:gd name="T74" fmla="*/ 2147483647 w 1537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37"/>
              <a:gd name="T115" fmla="*/ 0 h 1168"/>
              <a:gd name="T116" fmla="*/ 1537 w 1537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37" h="1168">
                <a:moveTo>
                  <a:pt x="1537" y="361"/>
                </a:moveTo>
                <a:cubicBezTo>
                  <a:pt x="1533" y="358"/>
                  <a:pt x="1516" y="316"/>
                  <a:pt x="1513" y="313"/>
                </a:cubicBezTo>
                <a:cubicBezTo>
                  <a:pt x="1509" y="309"/>
                  <a:pt x="1472" y="228"/>
                  <a:pt x="1469" y="225"/>
                </a:cubicBezTo>
                <a:cubicBezTo>
                  <a:pt x="1462" y="219"/>
                  <a:pt x="1407" y="129"/>
                  <a:pt x="1393" y="129"/>
                </a:cubicBezTo>
                <a:cubicBezTo>
                  <a:pt x="1387" y="111"/>
                  <a:pt x="1338" y="70"/>
                  <a:pt x="1321" y="65"/>
                </a:cubicBezTo>
                <a:cubicBezTo>
                  <a:pt x="1313" y="62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533" y="1157"/>
                </a:lnTo>
                <a:lnTo>
                  <a:pt x="1537" y="361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53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39957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39958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54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39955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Effect size</a:t>
            </a:r>
          </a:p>
        </p:txBody>
      </p:sp>
      <p:sp>
        <p:nvSpPr>
          <p:cNvPr id="39956" name="Text Box 33"/>
          <p:cNvSpPr txBox="1">
            <a:spLocks noChangeArrowheads="1"/>
          </p:cNvSpPr>
          <p:nvPr/>
        </p:nvSpPr>
        <p:spPr bwMode="auto">
          <a:xfrm>
            <a:off x="2057400" y="19812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Compare a small effect (difference) to a big effect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40963" name="Freeform 3"/>
          <p:cNvSpPr>
            <a:spLocks/>
          </p:cNvSpPr>
          <p:nvPr/>
        </p:nvSpPr>
        <p:spPr bwMode="auto">
          <a:xfrm>
            <a:off x="21844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7" name="Group 7"/>
          <p:cNvGrpSpPr>
            <a:grpSpLocks/>
          </p:cNvGrpSpPr>
          <p:nvPr/>
        </p:nvGrpSpPr>
        <p:grpSpPr bwMode="auto">
          <a:xfrm flipH="1">
            <a:off x="4114800" y="4648200"/>
            <a:ext cx="2971800" cy="381000"/>
            <a:chOff x="2976" y="2448"/>
            <a:chExt cx="1488" cy="240"/>
          </a:xfrm>
        </p:grpSpPr>
        <p:grpSp>
          <p:nvGrpSpPr>
            <p:cNvPr id="40990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40992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3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991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8" name="Group 12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40988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40969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40971" name="Text Box 17"/>
          <p:cNvSpPr txBox="1">
            <a:spLocks noChangeArrowheads="1"/>
          </p:cNvSpPr>
          <p:nvPr/>
        </p:nvSpPr>
        <p:spPr bwMode="auto">
          <a:xfrm>
            <a:off x="23368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40972" name="Group 18"/>
          <p:cNvGrpSpPr>
            <a:grpSpLocks/>
          </p:cNvGrpSpPr>
          <p:nvPr/>
        </p:nvGrpSpPr>
        <p:grpSpPr bwMode="auto">
          <a:xfrm>
            <a:off x="1803400" y="4648200"/>
            <a:ext cx="1981200" cy="381000"/>
            <a:chOff x="912" y="2928"/>
            <a:chExt cx="1680" cy="240"/>
          </a:xfrm>
        </p:grpSpPr>
        <p:sp>
          <p:nvSpPr>
            <p:cNvPr id="40985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3" name="Freeform 22"/>
          <p:cNvSpPr>
            <a:spLocks/>
          </p:cNvSpPr>
          <p:nvPr/>
        </p:nvSpPr>
        <p:spPr bwMode="auto">
          <a:xfrm>
            <a:off x="3498850" y="4313238"/>
            <a:ext cx="615950" cy="373062"/>
          </a:xfrm>
          <a:custGeom>
            <a:avLst/>
            <a:gdLst>
              <a:gd name="T0" fmla="*/ 0 w 388"/>
              <a:gd name="T1" fmla="*/ 2147483647 h 235"/>
              <a:gd name="T2" fmla="*/ 2147483647 w 388"/>
              <a:gd name="T3" fmla="*/ 2147483647 h 235"/>
              <a:gd name="T4" fmla="*/ 2147483647 w 388"/>
              <a:gd name="T5" fmla="*/ 2147483647 h 235"/>
              <a:gd name="T6" fmla="*/ 2147483647 w 388"/>
              <a:gd name="T7" fmla="*/ 2147483647 h 235"/>
              <a:gd name="T8" fmla="*/ 2147483647 w 388"/>
              <a:gd name="T9" fmla="*/ 2147483647 h 235"/>
              <a:gd name="T10" fmla="*/ 2147483647 w 388"/>
              <a:gd name="T11" fmla="*/ 2147483647 h 235"/>
              <a:gd name="T12" fmla="*/ 2147483647 w 388"/>
              <a:gd name="T13" fmla="*/ 2147483647 h 235"/>
              <a:gd name="T14" fmla="*/ 2147483647 w 388"/>
              <a:gd name="T15" fmla="*/ 2147483647 h 235"/>
              <a:gd name="T16" fmla="*/ 2147483647 w 388"/>
              <a:gd name="T17" fmla="*/ 2147483647 h 235"/>
              <a:gd name="T18" fmla="*/ 2147483647 w 388"/>
              <a:gd name="T19" fmla="*/ 2147483647 h 235"/>
              <a:gd name="T20" fmla="*/ 0 w 388"/>
              <a:gd name="T21" fmla="*/ 2147483647 h 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"/>
              <a:gd name="T34" fmla="*/ 0 h 235"/>
              <a:gd name="T35" fmla="*/ 388 w 388"/>
              <a:gd name="T36" fmla="*/ 235 h 2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" h="235">
                <a:moveTo>
                  <a:pt x="0" y="229"/>
                </a:moveTo>
                <a:cubicBezTo>
                  <a:pt x="32" y="231"/>
                  <a:pt x="63" y="221"/>
                  <a:pt x="96" y="219"/>
                </a:cubicBezTo>
                <a:cubicBezTo>
                  <a:pt x="111" y="215"/>
                  <a:pt x="126" y="206"/>
                  <a:pt x="142" y="205"/>
                </a:cubicBezTo>
                <a:cubicBezTo>
                  <a:pt x="179" y="192"/>
                  <a:pt x="203" y="172"/>
                  <a:pt x="236" y="151"/>
                </a:cubicBezTo>
                <a:cubicBezTo>
                  <a:pt x="245" y="137"/>
                  <a:pt x="262" y="128"/>
                  <a:pt x="276" y="119"/>
                </a:cubicBezTo>
                <a:cubicBezTo>
                  <a:pt x="280" y="111"/>
                  <a:pt x="306" y="89"/>
                  <a:pt x="314" y="85"/>
                </a:cubicBezTo>
                <a:cubicBezTo>
                  <a:pt x="325" y="67"/>
                  <a:pt x="337" y="51"/>
                  <a:pt x="356" y="39"/>
                </a:cubicBezTo>
                <a:cubicBezTo>
                  <a:pt x="362" y="28"/>
                  <a:pt x="374" y="13"/>
                  <a:pt x="382" y="3"/>
                </a:cubicBezTo>
                <a:cubicBezTo>
                  <a:pt x="383" y="0"/>
                  <a:pt x="386" y="1"/>
                  <a:pt x="388" y="1"/>
                </a:cubicBezTo>
                <a:lnTo>
                  <a:pt x="384" y="235"/>
                </a:lnTo>
                <a:lnTo>
                  <a:pt x="0" y="23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Freeform 23"/>
          <p:cNvSpPr>
            <a:spLocks/>
          </p:cNvSpPr>
          <p:nvPr/>
        </p:nvSpPr>
        <p:spPr bwMode="auto">
          <a:xfrm>
            <a:off x="4102100" y="3543300"/>
            <a:ext cx="1130300" cy="1149350"/>
          </a:xfrm>
          <a:custGeom>
            <a:avLst/>
            <a:gdLst>
              <a:gd name="T0" fmla="*/ 2147483647 w 712"/>
              <a:gd name="T1" fmla="*/ 2147483647 h 724"/>
              <a:gd name="T2" fmla="*/ 2147483647 w 712"/>
              <a:gd name="T3" fmla="*/ 2147483647 h 724"/>
              <a:gd name="T4" fmla="*/ 2147483647 w 712"/>
              <a:gd name="T5" fmla="*/ 2147483647 h 724"/>
              <a:gd name="T6" fmla="*/ 2147483647 w 712"/>
              <a:gd name="T7" fmla="*/ 2147483647 h 724"/>
              <a:gd name="T8" fmla="*/ 2147483647 w 712"/>
              <a:gd name="T9" fmla="*/ 2147483647 h 724"/>
              <a:gd name="T10" fmla="*/ 2147483647 w 712"/>
              <a:gd name="T11" fmla="*/ 2147483647 h 724"/>
              <a:gd name="T12" fmla="*/ 2147483647 w 712"/>
              <a:gd name="T13" fmla="*/ 2147483647 h 724"/>
              <a:gd name="T14" fmla="*/ 2147483647 w 712"/>
              <a:gd name="T15" fmla="*/ 2147483647 h 724"/>
              <a:gd name="T16" fmla="*/ 2147483647 w 712"/>
              <a:gd name="T17" fmla="*/ 2147483647 h 724"/>
              <a:gd name="T18" fmla="*/ 2147483647 w 712"/>
              <a:gd name="T19" fmla="*/ 2147483647 h 724"/>
              <a:gd name="T20" fmla="*/ 2147483647 w 712"/>
              <a:gd name="T21" fmla="*/ 2147483647 h 724"/>
              <a:gd name="T22" fmla="*/ 2147483647 w 712"/>
              <a:gd name="T23" fmla="*/ 2147483647 h 724"/>
              <a:gd name="T24" fmla="*/ 2147483647 w 712"/>
              <a:gd name="T25" fmla="*/ 2147483647 h 724"/>
              <a:gd name="T26" fmla="*/ 2147483647 w 712"/>
              <a:gd name="T27" fmla="*/ 2147483647 h 724"/>
              <a:gd name="T28" fmla="*/ 2147483647 w 712"/>
              <a:gd name="T29" fmla="*/ 2147483647 h 724"/>
              <a:gd name="T30" fmla="*/ 2147483647 w 712"/>
              <a:gd name="T31" fmla="*/ 2147483647 h 724"/>
              <a:gd name="T32" fmla="*/ 2147483647 w 712"/>
              <a:gd name="T33" fmla="*/ 2147483647 h 724"/>
              <a:gd name="T34" fmla="*/ 2147483647 w 712"/>
              <a:gd name="T35" fmla="*/ 2147483647 h 724"/>
              <a:gd name="T36" fmla="*/ 2147483647 w 712"/>
              <a:gd name="T37" fmla="*/ 2147483647 h 724"/>
              <a:gd name="T38" fmla="*/ 0 w 712"/>
              <a:gd name="T39" fmla="*/ 2147483647 h 724"/>
              <a:gd name="T40" fmla="*/ 2147483647 w 712"/>
              <a:gd name="T41" fmla="*/ 0 h 7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12"/>
              <a:gd name="T64" fmla="*/ 0 h 724"/>
              <a:gd name="T65" fmla="*/ 712 w 712"/>
              <a:gd name="T66" fmla="*/ 724 h 7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12" h="724">
                <a:moveTo>
                  <a:pt x="32" y="92"/>
                </a:moveTo>
                <a:cubicBezTo>
                  <a:pt x="60" y="120"/>
                  <a:pt x="23" y="89"/>
                  <a:pt x="52" y="140"/>
                </a:cubicBezTo>
                <a:cubicBezTo>
                  <a:pt x="68" y="172"/>
                  <a:pt x="12" y="55"/>
                  <a:pt x="36" y="100"/>
                </a:cubicBezTo>
                <a:cubicBezTo>
                  <a:pt x="43" y="121"/>
                  <a:pt x="22" y="70"/>
                  <a:pt x="32" y="92"/>
                </a:cubicBezTo>
                <a:cubicBezTo>
                  <a:pt x="57" y="152"/>
                  <a:pt x="0" y="11"/>
                  <a:pt x="24" y="69"/>
                </a:cubicBezTo>
                <a:cubicBezTo>
                  <a:pt x="48" y="118"/>
                  <a:pt x="11" y="29"/>
                  <a:pt x="48" y="131"/>
                </a:cubicBezTo>
                <a:cubicBezTo>
                  <a:pt x="49" y="135"/>
                  <a:pt x="73" y="204"/>
                  <a:pt x="72" y="200"/>
                </a:cubicBezTo>
                <a:cubicBezTo>
                  <a:pt x="70" y="196"/>
                  <a:pt x="89" y="232"/>
                  <a:pt x="88" y="228"/>
                </a:cubicBezTo>
                <a:cubicBezTo>
                  <a:pt x="86" y="224"/>
                  <a:pt x="100" y="257"/>
                  <a:pt x="104" y="259"/>
                </a:cubicBezTo>
                <a:cubicBezTo>
                  <a:pt x="120" y="264"/>
                  <a:pt x="112" y="288"/>
                  <a:pt x="128" y="299"/>
                </a:cubicBezTo>
                <a:cubicBezTo>
                  <a:pt x="147" y="327"/>
                  <a:pt x="133" y="325"/>
                  <a:pt x="152" y="344"/>
                </a:cubicBezTo>
                <a:cubicBezTo>
                  <a:pt x="165" y="384"/>
                  <a:pt x="187" y="400"/>
                  <a:pt x="211" y="440"/>
                </a:cubicBezTo>
                <a:cubicBezTo>
                  <a:pt x="227" y="477"/>
                  <a:pt x="232" y="500"/>
                  <a:pt x="268" y="524"/>
                </a:cubicBezTo>
                <a:cubicBezTo>
                  <a:pt x="278" y="540"/>
                  <a:pt x="312" y="577"/>
                  <a:pt x="328" y="588"/>
                </a:cubicBezTo>
                <a:cubicBezTo>
                  <a:pt x="344" y="612"/>
                  <a:pt x="381" y="622"/>
                  <a:pt x="408" y="636"/>
                </a:cubicBezTo>
                <a:cubicBezTo>
                  <a:pt x="424" y="644"/>
                  <a:pt x="443" y="651"/>
                  <a:pt x="460" y="660"/>
                </a:cubicBezTo>
                <a:cubicBezTo>
                  <a:pt x="472" y="667"/>
                  <a:pt x="482" y="680"/>
                  <a:pt x="496" y="684"/>
                </a:cubicBezTo>
                <a:cubicBezTo>
                  <a:pt x="553" y="698"/>
                  <a:pt x="609" y="711"/>
                  <a:pt x="668" y="716"/>
                </a:cubicBezTo>
                <a:cubicBezTo>
                  <a:pt x="684" y="720"/>
                  <a:pt x="695" y="724"/>
                  <a:pt x="712" y="724"/>
                </a:cubicBezTo>
                <a:lnTo>
                  <a:pt x="0" y="716"/>
                </a:lnTo>
                <a:lnTo>
                  <a:pt x="4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75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40983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40976" name="Freeform 27"/>
          <p:cNvSpPr>
            <a:spLocks/>
          </p:cNvSpPr>
          <p:nvPr/>
        </p:nvSpPr>
        <p:spPr bwMode="auto">
          <a:xfrm>
            <a:off x="1604963" y="2836863"/>
            <a:ext cx="2497137" cy="1854200"/>
          </a:xfrm>
          <a:custGeom>
            <a:avLst/>
            <a:gdLst>
              <a:gd name="T0" fmla="*/ 2147483647 w 1573"/>
              <a:gd name="T1" fmla="*/ 2147483647 h 1168"/>
              <a:gd name="T2" fmla="*/ 2147483647 w 1573"/>
              <a:gd name="T3" fmla="*/ 2147483647 h 1168"/>
              <a:gd name="T4" fmla="*/ 2147483647 w 1573"/>
              <a:gd name="T5" fmla="*/ 2147483647 h 1168"/>
              <a:gd name="T6" fmla="*/ 2147483647 w 1573"/>
              <a:gd name="T7" fmla="*/ 2147483647 h 1168"/>
              <a:gd name="T8" fmla="*/ 2147483647 w 1573"/>
              <a:gd name="T9" fmla="*/ 2147483647 h 1168"/>
              <a:gd name="T10" fmla="*/ 2147483647 w 1573"/>
              <a:gd name="T11" fmla="*/ 2147483647 h 1168"/>
              <a:gd name="T12" fmla="*/ 2147483647 w 1573"/>
              <a:gd name="T13" fmla="*/ 2147483647 h 1168"/>
              <a:gd name="T14" fmla="*/ 2147483647 w 1573"/>
              <a:gd name="T15" fmla="*/ 2147483647 h 1168"/>
              <a:gd name="T16" fmla="*/ 2147483647 w 1573"/>
              <a:gd name="T17" fmla="*/ 2147483647 h 1168"/>
              <a:gd name="T18" fmla="*/ 2147483647 w 1573"/>
              <a:gd name="T19" fmla="*/ 2147483647 h 1168"/>
              <a:gd name="T20" fmla="*/ 2147483647 w 1573"/>
              <a:gd name="T21" fmla="*/ 2147483647 h 1168"/>
              <a:gd name="T22" fmla="*/ 2147483647 w 1573"/>
              <a:gd name="T23" fmla="*/ 2147483647 h 1168"/>
              <a:gd name="T24" fmla="*/ 2147483647 w 1573"/>
              <a:gd name="T25" fmla="*/ 2147483647 h 1168"/>
              <a:gd name="T26" fmla="*/ 2147483647 w 1573"/>
              <a:gd name="T27" fmla="*/ 2147483647 h 1168"/>
              <a:gd name="T28" fmla="*/ 2147483647 w 1573"/>
              <a:gd name="T29" fmla="*/ 2147483647 h 1168"/>
              <a:gd name="T30" fmla="*/ 2147483647 w 1573"/>
              <a:gd name="T31" fmla="*/ 2147483647 h 1168"/>
              <a:gd name="T32" fmla="*/ 2147483647 w 1573"/>
              <a:gd name="T33" fmla="*/ 2147483647 h 1168"/>
              <a:gd name="T34" fmla="*/ 2147483647 w 1573"/>
              <a:gd name="T35" fmla="*/ 2147483647 h 1168"/>
              <a:gd name="T36" fmla="*/ 2147483647 w 1573"/>
              <a:gd name="T37" fmla="*/ 2147483647 h 1168"/>
              <a:gd name="T38" fmla="*/ 2147483647 w 1573"/>
              <a:gd name="T39" fmla="*/ 2147483647 h 1168"/>
              <a:gd name="T40" fmla="*/ 2147483647 w 1573"/>
              <a:gd name="T41" fmla="*/ 2147483647 h 1168"/>
              <a:gd name="T42" fmla="*/ 2147483647 w 1573"/>
              <a:gd name="T43" fmla="*/ 2147483647 h 1168"/>
              <a:gd name="T44" fmla="*/ 2147483647 w 1573"/>
              <a:gd name="T45" fmla="*/ 2147483647 h 1168"/>
              <a:gd name="T46" fmla="*/ 2147483647 w 1573"/>
              <a:gd name="T47" fmla="*/ 2147483647 h 1168"/>
              <a:gd name="T48" fmla="*/ 2147483647 w 1573"/>
              <a:gd name="T49" fmla="*/ 2147483647 h 1168"/>
              <a:gd name="T50" fmla="*/ 2147483647 w 1573"/>
              <a:gd name="T51" fmla="*/ 2147483647 h 1168"/>
              <a:gd name="T52" fmla="*/ 2147483647 w 1573"/>
              <a:gd name="T53" fmla="*/ 2147483647 h 1168"/>
              <a:gd name="T54" fmla="*/ 2147483647 w 1573"/>
              <a:gd name="T55" fmla="*/ 2147483647 h 1168"/>
              <a:gd name="T56" fmla="*/ 2147483647 w 1573"/>
              <a:gd name="T57" fmla="*/ 2147483647 h 1168"/>
              <a:gd name="T58" fmla="*/ 2147483647 w 1573"/>
              <a:gd name="T59" fmla="*/ 2147483647 h 1168"/>
              <a:gd name="T60" fmla="*/ 2147483647 w 1573"/>
              <a:gd name="T61" fmla="*/ 2147483647 h 1168"/>
              <a:gd name="T62" fmla="*/ 2147483647 w 1573"/>
              <a:gd name="T63" fmla="*/ 2147483647 h 1168"/>
              <a:gd name="T64" fmla="*/ 2147483647 w 1573"/>
              <a:gd name="T65" fmla="*/ 2147483647 h 1168"/>
              <a:gd name="T66" fmla="*/ 2147483647 w 1573"/>
              <a:gd name="T67" fmla="*/ 2147483647 h 1168"/>
              <a:gd name="T68" fmla="*/ 2147483647 w 1573"/>
              <a:gd name="T69" fmla="*/ 2147483647 h 1168"/>
              <a:gd name="T70" fmla="*/ 2147483647 w 1573"/>
              <a:gd name="T71" fmla="*/ 2147483647 h 1168"/>
              <a:gd name="T72" fmla="*/ 2147483647 w 1573"/>
              <a:gd name="T73" fmla="*/ 2147483647 h 1168"/>
              <a:gd name="T74" fmla="*/ 2147483647 w 1573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73"/>
              <a:gd name="T115" fmla="*/ 0 h 1168"/>
              <a:gd name="T116" fmla="*/ 1573 w 1573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73" h="1168">
                <a:moveTo>
                  <a:pt x="1573" y="453"/>
                </a:moveTo>
                <a:cubicBezTo>
                  <a:pt x="1569" y="450"/>
                  <a:pt x="1536" y="340"/>
                  <a:pt x="1533" y="337"/>
                </a:cubicBezTo>
                <a:cubicBezTo>
                  <a:pt x="1529" y="333"/>
                  <a:pt x="1472" y="228"/>
                  <a:pt x="1469" y="225"/>
                </a:cubicBezTo>
                <a:cubicBezTo>
                  <a:pt x="1462" y="219"/>
                  <a:pt x="1407" y="129"/>
                  <a:pt x="1393" y="129"/>
                </a:cubicBezTo>
                <a:cubicBezTo>
                  <a:pt x="1387" y="111"/>
                  <a:pt x="1338" y="70"/>
                  <a:pt x="1321" y="65"/>
                </a:cubicBezTo>
                <a:cubicBezTo>
                  <a:pt x="1313" y="62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565" y="1161"/>
                </a:lnTo>
                <a:lnTo>
                  <a:pt x="1573" y="453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77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40981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40982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8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40979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Effect size</a:t>
            </a:r>
          </a:p>
        </p:txBody>
      </p:sp>
      <p:sp>
        <p:nvSpPr>
          <p:cNvPr id="40980" name="Text Box 33"/>
          <p:cNvSpPr txBox="1">
            <a:spLocks noChangeArrowheads="1"/>
          </p:cNvSpPr>
          <p:nvPr/>
        </p:nvSpPr>
        <p:spPr bwMode="auto">
          <a:xfrm>
            <a:off x="2057400" y="19812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Compare a small effect (difference) to a big effect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>
            <a:off x="21844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 flipH="1">
            <a:off x="4114800" y="4648200"/>
            <a:ext cx="2971800" cy="381000"/>
            <a:chOff x="2976" y="2448"/>
            <a:chExt cx="1488" cy="240"/>
          </a:xfrm>
        </p:grpSpPr>
        <p:grpSp>
          <p:nvGrpSpPr>
            <p:cNvPr id="42017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42019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20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18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2" name="Group 12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42015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41993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41995" name="Text Box 17"/>
          <p:cNvSpPr txBox="1">
            <a:spLocks noChangeArrowheads="1"/>
          </p:cNvSpPr>
          <p:nvPr/>
        </p:nvSpPr>
        <p:spPr bwMode="auto">
          <a:xfrm>
            <a:off x="23368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41996" name="Group 18"/>
          <p:cNvGrpSpPr>
            <a:grpSpLocks/>
          </p:cNvGrpSpPr>
          <p:nvPr/>
        </p:nvGrpSpPr>
        <p:grpSpPr bwMode="auto">
          <a:xfrm>
            <a:off x="1803400" y="4648200"/>
            <a:ext cx="1981200" cy="381000"/>
            <a:chOff x="912" y="2928"/>
            <a:chExt cx="1680" cy="240"/>
          </a:xfrm>
        </p:grpSpPr>
        <p:sp>
          <p:nvSpPr>
            <p:cNvPr id="42012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7" name="Freeform 22"/>
          <p:cNvSpPr>
            <a:spLocks/>
          </p:cNvSpPr>
          <p:nvPr/>
        </p:nvSpPr>
        <p:spPr bwMode="auto">
          <a:xfrm>
            <a:off x="3498850" y="4313238"/>
            <a:ext cx="615950" cy="373062"/>
          </a:xfrm>
          <a:custGeom>
            <a:avLst/>
            <a:gdLst>
              <a:gd name="T0" fmla="*/ 0 w 388"/>
              <a:gd name="T1" fmla="*/ 2147483647 h 235"/>
              <a:gd name="T2" fmla="*/ 2147483647 w 388"/>
              <a:gd name="T3" fmla="*/ 2147483647 h 235"/>
              <a:gd name="T4" fmla="*/ 2147483647 w 388"/>
              <a:gd name="T5" fmla="*/ 2147483647 h 235"/>
              <a:gd name="T6" fmla="*/ 2147483647 w 388"/>
              <a:gd name="T7" fmla="*/ 2147483647 h 235"/>
              <a:gd name="T8" fmla="*/ 2147483647 w 388"/>
              <a:gd name="T9" fmla="*/ 2147483647 h 235"/>
              <a:gd name="T10" fmla="*/ 2147483647 w 388"/>
              <a:gd name="T11" fmla="*/ 2147483647 h 235"/>
              <a:gd name="T12" fmla="*/ 2147483647 w 388"/>
              <a:gd name="T13" fmla="*/ 2147483647 h 235"/>
              <a:gd name="T14" fmla="*/ 2147483647 w 388"/>
              <a:gd name="T15" fmla="*/ 2147483647 h 235"/>
              <a:gd name="T16" fmla="*/ 2147483647 w 388"/>
              <a:gd name="T17" fmla="*/ 2147483647 h 235"/>
              <a:gd name="T18" fmla="*/ 2147483647 w 388"/>
              <a:gd name="T19" fmla="*/ 2147483647 h 235"/>
              <a:gd name="T20" fmla="*/ 0 w 388"/>
              <a:gd name="T21" fmla="*/ 2147483647 h 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"/>
              <a:gd name="T34" fmla="*/ 0 h 235"/>
              <a:gd name="T35" fmla="*/ 388 w 388"/>
              <a:gd name="T36" fmla="*/ 235 h 2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" h="235">
                <a:moveTo>
                  <a:pt x="0" y="229"/>
                </a:moveTo>
                <a:cubicBezTo>
                  <a:pt x="32" y="231"/>
                  <a:pt x="63" y="221"/>
                  <a:pt x="96" y="219"/>
                </a:cubicBezTo>
                <a:cubicBezTo>
                  <a:pt x="111" y="215"/>
                  <a:pt x="126" y="206"/>
                  <a:pt x="142" y="205"/>
                </a:cubicBezTo>
                <a:cubicBezTo>
                  <a:pt x="179" y="192"/>
                  <a:pt x="203" y="172"/>
                  <a:pt x="236" y="151"/>
                </a:cubicBezTo>
                <a:cubicBezTo>
                  <a:pt x="245" y="137"/>
                  <a:pt x="262" y="128"/>
                  <a:pt x="276" y="119"/>
                </a:cubicBezTo>
                <a:cubicBezTo>
                  <a:pt x="280" y="111"/>
                  <a:pt x="306" y="89"/>
                  <a:pt x="314" y="85"/>
                </a:cubicBezTo>
                <a:cubicBezTo>
                  <a:pt x="325" y="67"/>
                  <a:pt x="337" y="51"/>
                  <a:pt x="356" y="39"/>
                </a:cubicBezTo>
                <a:cubicBezTo>
                  <a:pt x="362" y="28"/>
                  <a:pt x="374" y="13"/>
                  <a:pt x="382" y="3"/>
                </a:cubicBezTo>
                <a:cubicBezTo>
                  <a:pt x="383" y="0"/>
                  <a:pt x="386" y="1"/>
                  <a:pt x="388" y="1"/>
                </a:cubicBezTo>
                <a:lnTo>
                  <a:pt x="384" y="235"/>
                </a:lnTo>
                <a:lnTo>
                  <a:pt x="0" y="23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4102100" y="3543300"/>
            <a:ext cx="1130300" cy="1149350"/>
          </a:xfrm>
          <a:custGeom>
            <a:avLst/>
            <a:gdLst>
              <a:gd name="T0" fmla="*/ 2147483647 w 712"/>
              <a:gd name="T1" fmla="*/ 2147483647 h 724"/>
              <a:gd name="T2" fmla="*/ 2147483647 w 712"/>
              <a:gd name="T3" fmla="*/ 2147483647 h 724"/>
              <a:gd name="T4" fmla="*/ 2147483647 w 712"/>
              <a:gd name="T5" fmla="*/ 2147483647 h 724"/>
              <a:gd name="T6" fmla="*/ 2147483647 w 712"/>
              <a:gd name="T7" fmla="*/ 2147483647 h 724"/>
              <a:gd name="T8" fmla="*/ 2147483647 w 712"/>
              <a:gd name="T9" fmla="*/ 2147483647 h 724"/>
              <a:gd name="T10" fmla="*/ 2147483647 w 712"/>
              <a:gd name="T11" fmla="*/ 2147483647 h 724"/>
              <a:gd name="T12" fmla="*/ 2147483647 w 712"/>
              <a:gd name="T13" fmla="*/ 2147483647 h 724"/>
              <a:gd name="T14" fmla="*/ 2147483647 w 712"/>
              <a:gd name="T15" fmla="*/ 2147483647 h 724"/>
              <a:gd name="T16" fmla="*/ 2147483647 w 712"/>
              <a:gd name="T17" fmla="*/ 2147483647 h 724"/>
              <a:gd name="T18" fmla="*/ 2147483647 w 712"/>
              <a:gd name="T19" fmla="*/ 2147483647 h 724"/>
              <a:gd name="T20" fmla="*/ 2147483647 w 712"/>
              <a:gd name="T21" fmla="*/ 2147483647 h 724"/>
              <a:gd name="T22" fmla="*/ 2147483647 w 712"/>
              <a:gd name="T23" fmla="*/ 2147483647 h 724"/>
              <a:gd name="T24" fmla="*/ 2147483647 w 712"/>
              <a:gd name="T25" fmla="*/ 2147483647 h 724"/>
              <a:gd name="T26" fmla="*/ 2147483647 w 712"/>
              <a:gd name="T27" fmla="*/ 2147483647 h 724"/>
              <a:gd name="T28" fmla="*/ 2147483647 w 712"/>
              <a:gd name="T29" fmla="*/ 2147483647 h 724"/>
              <a:gd name="T30" fmla="*/ 2147483647 w 712"/>
              <a:gd name="T31" fmla="*/ 2147483647 h 724"/>
              <a:gd name="T32" fmla="*/ 2147483647 w 712"/>
              <a:gd name="T33" fmla="*/ 2147483647 h 724"/>
              <a:gd name="T34" fmla="*/ 2147483647 w 712"/>
              <a:gd name="T35" fmla="*/ 2147483647 h 724"/>
              <a:gd name="T36" fmla="*/ 2147483647 w 712"/>
              <a:gd name="T37" fmla="*/ 2147483647 h 724"/>
              <a:gd name="T38" fmla="*/ 0 w 712"/>
              <a:gd name="T39" fmla="*/ 2147483647 h 724"/>
              <a:gd name="T40" fmla="*/ 2147483647 w 712"/>
              <a:gd name="T41" fmla="*/ 0 h 7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12"/>
              <a:gd name="T64" fmla="*/ 0 h 724"/>
              <a:gd name="T65" fmla="*/ 712 w 712"/>
              <a:gd name="T66" fmla="*/ 724 h 7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12" h="724">
                <a:moveTo>
                  <a:pt x="32" y="92"/>
                </a:moveTo>
                <a:cubicBezTo>
                  <a:pt x="60" y="120"/>
                  <a:pt x="23" y="89"/>
                  <a:pt x="52" y="140"/>
                </a:cubicBezTo>
                <a:cubicBezTo>
                  <a:pt x="68" y="172"/>
                  <a:pt x="12" y="55"/>
                  <a:pt x="36" y="100"/>
                </a:cubicBezTo>
                <a:cubicBezTo>
                  <a:pt x="43" y="121"/>
                  <a:pt x="22" y="70"/>
                  <a:pt x="32" y="92"/>
                </a:cubicBezTo>
                <a:cubicBezTo>
                  <a:pt x="57" y="152"/>
                  <a:pt x="0" y="11"/>
                  <a:pt x="24" y="69"/>
                </a:cubicBezTo>
                <a:cubicBezTo>
                  <a:pt x="48" y="118"/>
                  <a:pt x="11" y="29"/>
                  <a:pt x="48" y="131"/>
                </a:cubicBezTo>
                <a:cubicBezTo>
                  <a:pt x="49" y="135"/>
                  <a:pt x="73" y="204"/>
                  <a:pt x="72" y="200"/>
                </a:cubicBezTo>
                <a:cubicBezTo>
                  <a:pt x="70" y="196"/>
                  <a:pt x="89" y="232"/>
                  <a:pt x="88" y="228"/>
                </a:cubicBezTo>
                <a:cubicBezTo>
                  <a:pt x="86" y="224"/>
                  <a:pt x="100" y="257"/>
                  <a:pt x="104" y="259"/>
                </a:cubicBezTo>
                <a:cubicBezTo>
                  <a:pt x="120" y="264"/>
                  <a:pt x="112" y="288"/>
                  <a:pt x="128" y="299"/>
                </a:cubicBezTo>
                <a:cubicBezTo>
                  <a:pt x="147" y="327"/>
                  <a:pt x="133" y="325"/>
                  <a:pt x="152" y="344"/>
                </a:cubicBezTo>
                <a:cubicBezTo>
                  <a:pt x="165" y="384"/>
                  <a:pt x="187" y="400"/>
                  <a:pt x="211" y="440"/>
                </a:cubicBezTo>
                <a:cubicBezTo>
                  <a:pt x="227" y="477"/>
                  <a:pt x="232" y="500"/>
                  <a:pt x="268" y="524"/>
                </a:cubicBezTo>
                <a:cubicBezTo>
                  <a:pt x="278" y="540"/>
                  <a:pt x="312" y="577"/>
                  <a:pt x="328" y="588"/>
                </a:cubicBezTo>
                <a:cubicBezTo>
                  <a:pt x="344" y="612"/>
                  <a:pt x="381" y="622"/>
                  <a:pt x="408" y="636"/>
                </a:cubicBezTo>
                <a:cubicBezTo>
                  <a:pt x="424" y="644"/>
                  <a:pt x="443" y="651"/>
                  <a:pt x="460" y="660"/>
                </a:cubicBezTo>
                <a:cubicBezTo>
                  <a:pt x="472" y="667"/>
                  <a:pt x="482" y="680"/>
                  <a:pt x="496" y="684"/>
                </a:cubicBezTo>
                <a:cubicBezTo>
                  <a:pt x="553" y="698"/>
                  <a:pt x="609" y="711"/>
                  <a:pt x="668" y="716"/>
                </a:cubicBezTo>
                <a:cubicBezTo>
                  <a:pt x="684" y="720"/>
                  <a:pt x="695" y="724"/>
                  <a:pt x="712" y="724"/>
                </a:cubicBezTo>
                <a:lnTo>
                  <a:pt x="0" y="716"/>
                </a:lnTo>
                <a:lnTo>
                  <a:pt x="4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9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42010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42000" name="Freeform 27"/>
          <p:cNvSpPr>
            <a:spLocks/>
          </p:cNvSpPr>
          <p:nvPr/>
        </p:nvSpPr>
        <p:spPr bwMode="auto">
          <a:xfrm>
            <a:off x="1604963" y="2836863"/>
            <a:ext cx="2497137" cy="1854200"/>
          </a:xfrm>
          <a:custGeom>
            <a:avLst/>
            <a:gdLst>
              <a:gd name="T0" fmla="*/ 2147483647 w 1573"/>
              <a:gd name="T1" fmla="*/ 2147483647 h 1168"/>
              <a:gd name="T2" fmla="*/ 2147483647 w 1573"/>
              <a:gd name="T3" fmla="*/ 2147483647 h 1168"/>
              <a:gd name="T4" fmla="*/ 2147483647 w 1573"/>
              <a:gd name="T5" fmla="*/ 2147483647 h 1168"/>
              <a:gd name="T6" fmla="*/ 2147483647 w 1573"/>
              <a:gd name="T7" fmla="*/ 2147483647 h 1168"/>
              <a:gd name="T8" fmla="*/ 2147483647 w 1573"/>
              <a:gd name="T9" fmla="*/ 2147483647 h 1168"/>
              <a:gd name="T10" fmla="*/ 2147483647 w 1573"/>
              <a:gd name="T11" fmla="*/ 2147483647 h 1168"/>
              <a:gd name="T12" fmla="*/ 2147483647 w 1573"/>
              <a:gd name="T13" fmla="*/ 2147483647 h 1168"/>
              <a:gd name="T14" fmla="*/ 2147483647 w 1573"/>
              <a:gd name="T15" fmla="*/ 2147483647 h 1168"/>
              <a:gd name="T16" fmla="*/ 2147483647 w 1573"/>
              <a:gd name="T17" fmla="*/ 2147483647 h 1168"/>
              <a:gd name="T18" fmla="*/ 2147483647 w 1573"/>
              <a:gd name="T19" fmla="*/ 2147483647 h 1168"/>
              <a:gd name="T20" fmla="*/ 2147483647 w 1573"/>
              <a:gd name="T21" fmla="*/ 2147483647 h 1168"/>
              <a:gd name="T22" fmla="*/ 2147483647 w 1573"/>
              <a:gd name="T23" fmla="*/ 2147483647 h 1168"/>
              <a:gd name="T24" fmla="*/ 2147483647 w 1573"/>
              <a:gd name="T25" fmla="*/ 2147483647 h 1168"/>
              <a:gd name="T26" fmla="*/ 2147483647 w 1573"/>
              <a:gd name="T27" fmla="*/ 2147483647 h 1168"/>
              <a:gd name="T28" fmla="*/ 2147483647 w 1573"/>
              <a:gd name="T29" fmla="*/ 2147483647 h 1168"/>
              <a:gd name="T30" fmla="*/ 2147483647 w 1573"/>
              <a:gd name="T31" fmla="*/ 2147483647 h 1168"/>
              <a:gd name="T32" fmla="*/ 2147483647 w 1573"/>
              <a:gd name="T33" fmla="*/ 2147483647 h 1168"/>
              <a:gd name="T34" fmla="*/ 2147483647 w 1573"/>
              <a:gd name="T35" fmla="*/ 2147483647 h 1168"/>
              <a:gd name="T36" fmla="*/ 2147483647 w 1573"/>
              <a:gd name="T37" fmla="*/ 2147483647 h 1168"/>
              <a:gd name="T38" fmla="*/ 2147483647 w 1573"/>
              <a:gd name="T39" fmla="*/ 2147483647 h 1168"/>
              <a:gd name="T40" fmla="*/ 2147483647 w 1573"/>
              <a:gd name="T41" fmla="*/ 2147483647 h 1168"/>
              <a:gd name="T42" fmla="*/ 2147483647 w 1573"/>
              <a:gd name="T43" fmla="*/ 2147483647 h 1168"/>
              <a:gd name="T44" fmla="*/ 2147483647 w 1573"/>
              <a:gd name="T45" fmla="*/ 2147483647 h 1168"/>
              <a:gd name="T46" fmla="*/ 2147483647 w 1573"/>
              <a:gd name="T47" fmla="*/ 2147483647 h 1168"/>
              <a:gd name="T48" fmla="*/ 2147483647 w 1573"/>
              <a:gd name="T49" fmla="*/ 2147483647 h 1168"/>
              <a:gd name="T50" fmla="*/ 2147483647 w 1573"/>
              <a:gd name="T51" fmla="*/ 2147483647 h 1168"/>
              <a:gd name="T52" fmla="*/ 2147483647 w 1573"/>
              <a:gd name="T53" fmla="*/ 2147483647 h 1168"/>
              <a:gd name="T54" fmla="*/ 2147483647 w 1573"/>
              <a:gd name="T55" fmla="*/ 2147483647 h 1168"/>
              <a:gd name="T56" fmla="*/ 2147483647 w 1573"/>
              <a:gd name="T57" fmla="*/ 2147483647 h 1168"/>
              <a:gd name="T58" fmla="*/ 2147483647 w 1573"/>
              <a:gd name="T59" fmla="*/ 2147483647 h 1168"/>
              <a:gd name="T60" fmla="*/ 2147483647 w 1573"/>
              <a:gd name="T61" fmla="*/ 2147483647 h 1168"/>
              <a:gd name="T62" fmla="*/ 2147483647 w 1573"/>
              <a:gd name="T63" fmla="*/ 2147483647 h 1168"/>
              <a:gd name="T64" fmla="*/ 2147483647 w 1573"/>
              <a:gd name="T65" fmla="*/ 2147483647 h 1168"/>
              <a:gd name="T66" fmla="*/ 2147483647 w 1573"/>
              <a:gd name="T67" fmla="*/ 2147483647 h 1168"/>
              <a:gd name="T68" fmla="*/ 2147483647 w 1573"/>
              <a:gd name="T69" fmla="*/ 2147483647 h 1168"/>
              <a:gd name="T70" fmla="*/ 2147483647 w 1573"/>
              <a:gd name="T71" fmla="*/ 2147483647 h 1168"/>
              <a:gd name="T72" fmla="*/ 2147483647 w 1573"/>
              <a:gd name="T73" fmla="*/ 2147483647 h 1168"/>
              <a:gd name="T74" fmla="*/ 2147483647 w 1573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73"/>
              <a:gd name="T115" fmla="*/ 0 h 1168"/>
              <a:gd name="T116" fmla="*/ 1573 w 1573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73" h="1168">
                <a:moveTo>
                  <a:pt x="1573" y="453"/>
                </a:moveTo>
                <a:cubicBezTo>
                  <a:pt x="1569" y="450"/>
                  <a:pt x="1536" y="340"/>
                  <a:pt x="1533" y="337"/>
                </a:cubicBezTo>
                <a:cubicBezTo>
                  <a:pt x="1529" y="333"/>
                  <a:pt x="1472" y="228"/>
                  <a:pt x="1469" y="225"/>
                </a:cubicBezTo>
                <a:cubicBezTo>
                  <a:pt x="1462" y="219"/>
                  <a:pt x="1407" y="129"/>
                  <a:pt x="1393" y="129"/>
                </a:cubicBezTo>
                <a:cubicBezTo>
                  <a:pt x="1387" y="111"/>
                  <a:pt x="1338" y="70"/>
                  <a:pt x="1321" y="65"/>
                </a:cubicBezTo>
                <a:cubicBezTo>
                  <a:pt x="1313" y="62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565" y="1161"/>
                </a:lnTo>
                <a:lnTo>
                  <a:pt x="1573" y="453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01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42008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42009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02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42003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Effect size</a:t>
            </a:r>
          </a:p>
        </p:txBody>
      </p:sp>
      <p:sp>
        <p:nvSpPr>
          <p:cNvPr id="42004" name="Text Box 33"/>
          <p:cNvSpPr txBox="1">
            <a:spLocks noChangeArrowheads="1"/>
          </p:cNvSpPr>
          <p:nvPr/>
        </p:nvSpPr>
        <p:spPr bwMode="auto">
          <a:xfrm>
            <a:off x="2057400" y="19812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Compare a small effect (difference) to a big effect</a:t>
            </a:r>
          </a:p>
        </p:txBody>
      </p:sp>
      <p:grpSp>
        <p:nvGrpSpPr>
          <p:cNvPr id="42005" name="Group 40"/>
          <p:cNvGrpSpPr>
            <a:grpSpLocks/>
          </p:cNvGrpSpPr>
          <p:nvPr/>
        </p:nvGrpSpPr>
        <p:grpSpPr bwMode="auto">
          <a:xfrm>
            <a:off x="6172200" y="2514600"/>
            <a:ext cx="2209800" cy="1182688"/>
            <a:chOff x="3888" y="1584"/>
            <a:chExt cx="1392" cy="745"/>
          </a:xfrm>
        </p:grpSpPr>
        <p:sp>
          <p:nvSpPr>
            <p:cNvPr id="465956" name="Rectangle 36"/>
            <p:cNvSpPr>
              <a:spLocks noChangeArrowheads="1"/>
            </p:cNvSpPr>
            <p:nvPr/>
          </p:nvSpPr>
          <p:spPr bwMode="auto">
            <a:xfrm>
              <a:off x="3888" y="1584"/>
              <a:ext cx="1308" cy="74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007" name="Text Box 39"/>
            <p:cNvSpPr txBox="1">
              <a:spLocks noChangeArrowheads="1"/>
            </p:cNvSpPr>
            <p:nvPr/>
          </p:nvSpPr>
          <p:spPr bwMode="auto">
            <a:xfrm>
              <a:off x="3888" y="1613"/>
              <a:ext cx="1392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2000"/>
                <a:t>As the effect gets bigger, the Power gets larger</a:t>
              </a:r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43011" name="Freeform 3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5" name="Group 7"/>
          <p:cNvGrpSpPr>
            <a:grpSpLocks/>
          </p:cNvGrpSpPr>
          <p:nvPr/>
        </p:nvGrpSpPr>
        <p:grpSpPr bwMode="auto">
          <a:xfrm flipH="1">
            <a:off x="4114800" y="4648200"/>
            <a:ext cx="2971800" cy="381000"/>
            <a:chOff x="2976" y="2448"/>
            <a:chExt cx="1488" cy="240"/>
          </a:xfrm>
        </p:grpSpPr>
        <p:grpSp>
          <p:nvGrpSpPr>
            <p:cNvPr id="43038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43040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1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39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6" name="Group 12"/>
          <p:cNvGrpSpPr>
            <a:grpSpLocks/>
          </p:cNvGrpSpPr>
          <p:nvPr/>
        </p:nvGrpSpPr>
        <p:grpSpPr bwMode="auto">
          <a:xfrm>
            <a:off x="4330700" y="2452688"/>
            <a:ext cx="974725" cy="369887"/>
            <a:chOff x="2728" y="1528"/>
            <a:chExt cx="614" cy="233"/>
          </a:xfrm>
        </p:grpSpPr>
        <p:sp>
          <p:nvSpPr>
            <p:cNvPr id="43036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43017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43019" name="Text Box 17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43020" name="Group 18"/>
          <p:cNvGrpSpPr>
            <a:grpSpLocks/>
          </p:cNvGrpSpPr>
          <p:nvPr/>
        </p:nvGrpSpPr>
        <p:grpSpPr bwMode="auto">
          <a:xfrm>
            <a:off x="2133600" y="4648200"/>
            <a:ext cx="1981200" cy="381000"/>
            <a:chOff x="912" y="2928"/>
            <a:chExt cx="1680" cy="240"/>
          </a:xfrm>
        </p:grpSpPr>
        <p:sp>
          <p:nvSpPr>
            <p:cNvPr id="43033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1" name="Freeform 22"/>
          <p:cNvSpPr>
            <a:spLocks/>
          </p:cNvSpPr>
          <p:nvPr/>
        </p:nvSpPr>
        <p:spPr bwMode="auto">
          <a:xfrm>
            <a:off x="3498850" y="4313238"/>
            <a:ext cx="615950" cy="373062"/>
          </a:xfrm>
          <a:custGeom>
            <a:avLst/>
            <a:gdLst>
              <a:gd name="T0" fmla="*/ 0 w 388"/>
              <a:gd name="T1" fmla="*/ 2147483647 h 235"/>
              <a:gd name="T2" fmla="*/ 2147483647 w 388"/>
              <a:gd name="T3" fmla="*/ 2147483647 h 235"/>
              <a:gd name="T4" fmla="*/ 2147483647 w 388"/>
              <a:gd name="T5" fmla="*/ 2147483647 h 235"/>
              <a:gd name="T6" fmla="*/ 2147483647 w 388"/>
              <a:gd name="T7" fmla="*/ 2147483647 h 235"/>
              <a:gd name="T8" fmla="*/ 2147483647 w 388"/>
              <a:gd name="T9" fmla="*/ 2147483647 h 235"/>
              <a:gd name="T10" fmla="*/ 2147483647 w 388"/>
              <a:gd name="T11" fmla="*/ 2147483647 h 235"/>
              <a:gd name="T12" fmla="*/ 2147483647 w 388"/>
              <a:gd name="T13" fmla="*/ 2147483647 h 235"/>
              <a:gd name="T14" fmla="*/ 2147483647 w 388"/>
              <a:gd name="T15" fmla="*/ 2147483647 h 235"/>
              <a:gd name="T16" fmla="*/ 2147483647 w 388"/>
              <a:gd name="T17" fmla="*/ 2147483647 h 235"/>
              <a:gd name="T18" fmla="*/ 2147483647 w 388"/>
              <a:gd name="T19" fmla="*/ 2147483647 h 235"/>
              <a:gd name="T20" fmla="*/ 0 w 388"/>
              <a:gd name="T21" fmla="*/ 2147483647 h 2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"/>
              <a:gd name="T34" fmla="*/ 0 h 235"/>
              <a:gd name="T35" fmla="*/ 388 w 388"/>
              <a:gd name="T36" fmla="*/ 235 h 2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" h="235">
                <a:moveTo>
                  <a:pt x="0" y="229"/>
                </a:moveTo>
                <a:cubicBezTo>
                  <a:pt x="32" y="231"/>
                  <a:pt x="63" y="221"/>
                  <a:pt x="96" y="219"/>
                </a:cubicBezTo>
                <a:cubicBezTo>
                  <a:pt x="111" y="215"/>
                  <a:pt x="126" y="206"/>
                  <a:pt x="142" y="205"/>
                </a:cubicBezTo>
                <a:cubicBezTo>
                  <a:pt x="179" y="192"/>
                  <a:pt x="203" y="172"/>
                  <a:pt x="236" y="151"/>
                </a:cubicBezTo>
                <a:cubicBezTo>
                  <a:pt x="245" y="137"/>
                  <a:pt x="262" y="128"/>
                  <a:pt x="276" y="119"/>
                </a:cubicBezTo>
                <a:cubicBezTo>
                  <a:pt x="280" y="111"/>
                  <a:pt x="306" y="89"/>
                  <a:pt x="314" y="85"/>
                </a:cubicBezTo>
                <a:cubicBezTo>
                  <a:pt x="325" y="67"/>
                  <a:pt x="337" y="51"/>
                  <a:pt x="356" y="39"/>
                </a:cubicBezTo>
                <a:cubicBezTo>
                  <a:pt x="362" y="28"/>
                  <a:pt x="374" y="13"/>
                  <a:pt x="382" y="3"/>
                </a:cubicBezTo>
                <a:cubicBezTo>
                  <a:pt x="383" y="0"/>
                  <a:pt x="386" y="1"/>
                  <a:pt x="388" y="1"/>
                </a:cubicBezTo>
                <a:lnTo>
                  <a:pt x="384" y="235"/>
                </a:lnTo>
                <a:lnTo>
                  <a:pt x="0" y="23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Freeform 23"/>
          <p:cNvSpPr>
            <a:spLocks/>
          </p:cNvSpPr>
          <p:nvPr/>
        </p:nvSpPr>
        <p:spPr bwMode="auto">
          <a:xfrm>
            <a:off x="4110038" y="2971800"/>
            <a:ext cx="1452562" cy="1720850"/>
          </a:xfrm>
          <a:custGeom>
            <a:avLst/>
            <a:gdLst>
              <a:gd name="T0" fmla="*/ 2147483647 w 915"/>
              <a:gd name="T1" fmla="*/ 2147483647 h 1084"/>
              <a:gd name="T2" fmla="*/ 2147483647 w 915"/>
              <a:gd name="T3" fmla="*/ 2147483647 h 1084"/>
              <a:gd name="T4" fmla="*/ 2147483647 w 915"/>
              <a:gd name="T5" fmla="*/ 2147483647 h 1084"/>
              <a:gd name="T6" fmla="*/ 2147483647 w 915"/>
              <a:gd name="T7" fmla="*/ 2147483647 h 1084"/>
              <a:gd name="T8" fmla="*/ 2147483647 w 915"/>
              <a:gd name="T9" fmla="*/ 2147483647 h 1084"/>
              <a:gd name="T10" fmla="*/ 2147483647 w 915"/>
              <a:gd name="T11" fmla="*/ 2147483647 h 1084"/>
              <a:gd name="T12" fmla="*/ 2147483647 w 915"/>
              <a:gd name="T13" fmla="*/ 2147483647 h 1084"/>
              <a:gd name="T14" fmla="*/ 2147483647 w 915"/>
              <a:gd name="T15" fmla="*/ 2147483647 h 1084"/>
              <a:gd name="T16" fmla="*/ 2147483647 w 915"/>
              <a:gd name="T17" fmla="*/ 2147483647 h 1084"/>
              <a:gd name="T18" fmla="*/ 2147483647 w 915"/>
              <a:gd name="T19" fmla="*/ 2147483647 h 1084"/>
              <a:gd name="T20" fmla="*/ 2147483647 w 915"/>
              <a:gd name="T21" fmla="*/ 2147483647 h 1084"/>
              <a:gd name="T22" fmla="*/ 2147483647 w 915"/>
              <a:gd name="T23" fmla="*/ 2147483647 h 1084"/>
              <a:gd name="T24" fmla="*/ 2147483647 w 915"/>
              <a:gd name="T25" fmla="*/ 2147483647 h 1084"/>
              <a:gd name="T26" fmla="*/ 2147483647 w 915"/>
              <a:gd name="T27" fmla="*/ 2147483647 h 1084"/>
              <a:gd name="T28" fmla="*/ 2147483647 w 915"/>
              <a:gd name="T29" fmla="*/ 2147483647 h 1084"/>
              <a:gd name="T30" fmla="*/ 2147483647 w 915"/>
              <a:gd name="T31" fmla="*/ 2147483647 h 1084"/>
              <a:gd name="T32" fmla="*/ 2147483647 w 915"/>
              <a:gd name="T33" fmla="*/ 2147483647 h 1084"/>
              <a:gd name="T34" fmla="*/ 2147483647 w 915"/>
              <a:gd name="T35" fmla="*/ 2147483647 h 1084"/>
              <a:gd name="T36" fmla="*/ 2147483647 w 915"/>
              <a:gd name="T37" fmla="*/ 2147483647 h 1084"/>
              <a:gd name="T38" fmla="*/ 0 w 915"/>
              <a:gd name="T39" fmla="*/ 2147483647 h 1084"/>
              <a:gd name="T40" fmla="*/ 2147483647 w 915"/>
              <a:gd name="T41" fmla="*/ 0 h 10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15"/>
              <a:gd name="T64" fmla="*/ 0 h 1084"/>
              <a:gd name="T65" fmla="*/ 915 w 915"/>
              <a:gd name="T66" fmla="*/ 1084 h 10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15" h="1084">
                <a:moveTo>
                  <a:pt x="3" y="28"/>
                </a:moveTo>
                <a:cubicBezTo>
                  <a:pt x="31" y="56"/>
                  <a:pt x="62" y="85"/>
                  <a:pt x="91" y="136"/>
                </a:cubicBezTo>
                <a:cubicBezTo>
                  <a:pt x="107" y="168"/>
                  <a:pt x="123" y="179"/>
                  <a:pt x="147" y="224"/>
                </a:cubicBezTo>
                <a:cubicBezTo>
                  <a:pt x="154" y="245"/>
                  <a:pt x="169" y="274"/>
                  <a:pt x="179" y="296"/>
                </a:cubicBezTo>
                <a:cubicBezTo>
                  <a:pt x="204" y="356"/>
                  <a:pt x="203" y="371"/>
                  <a:pt x="227" y="429"/>
                </a:cubicBezTo>
                <a:cubicBezTo>
                  <a:pt x="251" y="478"/>
                  <a:pt x="214" y="389"/>
                  <a:pt x="251" y="491"/>
                </a:cubicBezTo>
                <a:cubicBezTo>
                  <a:pt x="252" y="495"/>
                  <a:pt x="276" y="564"/>
                  <a:pt x="275" y="560"/>
                </a:cubicBezTo>
                <a:cubicBezTo>
                  <a:pt x="273" y="556"/>
                  <a:pt x="292" y="592"/>
                  <a:pt x="291" y="588"/>
                </a:cubicBezTo>
                <a:cubicBezTo>
                  <a:pt x="289" y="584"/>
                  <a:pt x="303" y="617"/>
                  <a:pt x="307" y="619"/>
                </a:cubicBezTo>
                <a:cubicBezTo>
                  <a:pt x="323" y="624"/>
                  <a:pt x="315" y="648"/>
                  <a:pt x="331" y="659"/>
                </a:cubicBezTo>
                <a:cubicBezTo>
                  <a:pt x="350" y="687"/>
                  <a:pt x="336" y="685"/>
                  <a:pt x="355" y="704"/>
                </a:cubicBezTo>
                <a:cubicBezTo>
                  <a:pt x="368" y="744"/>
                  <a:pt x="390" y="760"/>
                  <a:pt x="414" y="800"/>
                </a:cubicBezTo>
                <a:cubicBezTo>
                  <a:pt x="430" y="837"/>
                  <a:pt x="435" y="860"/>
                  <a:pt x="471" y="884"/>
                </a:cubicBezTo>
                <a:cubicBezTo>
                  <a:pt x="481" y="900"/>
                  <a:pt x="515" y="937"/>
                  <a:pt x="531" y="948"/>
                </a:cubicBezTo>
                <a:cubicBezTo>
                  <a:pt x="547" y="972"/>
                  <a:pt x="584" y="982"/>
                  <a:pt x="611" y="996"/>
                </a:cubicBezTo>
                <a:cubicBezTo>
                  <a:pt x="627" y="1004"/>
                  <a:pt x="646" y="1011"/>
                  <a:pt x="663" y="1020"/>
                </a:cubicBezTo>
                <a:cubicBezTo>
                  <a:pt x="675" y="1027"/>
                  <a:pt x="685" y="1040"/>
                  <a:pt x="699" y="1044"/>
                </a:cubicBezTo>
                <a:cubicBezTo>
                  <a:pt x="756" y="1058"/>
                  <a:pt x="812" y="1071"/>
                  <a:pt x="871" y="1076"/>
                </a:cubicBezTo>
                <a:cubicBezTo>
                  <a:pt x="887" y="1080"/>
                  <a:pt x="898" y="1084"/>
                  <a:pt x="915" y="1084"/>
                </a:cubicBezTo>
                <a:lnTo>
                  <a:pt x="0" y="1083"/>
                </a:lnTo>
                <a:lnTo>
                  <a:pt x="3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23" name="Group 24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43031" name="AutoShape 25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Text Box 26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43024" name="Freeform 27"/>
          <p:cNvSpPr>
            <a:spLocks/>
          </p:cNvSpPr>
          <p:nvPr/>
        </p:nvSpPr>
        <p:spPr bwMode="auto">
          <a:xfrm>
            <a:off x="1930400" y="2836863"/>
            <a:ext cx="2179638" cy="1854200"/>
          </a:xfrm>
          <a:custGeom>
            <a:avLst/>
            <a:gdLst>
              <a:gd name="T0" fmla="*/ 2147483647 w 1373"/>
              <a:gd name="T1" fmla="*/ 2147483647 h 1168"/>
              <a:gd name="T2" fmla="*/ 2147483647 w 1373"/>
              <a:gd name="T3" fmla="*/ 2147483647 h 1168"/>
              <a:gd name="T4" fmla="*/ 2147483647 w 1373"/>
              <a:gd name="T5" fmla="*/ 2147483647 h 1168"/>
              <a:gd name="T6" fmla="*/ 2147483647 w 1373"/>
              <a:gd name="T7" fmla="*/ 2147483647 h 1168"/>
              <a:gd name="T8" fmla="*/ 2147483647 w 1373"/>
              <a:gd name="T9" fmla="*/ 2147483647 h 1168"/>
              <a:gd name="T10" fmla="*/ 2147483647 w 1373"/>
              <a:gd name="T11" fmla="*/ 2147483647 h 1168"/>
              <a:gd name="T12" fmla="*/ 2147483647 w 1373"/>
              <a:gd name="T13" fmla="*/ 2147483647 h 1168"/>
              <a:gd name="T14" fmla="*/ 2147483647 w 1373"/>
              <a:gd name="T15" fmla="*/ 2147483647 h 1168"/>
              <a:gd name="T16" fmla="*/ 2147483647 w 1373"/>
              <a:gd name="T17" fmla="*/ 2147483647 h 1168"/>
              <a:gd name="T18" fmla="*/ 2147483647 w 1373"/>
              <a:gd name="T19" fmla="*/ 2147483647 h 1168"/>
              <a:gd name="T20" fmla="*/ 2147483647 w 1373"/>
              <a:gd name="T21" fmla="*/ 2147483647 h 1168"/>
              <a:gd name="T22" fmla="*/ 2147483647 w 1373"/>
              <a:gd name="T23" fmla="*/ 2147483647 h 1168"/>
              <a:gd name="T24" fmla="*/ 2147483647 w 1373"/>
              <a:gd name="T25" fmla="*/ 2147483647 h 1168"/>
              <a:gd name="T26" fmla="*/ 2147483647 w 1373"/>
              <a:gd name="T27" fmla="*/ 2147483647 h 1168"/>
              <a:gd name="T28" fmla="*/ 2147483647 w 1373"/>
              <a:gd name="T29" fmla="*/ 2147483647 h 1168"/>
              <a:gd name="T30" fmla="*/ 2147483647 w 1373"/>
              <a:gd name="T31" fmla="*/ 2147483647 h 1168"/>
              <a:gd name="T32" fmla="*/ 2147483647 w 1373"/>
              <a:gd name="T33" fmla="*/ 2147483647 h 1168"/>
              <a:gd name="T34" fmla="*/ 2147483647 w 1373"/>
              <a:gd name="T35" fmla="*/ 2147483647 h 1168"/>
              <a:gd name="T36" fmla="*/ 2147483647 w 1373"/>
              <a:gd name="T37" fmla="*/ 2147483647 h 1168"/>
              <a:gd name="T38" fmla="*/ 2147483647 w 1373"/>
              <a:gd name="T39" fmla="*/ 2147483647 h 1168"/>
              <a:gd name="T40" fmla="*/ 2147483647 w 1373"/>
              <a:gd name="T41" fmla="*/ 2147483647 h 1168"/>
              <a:gd name="T42" fmla="*/ 2147483647 w 1373"/>
              <a:gd name="T43" fmla="*/ 2147483647 h 1168"/>
              <a:gd name="T44" fmla="*/ 2147483647 w 1373"/>
              <a:gd name="T45" fmla="*/ 2147483647 h 1168"/>
              <a:gd name="T46" fmla="*/ 2147483647 w 1373"/>
              <a:gd name="T47" fmla="*/ 2147483647 h 1168"/>
              <a:gd name="T48" fmla="*/ 2147483647 w 1373"/>
              <a:gd name="T49" fmla="*/ 2147483647 h 1168"/>
              <a:gd name="T50" fmla="*/ 2147483647 w 1373"/>
              <a:gd name="T51" fmla="*/ 2147483647 h 1168"/>
              <a:gd name="T52" fmla="*/ 2147483647 w 1373"/>
              <a:gd name="T53" fmla="*/ 2147483647 h 1168"/>
              <a:gd name="T54" fmla="*/ 2147483647 w 1373"/>
              <a:gd name="T55" fmla="*/ 2147483647 h 1168"/>
              <a:gd name="T56" fmla="*/ 2147483647 w 1373"/>
              <a:gd name="T57" fmla="*/ 2147483647 h 1168"/>
              <a:gd name="T58" fmla="*/ 2147483647 w 1373"/>
              <a:gd name="T59" fmla="*/ 2147483647 h 1168"/>
              <a:gd name="T60" fmla="*/ 2147483647 w 1373"/>
              <a:gd name="T61" fmla="*/ 2147483647 h 1168"/>
              <a:gd name="T62" fmla="*/ 2147483647 w 1373"/>
              <a:gd name="T63" fmla="*/ 2147483647 h 1168"/>
              <a:gd name="T64" fmla="*/ 2147483647 w 1373"/>
              <a:gd name="T65" fmla="*/ 2147483647 h 1168"/>
              <a:gd name="T66" fmla="*/ 2147483647 w 1373"/>
              <a:gd name="T67" fmla="*/ 2147483647 h 1168"/>
              <a:gd name="T68" fmla="*/ 2147483647 w 1373"/>
              <a:gd name="T69" fmla="*/ 2147483647 h 1168"/>
              <a:gd name="T70" fmla="*/ 2147483647 w 1373"/>
              <a:gd name="T71" fmla="*/ 2147483647 h 1168"/>
              <a:gd name="T72" fmla="*/ 2147483647 w 1373"/>
              <a:gd name="T73" fmla="*/ 2147483647 h 1168"/>
              <a:gd name="T74" fmla="*/ 2147483647 w 1373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73"/>
              <a:gd name="T115" fmla="*/ 0 h 1168"/>
              <a:gd name="T116" fmla="*/ 1373 w 1373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73" h="1168">
                <a:moveTo>
                  <a:pt x="1364" y="93"/>
                </a:moveTo>
                <a:cubicBezTo>
                  <a:pt x="1360" y="90"/>
                  <a:pt x="1355" y="88"/>
                  <a:pt x="1352" y="85"/>
                </a:cubicBezTo>
                <a:cubicBezTo>
                  <a:pt x="1348" y="81"/>
                  <a:pt x="1347" y="76"/>
                  <a:pt x="1344" y="73"/>
                </a:cubicBezTo>
                <a:cubicBezTo>
                  <a:pt x="1337" y="67"/>
                  <a:pt x="1331" y="50"/>
                  <a:pt x="1317" y="50"/>
                </a:cubicBezTo>
                <a:cubicBezTo>
                  <a:pt x="1311" y="32"/>
                  <a:pt x="1285" y="18"/>
                  <a:pt x="1268" y="13"/>
                </a:cubicBezTo>
                <a:cubicBezTo>
                  <a:pt x="1260" y="10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373" y="1165"/>
                </a:lnTo>
                <a:lnTo>
                  <a:pt x="1364" y="93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25" name="Group 28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43029" name="Text Box 29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43030" name="AutoShape 30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6" name="Text Box 31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43027" name="Text Box 32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85309D"/>
                </a:solidFill>
              </a:rPr>
              <a:t>1-tail</a:t>
            </a:r>
            <a:r>
              <a:rPr lang="en-US"/>
              <a:t> vs. 2-tailed</a:t>
            </a:r>
          </a:p>
        </p:txBody>
      </p:sp>
      <p:sp>
        <p:nvSpPr>
          <p:cNvPr id="43028" name="Text Box 33"/>
          <p:cNvSpPr txBox="1">
            <a:spLocks noChangeArrowheads="1"/>
          </p:cNvSpPr>
          <p:nvPr/>
        </p:nvSpPr>
        <p:spPr bwMode="auto">
          <a:xfrm>
            <a:off x="838200" y="1981200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α = 0.05 two-tailed to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/>
              <a:t> = 0.05 two-tailed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8A9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 flipH="1">
            <a:off x="4114800" y="4648200"/>
            <a:ext cx="2971800" cy="381000"/>
            <a:chOff x="2976" y="2448"/>
            <a:chExt cx="1488" cy="240"/>
          </a:xfrm>
        </p:grpSpPr>
        <p:grpSp>
          <p:nvGrpSpPr>
            <p:cNvPr id="44072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44074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5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73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040" name="Group 12"/>
          <p:cNvGrpSpPr>
            <a:grpSpLocks/>
          </p:cNvGrpSpPr>
          <p:nvPr/>
        </p:nvGrpSpPr>
        <p:grpSpPr bwMode="auto">
          <a:xfrm>
            <a:off x="4330700" y="2425700"/>
            <a:ext cx="974725" cy="369888"/>
            <a:chOff x="2728" y="1528"/>
            <a:chExt cx="614" cy="233"/>
          </a:xfrm>
        </p:grpSpPr>
        <p:sp>
          <p:nvSpPr>
            <p:cNvPr id="44070" name="Rectangle 13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Text Box 14"/>
            <p:cNvSpPr txBox="1">
              <a:spLocks noChangeArrowheads="1"/>
            </p:cNvSpPr>
            <p:nvPr/>
          </p:nvSpPr>
          <p:spPr bwMode="auto">
            <a:xfrm>
              <a:off x="2728" y="1528"/>
              <a:ext cx="6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44041" name="Line 15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8A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Text Box 16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44043" name="Text Box 17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44044" name="Group 18"/>
          <p:cNvGrpSpPr>
            <a:grpSpLocks/>
          </p:cNvGrpSpPr>
          <p:nvPr/>
        </p:nvGrpSpPr>
        <p:grpSpPr bwMode="auto">
          <a:xfrm>
            <a:off x="2133600" y="4648200"/>
            <a:ext cx="1981200" cy="381000"/>
            <a:chOff x="912" y="2928"/>
            <a:chExt cx="1680" cy="240"/>
          </a:xfrm>
        </p:grpSpPr>
        <p:sp>
          <p:nvSpPr>
            <p:cNvPr id="44067" name="AutoShape 19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Rectangle 20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Line 21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5" name="Freeform 22"/>
          <p:cNvSpPr>
            <a:spLocks/>
          </p:cNvSpPr>
          <p:nvPr/>
        </p:nvSpPr>
        <p:spPr bwMode="auto">
          <a:xfrm>
            <a:off x="4110038" y="2971800"/>
            <a:ext cx="1452562" cy="1720850"/>
          </a:xfrm>
          <a:custGeom>
            <a:avLst/>
            <a:gdLst>
              <a:gd name="T0" fmla="*/ 2147483647 w 915"/>
              <a:gd name="T1" fmla="*/ 2147483647 h 1084"/>
              <a:gd name="T2" fmla="*/ 2147483647 w 915"/>
              <a:gd name="T3" fmla="*/ 2147483647 h 1084"/>
              <a:gd name="T4" fmla="*/ 2147483647 w 915"/>
              <a:gd name="T5" fmla="*/ 2147483647 h 1084"/>
              <a:gd name="T6" fmla="*/ 2147483647 w 915"/>
              <a:gd name="T7" fmla="*/ 2147483647 h 1084"/>
              <a:gd name="T8" fmla="*/ 2147483647 w 915"/>
              <a:gd name="T9" fmla="*/ 2147483647 h 1084"/>
              <a:gd name="T10" fmla="*/ 2147483647 w 915"/>
              <a:gd name="T11" fmla="*/ 2147483647 h 1084"/>
              <a:gd name="T12" fmla="*/ 2147483647 w 915"/>
              <a:gd name="T13" fmla="*/ 2147483647 h 1084"/>
              <a:gd name="T14" fmla="*/ 2147483647 w 915"/>
              <a:gd name="T15" fmla="*/ 2147483647 h 1084"/>
              <a:gd name="T16" fmla="*/ 2147483647 w 915"/>
              <a:gd name="T17" fmla="*/ 2147483647 h 1084"/>
              <a:gd name="T18" fmla="*/ 2147483647 w 915"/>
              <a:gd name="T19" fmla="*/ 2147483647 h 1084"/>
              <a:gd name="T20" fmla="*/ 2147483647 w 915"/>
              <a:gd name="T21" fmla="*/ 2147483647 h 1084"/>
              <a:gd name="T22" fmla="*/ 2147483647 w 915"/>
              <a:gd name="T23" fmla="*/ 2147483647 h 1084"/>
              <a:gd name="T24" fmla="*/ 2147483647 w 915"/>
              <a:gd name="T25" fmla="*/ 2147483647 h 1084"/>
              <a:gd name="T26" fmla="*/ 2147483647 w 915"/>
              <a:gd name="T27" fmla="*/ 2147483647 h 1084"/>
              <a:gd name="T28" fmla="*/ 2147483647 w 915"/>
              <a:gd name="T29" fmla="*/ 2147483647 h 1084"/>
              <a:gd name="T30" fmla="*/ 2147483647 w 915"/>
              <a:gd name="T31" fmla="*/ 2147483647 h 1084"/>
              <a:gd name="T32" fmla="*/ 2147483647 w 915"/>
              <a:gd name="T33" fmla="*/ 2147483647 h 1084"/>
              <a:gd name="T34" fmla="*/ 2147483647 w 915"/>
              <a:gd name="T35" fmla="*/ 2147483647 h 1084"/>
              <a:gd name="T36" fmla="*/ 2147483647 w 915"/>
              <a:gd name="T37" fmla="*/ 2147483647 h 1084"/>
              <a:gd name="T38" fmla="*/ 0 w 915"/>
              <a:gd name="T39" fmla="*/ 2147483647 h 1084"/>
              <a:gd name="T40" fmla="*/ 2147483647 w 915"/>
              <a:gd name="T41" fmla="*/ 0 h 10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15"/>
              <a:gd name="T64" fmla="*/ 0 h 1084"/>
              <a:gd name="T65" fmla="*/ 915 w 915"/>
              <a:gd name="T66" fmla="*/ 1084 h 10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15" h="1084">
                <a:moveTo>
                  <a:pt x="3" y="28"/>
                </a:moveTo>
                <a:cubicBezTo>
                  <a:pt x="31" y="56"/>
                  <a:pt x="62" y="85"/>
                  <a:pt x="91" y="136"/>
                </a:cubicBezTo>
                <a:cubicBezTo>
                  <a:pt x="107" y="168"/>
                  <a:pt x="123" y="179"/>
                  <a:pt x="147" y="224"/>
                </a:cubicBezTo>
                <a:cubicBezTo>
                  <a:pt x="154" y="245"/>
                  <a:pt x="169" y="274"/>
                  <a:pt x="179" y="296"/>
                </a:cubicBezTo>
                <a:cubicBezTo>
                  <a:pt x="204" y="356"/>
                  <a:pt x="203" y="371"/>
                  <a:pt x="227" y="429"/>
                </a:cubicBezTo>
                <a:cubicBezTo>
                  <a:pt x="251" y="478"/>
                  <a:pt x="214" y="389"/>
                  <a:pt x="251" y="491"/>
                </a:cubicBezTo>
                <a:cubicBezTo>
                  <a:pt x="252" y="495"/>
                  <a:pt x="276" y="564"/>
                  <a:pt x="275" y="560"/>
                </a:cubicBezTo>
                <a:cubicBezTo>
                  <a:pt x="273" y="556"/>
                  <a:pt x="292" y="592"/>
                  <a:pt x="291" y="588"/>
                </a:cubicBezTo>
                <a:cubicBezTo>
                  <a:pt x="289" y="584"/>
                  <a:pt x="303" y="617"/>
                  <a:pt x="307" y="619"/>
                </a:cubicBezTo>
                <a:cubicBezTo>
                  <a:pt x="323" y="624"/>
                  <a:pt x="315" y="648"/>
                  <a:pt x="331" y="659"/>
                </a:cubicBezTo>
                <a:cubicBezTo>
                  <a:pt x="350" y="687"/>
                  <a:pt x="336" y="685"/>
                  <a:pt x="355" y="704"/>
                </a:cubicBezTo>
                <a:cubicBezTo>
                  <a:pt x="368" y="744"/>
                  <a:pt x="390" y="760"/>
                  <a:pt x="414" y="800"/>
                </a:cubicBezTo>
                <a:cubicBezTo>
                  <a:pt x="430" y="837"/>
                  <a:pt x="435" y="860"/>
                  <a:pt x="471" y="884"/>
                </a:cubicBezTo>
                <a:cubicBezTo>
                  <a:pt x="481" y="900"/>
                  <a:pt x="515" y="937"/>
                  <a:pt x="531" y="948"/>
                </a:cubicBezTo>
                <a:cubicBezTo>
                  <a:pt x="547" y="972"/>
                  <a:pt x="584" y="982"/>
                  <a:pt x="611" y="996"/>
                </a:cubicBezTo>
                <a:cubicBezTo>
                  <a:pt x="627" y="1004"/>
                  <a:pt x="646" y="1011"/>
                  <a:pt x="663" y="1020"/>
                </a:cubicBezTo>
                <a:cubicBezTo>
                  <a:pt x="675" y="1027"/>
                  <a:pt x="685" y="1040"/>
                  <a:pt x="699" y="1044"/>
                </a:cubicBezTo>
                <a:cubicBezTo>
                  <a:pt x="756" y="1058"/>
                  <a:pt x="812" y="1071"/>
                  <a:pt x="871" y="1076"/>
                </a:cubicBezTo>
                <a:cubicBezTo>
                  <a:pt x="887" y="1080"/>
                  <a:pt x="898" y="1084"/>
                  <a:pt x="915" y="1084"/>
                </a:cubicBezTo>
                <a:lnTo>
                  <a:pt x="0" y="1083"/>
                </a:lnTo>
                <a:lnTo>
                  <a:pt x="3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46" name="Group 23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44065" name="AutoShape 24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6" name="Text Box 25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44047" name="Freeform 26"/>
          <p:cNvSpPr>
            <a:spLocks/>
          </p:cNvSpPr>
          <p:nvPr/>
        </p:nvSpPr>
        <p:spPr bwMode="auto">
          <a:xfrm>
            <a:off x="1935163" y="2836863"/>
            <a:ext cx="2179637" cy="1854200"/>
          </a:xfrm>
          <a:custGeom>
            <a:avLst/>
            <a:gdLst>
              <a:gd name="T0" fmla="*/ 2147483647 w 1373"/>
              <a:gd name="T1" fmla="*/ 2147483647 h 1168"/>
              <a:gd name="T2" fmla="*/ 2147483647 w 1373"/>
              <a:gd name="T3" fmla="*/ 2147483647 h 1168"/>
              <a:gd name="T4" fmla="*/ 2147483647 w 1373"/>
              <a:gd name="T5" fmla="*/ 2147483647 h 1168"/>
              <a:gd name="T6" fmla="*/ 2147483647 w 1373"/>
              <a:gd name="T7" fmla="*/ 2147483647 h 1168"/>
              <a:gd name="T8" fmla="*/ 2147483647 w 1373"/>
              <a:gd name="T9" fmla="*/ 2147483647 h 1168"/>
              <a:gd name="T10" fmla="*/ 2147483647 w 1373"/>
              <a:gd name="T11" fmla="*/ 2147483647 h 1168"/>
              <a:gd name="T12" fmla="*/ 2147483647 w 1373"/>
              <a:gd name="T13" fmla="*/ 2147483647 h 1168"/>
              <a:gd name="T14" fmla="*/ 2147483647 w 1373"/>
              <a:gd name="T15" fmla="*/ 2147483647 h 1168"/>
              <a:gd name="T16" fmla="*/ 2147483647 w 1373"/>
              <a:gd name="T17" fmla="*/ 2147483647 h 1168"/>
              <a:gd name="T18" fmla="*/ 2147483647 w 1373"/>
              <a:gd name="T19" fmla="*/ 2147483647 h 1168"/>
              <a:gd name="T20" fmla="*/ 2147483647 w 1373"/>
              <a:gd name="T21" fmla="*/ 2147483647 h 1168"/>
              <a:gd name="T22" fmla="*/ 2147483647 w 1373"/>
              <a:gd name="T23" fmla="*/ 2147483647 h 1168"/>
              <a:gd name="T24" fmla="*/ 2147483647 w 1373"/>
              <a:gd name="T25" fmla="*/ 2147483647 h 1168"/>
              <a:gd name="T26" fmla="*/ 2147483647 w 1373"/>
              <a:gd name="T27" fmla="*/ 2147483647 h 1168"/>
              <a:gd name="T28" fmla="*/ 2147483647 w 1373"/>
              <a:gd name="T29" fmla="*/ 2147483647 h 1168"/>
              <a:gd name="T30" fmla="*/ 2147483647 w 1373"/>
              <a:gd name="T31" fmla="*/ 2147483647 h 1168"/>
              <a:gd name="T32" fmla="*/ 2147483647 w 1373"/>
              <a:gd name="T33" fmla="*/ 2147483647 h 1168"/>
              <a:gd name="T34" fmla="*/ 2147483647 w 1373"/>
              <a:gd name="T35" fmla="*/ 2147483647 h 1168"/>
              <a:gd name="T36" fmla="*/ 2147483647 w 1373"/>
              <a:gd name="T37" fmla="*/ 2147483647 h 1168"/>
              <a:gd name="T38" fmla="*/ 2147483647 w 1373"/>
              <a:gd name="T39" fmla="*/ 2147483647 h 1168"/>
              <a:gd name="T40" fmla="*/ 2147483647 w 1373"/>
              <a:gd name="T41" fmla="*/ 2147483647 h 1168"/>
              <a:gd name="T42" fmla="*/ 2147483647 w 1373"/>
              <a:gd name="T43" fmla="*/ 2147483647 h 1168"/>
              <a:gd name="T44" fmla="*/ 2147483647 w 1373"/>
              <a:gd name="T45" fmla="*/ 2147483647 h 1168"/>
              <a:gd name="T46" fmla="*/ 2147483647 w 1373"/>
              <a:gd name="T47" fmla="*/ 2147483647 h 1168"/>
              <a:gd name="T48" fmla="*/ 2147483647 w 1373"/>
              <a:gd name="T49" fmla="*/ 2147483647 h 1168"/>
              <a:gd name="T50" fmla="*/ 2147483647 w 1373"/>
              <a:gd name="T51" fmla="*/ 2147483647 h 1168"/>
              <a:gd name="T52" fmla="*/ 2147483647 w 1373"/>
              <a:gd name="T53" fmla="*/ 2147483647 h 1168"/>
              <a:gd name="T54" fmla="*/ 2147483647 w 1373"/>
              <a:gd name="T55" fmla="*/ 2147483647 h 1168"/>
              <a:gd name="T56" fmla="*/ 2147483647 w 1373"/>
              <a:gd name="T57" fmla="*/ 2147483647 h 1168"/>
              <a:gd name="T58" fmla="*/ 2147483647 w 1373"/>
              <a:gd name="T59" fmla="*/ 2147483647 h 1168"/>
              <a:gd name="T60" fmla="*/ 2147483647 w 1373"/>
              <a:gd name="T61" fmla="*/ 2147483647 h 1168"/>
              <a:gd name="T62" fmla="*/ 2147483647 w 1373"/>
              <a:gd name="T63" fmla="*/ 2147483647 h 1168"/>
              <a:gd name="T64" fmla="*/ 2147483647 w 1373"/>
              <a:gd name="T65" fmla="*/ 2147483647 h 1168"/>
              <a:gd name="T66" fmla="*/ 2147483647 w 1373"/>
              <a:gd name="T67" fmla="*/ 2147483647 h 1168"/>
              <a:gd name="T68" fmla="*/ 2147483647 w 1373"/>
              <a:gd name="T69" fmla="*/ 2147483647 h 1168"/>
              <a:gd name="T70" fmla="*/ 2147483647 w 1373"/>
              <a:gd name="T71" fmla="*/ 2147483647 h 1168"/>
              <a:gd name="T72" fmla="*/ 2147483647 w 1373"/>
              <a:gd name="T73" fmla="*/ 2147483647 h 1168"/>
              <a:gd name="T74" fmla="*/ 2147483647 w 1373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73"/>
              <a:gd name="T115" fmla="*/ 0 h 1168"/>
              <a:gd name="T116" fmla="*/ 1373 w 1373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73" h="1168">
                <a:moveTo>
                  <a:pt x="1364" y="93"/>
                </a:moveTo>
                <a:cubicBezTo>
                  <a:pt x="1360" y="90"/>
                  <a:pt x="1355" y="88"/>
                  <a:pt x="1352" y="85"/>
                </a:cubicBezTo>
                <a:cubicBezTo>
                  <a:pt x="1348" y="81"/>
                  <a:pt x="1347" y="76"/>
                  <a:pt x="1344" y="73"/>
                </a:cubicBezTo>
                <a:cubicBezTo>
                  <a:pt x="1337" y="67"/>
                  <a:pt x="1331" y="50"/>
                  <a:pt x="1317" y="50"/>
                </a:cubicBezTo>
                <a:cubicBezTo>
                  <a:pt x="1311" y="32"/>
                  <a:pt x="1285" y="18"/>
                  <a:pt x="1268" y="13"/>
                </a:cubicBezTo>
                <a:cubicBezTo>
                  <a:pt x="1260" y="10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373" y="1165"/>
                </a:lnTo>
                <a:lnTo>
                  <a:pt x="1364" y="93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48" name="Group 27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44063" name="Text Box 28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44064" name="AutoShape 29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9" name="Text Box 30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44050" name="Text Box 31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1-tail vs. </a:t>
            </a:r>
            <a:r>
              <a:rPr lang="en-US">
                <a:solidFill>
                  <a:srgbClr val="85309D"/>
                </a:solidFill>
              </a:rPr>
              <a:t>2-tailed</a:t>
            </a:r>
          </a:p>
        </p:txBody>
      </p:sp>
      <p:sp>
        <p:nvSpPr>
          <p:cNvPr id="44051" name="Text Box 32"/>
          <p:cNvSpPr txBox="1">
            <a:spLocks noChangeArrowheads="1"/>
          </p:cNvSpPr>
          <p:nvPr/>
        </p:nvSpPr>
        <p:spPr bwMode="auto">
          <a:xfrm>
            <a:off x="762000" y="1905000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/>
              <a:t> = 0.05 two-tailed to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/>
              <a:t> = 0.05 two-tailed</a:t>
            </a:r>
          </a:p>
        </p:txBody>
      </p:sp>
      <p:grpSp>
        <p:nvGrpSpPr>
          <p:cNvPr id="44052" name="Group 33"/>
          <p:cNvGrpSpPr>
            <a:grpSpLocks/>
          </p:cNvGrpSpPr>
          <p:nvPr/>
        </p:nvGrpSpPr>
        <p:grpSpPr bwMode="auto">
          <a:xfrm>
            <a:off x="2438400" y="2438400"/>
            <a:ext cx="5276850" cy="2314575"/>
            <a:chOff x="1536" y="1536"/>
            <a:chExt cx="3324" cy="1458"/>
          </a:xfrm>
        </p:grpSpPr>
        <p:sp>
          <p:nvSpPr>
            <p:cNvPr id="44054" name="Line 34"/>
            <p:cNvSpPr>
              <a:spLocks noChangeShapeType="1"/>
            </p:cNvSpPr>
            <p:nvPr/>
          </p:nvSpPr>
          <p:spPr bwMode="auto">
            <a:xfrm flipH="1">
              <a:off x="2160" y="1536"/>
              <a:ext cx="576" cy="384"/>
            </a:xfrm>
            <a:prstGeom prst="line">
              <a:avLst/>
            </a:prstGeom>
            <a:noFill/>
            <a:ln w="9525">
              <a:solidFill>
                <a:srgbClr val="FF180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5" name="Text Box 35"/>
            <p:cNvSpPr txBox="1">
              <a:spLocks noChangeArrowheads="1"/>
            </p:cNvSpPr>
            <p:nvPr/>
          </p:nvSpPr>
          <p:spPr bwMode="auto">
            <a:xfrm>
              <a:off x="1536" y="1833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p = 0.025</a:t>
              </a:r>
              <a:endParaRPr lang="en-US">
                <a:solidFill>
                  <a:srgbClr val="FF182D"/>
                </a:solidFill>
              </a:endParaRPr>
            </a:p>
          </p:txBody>
        </p:sp>
        <p:sp>
          <p:nvSpPr>
            <p:cNvPr id="44056" name="Freeform 36"/>
            <p:cNvSpPr>
              <a:spLocks/>
            </p:cNvSpPr>
            <p:nvPr/>
          </p:nvSpPr>
          <p:spPr bwMode="auto">
            <a:xfrm>
              <a:off x="2448" y="1680"/>
              <a:ext cx="4" cy="1314"/>
            </a:xfrm>
            <a:custGeom>
              <a:avLst/>
              <a:gdLst>
                <a:gd name="T0" fmla="*/ 0 w 4"/>
                <a:gd name="T1" fmla="*/ 0 h 1314"/>
                <a:gd name="T2" fmla="*/ 4 w 4"/>
                <a:gd name="T3" fmla="*/ 1240 h 1314"/>
                <a:gd name="T4" fmla="*/ 1 w 4"/>
                <a:gd name="T5" fmla="*/ 1314 h 1314"/>
                <a:gd name="T6" fmla="*/ 0 60000 65536"/>
                <a:gd name="T7" fmla="*/ 0 60000 65536"/>
                <a:gd name="T8" fmla="*/ 0 60000 65536"/>
                <a:gd name="T9" fmla="*/ 0 w 4"/>
                <a:gd name="T10" fmla="*/ 0 h 1314"/>
                <a:gd name="T11" fmla="*/ 4 w 4"/>
                <a:gd name="T12" fmla="*/ 1314 h 13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314">
                  <a:moveTo>
                    <a:pt x="0" y="0"/>
                  </a:moveTo>
                  <a:lnTo>
                    <a:pt x="4" y="1240"/>
                  </a:lnTo>
                  <a:lnTo>
                    <a:pt x="1" y="1314"/>
                  </a:lnTo>
                </a:path>
              </a:pathLst>
            </a:custGeom>
            <a:noFill/>
            <a:ln w="38100" cap="rnd">
              <a:solidFill>
                <a:srgbClr val="FF180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7" name="Line 37"/>
            <p:cNvSpPr>
              <a:spLocks noChangeShapeType="1"/>
            </p:cNvSpPr>
            <p:nvPr/>
          </p:nvSpPr>
          <p:spPr bwMode="auto">
            <a:xfrm>
              <a:off x="1968" y="2064"/>
              <a:ext cx="432" cy="864"/>
            </a:xfrm>
            <a:prstGeom prst="line">
              <a:avLst/>
            </a:prstGeom>
            <a:noFill/>
            <a:ln w="9525">
              <a:solidFill>
                <a:srgbClr val="FF182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8" name="Text Box 38"/>
            <p:cNvSpPr txBox="1">
              <a:spLocks noChangeArrowheads="1"/>
            </p:cNvSpPr>
            <p:nvPr/>
          </p:nvSpPr>
          <p:spPr bwMode="auto">
            <a:xfrm>
              <a:off x="4128" y="2304"/>
              <a:ext cx="7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p = 0.025</a:t>
              </a:r>
              <a:endParaRPr lang="en-US">
                <a:solidFill>
                  <a:srgbClr val="FF182D"/>
                </a:solidFill>
              </a:endParaRPr>
            </a:p>
          </p:txBody>
        </p:sp>
        <p:sp>
          <p:nvSpPr>
            <p:cNvPr id="44059" name="Freeform 39"/>
            <p:cNvSpPr>
              <a:spLocks/>
            </p:cNvSpPr>
            <p:nvPr/>
          </p:nvSpPr>
          <p:spPr bwMode="auto">
            <a:xfrm>
              <a:off x="3893" y="2846"/>
              <a:ext cx="284" cy="106"/>
            </a:xfrm>
            <a:custGeom>
              <a:avLst/>
              <a:gdLst>
                <a:gd name="T0" fmla="*/ 284 w 284"/>
                <a:gd name="T1" fmla="*/ 99 h 106"/>
                <a:gd name="T2" fmla="*/ 183 w 284"/>
                <a:gd name="T3" fmla="*/ 74 h 106"/>
                <a:gd name="T4" fmla="*/ 143 w 284"/>
                <a:gd name="T5" fmla="*/ 54 h 106"/>
                <a:gd name="T6" fmla="*/ 103 w 284"/>
                <a:gd name="T7" fmla="*/ 42 h 106"/>
                <a:gd name="T8" fmla="*/ 67 w 284"/>
                <a:gd name="T9" fmla="*/ 34 h 106"/>
                <a:gd name="T10" fmla="*/ 11 w 284"/>
                <a:gd name="T11" fmla="*/ 18 h 106"/>
                <a:gd name="T12" fmla="*/ 23 w 284"/>
                <a:gd name="T13" fmla="*/ 14 h 106"/>
                <a:gd name="T14" fmla="*/ 15 w 284"/>
                <a:gd name="T15" fmla="*/ 30 h 106"/>
                <a:gd name="T16" fmla="*/ 31 w 284"/>
                <a:gd name="T17" fmla="*/ 30 h 106"/>
                <a:gd name="T18" fmla="*/ 31 w 284"/>
                <a:gd name="T19" fmla="*/ 106 h 106"/>
                <a:gd name="T20" fmla="*/ 284 w 284"/>
                <a:gd name="T21" fmla="*/ 105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4"/>
                <a:gd name="T34" fmla="*/ 0 h 106"/>
                <a:gd name="T35" fmla="*/ 284 w 284"/>
                <a:gd name="T36" fmla="*/ 106 h 1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4" h="106">
                  <a:moveTo>
                    <a:pt x="284" y="99"/>
                  </a:moveTo>
                  <a:cubicBezTo>
                    <a:pt x="252" y="101"/>
                    <a:pt x="216" y="76"/>
                    <a:pt x="183" y="74"/>
                  </a:cubicBezTo>
                  <a:cubicBezTo>
                    <a:pt x="168" y="70"/>
                    <a:pt x="159" y="55"/>
                    <a:pt x="143" y="54"/>
                  </a:cubicBezTo>
                  <a:cubicBezTo>
                    <a:pt x="106" y="41"/>
                    <a:pt x="136" y="63"/>
                    <a:pt x="103" y="42"/>
                  </a:cubicBezTo>
                  <a:cubicBezTo>
                    <a:pt x="94" y="28"/>
                    <a:pt x="81" y="43"/>
                    <a:pt x="67" y="34"/>
                  </a:cubicBezTo>
                  <a:cubicBezTo>
                    <a:pt x="63" y="26"/>
                    <a:pt x="19" y="22"/>
                    <a:pt x="11" y="18"/>
                  </a:cubicBezTo>
                  <a:cubicBezTo>
                    <a:pt x="0" y="0"/>
                    <a:pt x="42" y="26"/>
                    <a:pt x="23" y="14"/>
                  </a:cubicBezTo>
                  <a:cubicBezTo>
                    <a:pt x="17" y="3"/>
                    <a:pt x="23" y="40"/>
                    <a:pt x="15" y="30"/>
                  </a:cubicBezTo>
                  <a:cubicBezTo>
                    <a:pt x="14" y="27"/>
                    <a:pt x="27" y="17"/>
                    <a:pt x="31" y="30"/>
                  </a:cubicBezTo>
                  <a:lnTo>
                    <a:pt x="31" y="106"/>
                  </a:lnTo>
                  <a:lnTo>
                    <a:pt x="284" y="105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Line 40"/>
            <p:cNvSpPr>
              <a:spLocks noChangeShapeType="1"/>
            </p:cNvSpPr>
            <p:nvPr/>
          </p:nvSpPr>
          <p:spPr bwMode="auto">
            <a:xfrm>
              <a:off x="3912" y="1680"/>
              <a:ext cx="0" cy="1314"/>
            </a:xfrm>
            <a:prstGeom prst="line">
              <a:avLst/>
            </a:prstGeom>
            <a:noFill/>
            <a:ln w="38100" cap="rnd">
              <a:solidFill>
                <a:srgbClr val="FF180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1" name="Line 41"/>
            <p:cNvSpPr>
              <a:spLocks noChangeShapeType="1"/>
            </p:cNvSpPr>
            <p:nvPr/>
          </p:nvSpPr>
          <p:spPr bwMode="auto">
            <a:xfrm>
              <a:off x="3312" y="1536"/>
              <a:ext cx="912" cy="768"/>
            </a:xfrm>
            <a:prstGeom prst="line">
              <a:avLst/>
            </a:prstGeom>
            <a:noFill/>
            <a:ln w="9525">
              <a:solidFill>
                <a:srgbClr val="FF180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2" name="Line 42"/>
            <p:cNvSpPr>
              <a:spLocks noChangeShapeType="1"/>
            </p:cNvSpPr>
            <p:nvPr/>
          </p:nvSpPr>
          <p:spPr bwMode="auto">
            <a:xfrm flipH="1">
              <a:off x="3984" y="2496"/>
              <a:ext cx="480" cy="432"/>
            </a:xfrm>
            <a:prstGeom prst="line">
              <a:avLst/>
            </a:prstGeom>
            <a:noFill/>
            <a:ln w="9525">
              <a:solidFill>
                <a:srgbClr val="FF182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53" name="Freeform 43"/>
          <p:cNvSpPr>
            <a:spLocks/>
          </p:cNvSpPr>
          <p:nvPr/>
        </p:nvSpPr>
        <p:spPr bwMode="auto">
          <a:xfrm>
            <a:off x="3498850" y="4465638"/>
            <a:ext cx="392113" cy="228600"/>
          </a:xfrm>
          <a:custGeom>
            <a:avLst/>
            <a:gdLst>
              <a:gd name="T0" fmla="*/ 0 w 247"/>
              <a:gd name="T1" fmla="*/ 2147483647 h 144"/>
              <a:gd name="T2" fmla="*/ 2147483647 w 247"/>
              <a:gd name="T3" fmla="*/ 2147483647 h 144"/>
              <a:gd name="T4" fmla="*/ 2147483647 w 247"/>
              <a:gd name="T5" fmla="*/ 2147483647 h 144"/>
              <a:gd name="T6" fmla="*/ 2147483647 w 247"/>
              <a:gd name="T7" fmla="*/ 2147483647 h 144"/>
              <a:gd name="T8" fmla="*/ 2147483647 w 247"/>
              <a:gd name="T9" fmla="*/ 2147483647 h 144"/>
              <a:gd name="T10" fmla="*/ 2147483647 w 247"/>
              <a:gd name="T11" fmla="*/ 2147483647 h 144"/>
              <a:gd name="T12" fmla="*/ 2147483647 w 247"/>
              <a:gd name="T13" fmla="*/ 2147483647 h 144"/>
              <a:gd name="T14" fmla="*/ 2147483647 w 247"/>
              <a:gd name="T15" fmla="*/ 2147483647 h 144"/>
              <a:gd name="T16" fmla="*/ 2147483647 w 247"/>
              <a:gd name="T17" fmla="*/ 2147483647 h 144"/>
              <a:gd name="T18" fmla="*/ 2147483647 w 247"/>
              <a:gd name="T19" fmla="*/ 2147483647 h 144"/>
              <a:gd name="T20" fmla="*/ 0 w 247"/>
              <a:gd name="T21" fmla="*/ 2147483647 h 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7"/>
              <a:gd name="T34" fmla="*/ 0 h 144"/>
              <a:gd name="T35" fmla="*/ 247 w 247"/>
              <a:gd name="T36" fmla="*/ 144 h 1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7" h="144">
                <a:moveTo>
                  <a:pt x="0" y="133"/>
                </a:moveTo>
                <a:cubicBezTo>
                  <a:pt x="32" y="135"/>
                  <a:pt x="63" y="125"/>
                  <a:pt x="96" y="123"/>
                </a:cubicBezTo>
                <a:cubicBezTo>
                  <a:pt x="111" y="119"/>
                  <a:pt x="126" y="110"/>
                  <a:pt x="142" y="109"/>
                </a:cubicBezTo>
                <a:cubicBezTo>
                  <a:pt x="179" y="96"/>
                  <a:pt x="163" y="101"/>
                  <a:pt x="196" y="80"/>
                </a:cubicBezTo>
                <a:cubicBezTo>
                  <a:pt x="205" y="66"/>
                  <a:pt x="198" y="73"/>
                  <a:pt x="212" y="64"/>
                </a:cubicBezTo>
                <a:cubicBezTo>
                  <a:pt x="216" y="56"/>
                  <a:pt x="215" y="55"/>
                  <a:pt x="223" y="51"/>
                </a:cubicBezTo>
                <a:cubicBezTo>
                  <a:pt x="234" y="33"/>
                  <a:pt x="222" y="44"/>
                  <a:pt x="241" y="32"/>
                </a:cubicBezTo>
                <a:cubicBezTo>
                  <a:pt x="247" y="21"/>
                  <a:pt x="233" y="40"/>
                  <a:pt x="241" y="30"/>
                </a:cubicBezTo>
                <a:cubicBezTo>
                  <a:pt x="242" y="27"/>
                  <a:pt x="240" y="0"/>
                  <a:pt x="241" y="19"/>
                </a:cubicBezTo>
                <a:lnTo>
                  <a:pt x="244" y="144"/>
                </a:lnTo>
                <a:lnTo>
                  <a:pt x="0" y="139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8A9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 flipH="1">
            <a:off x="4038600" y="4648200"/>
            <a:ext cx="3048000" cy="381000"/>
            <a:chOff x="2976" y="2448"/>
            <a:chExt cx="1488" cy="240"/>
          </a:xfrm>
        </p:grpSpPr>
        <p:grpSp>
          <p:nvGrpSpPr>
            <p:cNvPr id="45095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45097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8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96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4" name="Line 12"/>
          <p:cNvSpPr>
            <a:spLocks noChangeShapeType="1"/>
          </p:cNvSpPr>
          <p:nvPr/>
        </p:nvSpPr>
        <p:spPr bwMode="auto">
          <a:xfrm flipH="1">
            <a:off x="3429000" y="2438400"/>
            <a:ext cx="914400" cy="609600"/>
          </a:xfrm>
          <a:prstGeom prst="line">
            <a:avLst/>
          </a:prstGeom>
          <a:noFill/>
          <a:ln w="9525">
            <a:solidFill>
              <a:srgbClr val="FF18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45066" name="Text Box 14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45067" name="Group 15"/>
          <p:cNvGrpSpPr>
            <a:grpSpLocks/>
          </p:cNvGrpSpPr>
          <p:nvPr/>
        </p:nvGrpSpPr>
        <p:grpSpPr bwMode="auto">
          <a:xfrm>
            <a:off x="2133600" y="4648200"/>
            <a:ext cx="1905000" cy="381000"/>
            <a:chOff x="912" y="2928"/>
            <a:chExt cx="1680" cy="240"/>
          </a:xfrm>
        </p:grpSpPr>
        <p:sp>
          <p:nvSpPr>
            <p:cNvPr id="45092" name="AutoShape 16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Rectangle 17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4" name="Line 18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8" name="Freeform 19"/>
          <p:cNvSpPr>
            <a:spLocks/>
          </p:cNvSpPr>
          <p:nvPr/>
        </p:nvSpPr>
        <p:spPr bwMode="auto">
          <a:xfrm>
            <a:off x="4044950" y="2940050"/>
            <a:ext cx="1517650" cy="1752600"/>
          </a:xfrm>
          <a:custGeom>
            <a:avLst/>
            <a:gdLst>
              <a:gd name="T0" fmla="*/ 2147483647 w 956"/>
              <a:gd name="T1" fmla="*/ 2147483647 h 1104"/>
              <a:gd name="T2" fmla="*/ 2147483647 w 956"/>
              <a:gd name="T3" fmla="*/ 2147483647 h 1104"/>
              <a:gd name="T4" fmla="*/ 2147483647 w 956"/>
              <a:gd name="T5" fmla="*/ 2147483647 h 1104"/>
              <a:gd name="T6" fmla="*/ 2147483647 w 956"/>
              <a:gd name="T7" fmla="*/ 2147483647 h 1104"/>
              <a:gd name="T8" fmla="*/ 2147483647 w 956"/>
              <a:gd name="T9" fmla="*/ 2147483647 h 1104"/>
              <a:gd name="T10" fmla="*/ 2147483647 w 956"/>
              <a:gd name="T11" fmla="*/ 2147483647 h 1104"/>
              <a:gd name="T12" fmla="*/ 2147483647 w 956"/>
              <a:gd name="T13" fmla="*/ 2147483647 h 1104"/>
              <a:gd name="T14" fmla="*/ 2147483647 w 956"/>
              <a:gd name="T15" fmla="*/ 2147483647 h 1104"/>
              <a:gd name="T16" fmla="*/ 2147483647 w 956"/>
              <a:gd name="T17" fmla="*/ 2147483647 h 1104"/>
              <a:gd name="T18" fmla="*/ 2147483647 w 956"/>
              <a:gd name="T19" fmla="*/ 2147483647 h 1104"/>
              <a:gd name="T20" fmla="*/ 2147483647 w 956"/>
              <a:gd name="T21" fmla="*/ 2147483647 h 1104"/>
              <a:gd name="T22" fmla="*/ 2147483647 w 956"/>
              <a:gd name="T23" fmla="*/ 2147483647 h 1104"/>
              <a:gd name="T24" fmla="*/ 2147483647 w 956"/>
              <a:gd name="T25" fmla="*/ 2147483647 h 1104"/>
              <a:gd name="T26" fmla="*/ 2147483647 w 956"/>
              <a:gd name="T27" fmla="*/ 2147483647 h 1104"/>
              <a:gd name="T28" fmla="*/ 2147483647 w 956"/>
              <a:gd name="T29" fmla="*/ 2147483647 h 1104"/>
              <a:gd name="T30" fmla="*/ 2147483647 w 956"/>
              <a:gd name="T31" fmla="*/ 2147483647 h 1104"/>
              <a:gd name="T32" fmla="*/ 2147483647 w 956"/>
              <a:gd name="T33" fmla="*/ 2147483647 h 1104"/>
              <a:gd name="T34" fmla="*/ 2147483647 w 956"/>
              <a:gd name="T35" fmla="*/ 2147483647 h 1104"/>
              <a:gd name="T36" fmla="*/ 2147483647 w 956"/>
              <a:gd name="T37" fmla="*/ 2147483647 h 1104"/>
              <a:gd name="T38" fmla="*/ 2147483647 w 956"/>
              <a:gd name="T39" fmla="*/ 2147483647 h 1104"/>
              <a:gd name="T40" fmla="*/ 0 w 956"/>
              <a:gd name="T41" fmla="*/ 0 h 1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56"/>
              <a:gd name="T64" fmla="*/ 0 h 1104"/>
              <a:gd name="T65" fmla="*/ 956 w 956"/>
              <a:gd name="T66" fmla="*/ 1104 h 1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56" h="1104">
                <a:moveTo>
                  <a:pt x="4" y="4"/>
                </a:moveTo>
                <a:cubicBezTo>
                  <a:pt x="32" y="32"/>
                  <a:pt x="103" y="105"/>
                  <a:pt x="132" y="156"/>
                </a:cubicBezTo>
                <a:cubicBezTo>
                  <a:pt x="148" y="188"/>
                  <a:pt x="164" y="199"/>
                  <a:pt x="188" y="244"/>
                </a:cubicBezTo>
                <a:cubicBezTo>
                  <a:pt x="195" y="265"/>
                  <a:pt x="210" y="294"/>
                  <a:pt x="220" y="316"/>
                </a:cubicBezTo>
                <a:cubicBezTo>
                  <a:pt x="245" y="376"/>
                  <a:pt x="244" y="391"/>
                  <a:pt x="268" y="449"/>
                </a:cubicBezTo>
                <a:cubicBezTo>
                  <a:pt x="292" y="498"/>
                  <a:pt x="255" y="409"/>
                  <a:pt x="292" y="511"/>
                </a:cubicBezTo>
                <a:cubicBezTo>
                  <a:pt x="293" y="515"/>
                  <a:pt x="317" y="584"/>
                  <a:pt x="316" y="580"/>
                </a:cubicBezTo>
                <a:cubicBezTo>
                  <a:pt x="314" y="576"/>
                  <a:pt x="333" y="612"/>
                  <a:pt x="332" y="608"/>
                </a:cubicBezTo>
                <a:cubicBezTo>
                  <a:pt x="330" y="604"/>
                  <a:pt x="344" y="637"/>
                  <a:pt x="348" y="639"/>
                </a:cubicBezTo>
                <a:cubicBezTo>
                  <a:pt x="364" y="644"/>
                  <a:pt x="356" y="668"/>
                  <a:pt x="372" y="679"/>
                </a:cubicBezTo>
                <a:cubicBezTo>
                  <a:pt x="391" y="707"/>
                  <a:pt x="377" y="705"/>
                  <a:pt x="396" y="724"/>
                </a:cubicBezTo>
                <a:cubicBezTo>
                  <a:pt x="409" y="764"/>
                  <a:pt x="431" y="780"/>
                  <a:pt x="455" y="820"/>
                </a:cubicBezTo>
                <a:cubicBezTo>
                  <a:pt x="471" y="857"/>
                  <a:pt x="476" y="880"/>
                  <a:pt x="512" y="904"/>
                </a:cubicBezTo>
                <a:cubicBezTo>
                  <a:pt x="522" y="920"/>
                  <a:pt x="556" y="957"/>
                  <a:pt x="572" y="968"/>
                </a:cubicBezTo>
                <a:cubicBezTo>
                  <a:pt x="588" y="992"/>
                  <a:pt x="625" y="1002"/>
                  <a:pt x="652" y="1016"/>
                </a:cubicBezTo>
                <a:cubicBezTo>
                  <a:pt x="668" y="1024"/>
                  <a:pt x="687" y="1031"/>
                  <a:pt x="704" y="1040"/>
                </a:cubicBezTo>
                <a:cubicBezTo>
                  <a:pt x="716" y="1047"/>
                  <a:pt x="726" y="1060"/>
                  <a:pt x="740" y="1064"/>
                </a:cubicBezTo>
                <a:cubicBezTo>
                  <a:pt x="797" y="1078"/>
                  <a:pt x="853" y="1091"/>
                  <a:pt x="912" y="1096"/>
                </a:cubicBezTo>
                <a:cubicBezTo>
                  <a:pt x="928" y="1100"/>
                  <a:pt x="939" y="1104"/>
                  <a:pt x="956" y="1104"/>
                </a:cubicBezTo>
                <a:lnTo>
                  <a:pt x="8" y="1104"/>
                </a:lnTo>
                <a:lnTo>
                  <a:pt x="0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9" name="Group 20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45090" name="AutoShape 21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1" name="Text Box 22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45070" name="Freeform 23"/>
          <p:cNvSpPr>
            <a:spLocks/>
          </p:cNvSpPr>
          <p:nvPr/>
        </p:nvSpPr>
        <p:spPr bwMode="auto">
          <a:xfrm>
            <a:off x="1933575" y="2822575"/>
            <a:ext cx="2117725" cy="1868488"/>
          </a:xfrm>
          <a:custGeom>
            <a:avLst/>
            <a:gdLst>
              <a:gd name="T0" fmla="*/ 2147483647 w 1334"/>
              <a:gd name="T1" fmla="*/ 2147483647 h 1177"/>
              <a:gd name="T2" fmla="*/ 2147483647 w 1334"/>
              <a:gd name="T3" fmla="*/ 2147483647 h 1177"/>
              <a:gd name="T4" fmla="*/ 2147483647 w 1334"/>
              <a:gd name="T5" fmla="*/ 2147483647 h 1177"/>
              <a:gd name="T6" fmla="*/ 2147483647 w 1334"/>
              <a:gd name="T7" fmla="*/ 2147483647 h 1177"/>
              <a:gd name="T8" fmla="*/ 2147483647 w 1334"/>
              <a:gd name="T9" fmla="*/ 2147483647 h 1177"/>
              <a:gd name="T10" fmla="*/ 2147483647 w 1334"/>
              <a:gd name="T11" fmla="*/ 2147483647 h 1177"/>
              <a:gd name="T12" fmla="*/ 2147483647 w 1334"/>
              <a:gd name="T13" fmla="*/ 2147483647 h 1177"/>
              <a:gd name="T14" fmla="*/ 2147483647 w 1334"/>
              <a:gd name="T15" fmla="*/ 2147483647 h 1177"/>
              <a:gd name="T16" fmla="*/ 2147483647 w 1334"/>
              <a:gd name="T17" fmla="*/ 2147483647 h 1177"/>
              <a:gd name="T18" fmla="*/ 2147483647 w 1334"/>
              <a:gd name="T19" fmla="*/ 2147483647 h 1177"/>
              <a:gd name="T20" fmla="*/ 2147483647 w 1334"/>
              <a:gd name="T21" fmla="*/ 2147483647 h 1177"/>
              <a:gd name="T22" fmla="*/ 2147483647 w 1334"/>
              <a:gd name="T23" fmla="*/ 2147483647 h 1177"/>
              <a:gd name="T24" fmla="*/ 2147483647 w 1334"/>
              <a:gd name="T25" fmla="*/ 2147483647 h 1177"/>
              <a:gd name="T26" fmla="*/ 2147483647 w 1334"/>
              <a:gd name="T27" fmla="*/ 2147483647 h 1177"/>
              <a:gd name="T28" fmla="*/ 2147483647 w 1334"/>
              <a:gd name="T29" fmla="*/ 2147483647 h 1177"/>
              <a:gd name="T30" fmla="*/ 2147483647 w 1334"/>
              <a:gd name="T31" fmla="*/ 2147483647 h 1177"/>
              <a:gd name="T32" fmla="*/ 2147483647 w 1334"/>
              <a:gd name="T33" fmla="*/ 2147483647 h 1177"/>
              <a:gd name="T34" fmla="*/ 2147483647 w 1334"/>
              <a:gd name="T35" fmla="*/ 2147483647 h 1177"/>
              <a:gd name="T36" fmla="*/ 2147483647 w 1334"/>
              <a:gd name="T37" fmla="*/ 2147483647 h 1177"/>
              <a:gd name="T38" fmla="*/ 2147483647 w 1334"/>
              <a:gd name="T39" fmla="*/ 2147483647 h 1177"/>
              <a:gd name="T40" fmla="*/ 2147483647 w 1334"/>
              <a:gd name="T41" fmla="*/ 2147483647 h 1177"/>
              <a:gd name="T42" fmla="*/ 2147483647 w 1334"/>
              <a:gd name="T43" fmla="*/ 2147483647 h 1177"/>
              <a:gd name="T44" fmla="*/ 2147483647 w 1334"/>
              <a:gd name="T45" fmla="*/ 2147483647 h 1177"/>
              <a:gd name="T46" fmla="*/ 2147483647 w 1334"/>
              <a:gd name="T47" fmla="*/ 2147483647 h 1177"/>
              <a:gd name="T48" fmla="*/ 2147483647 w 1334"/>
              <a:gd name="T49" fmla="*/ 2147483647 h 1177"/>
              <a:gd name="T50" fmla="*/ 2147483647 w 1334"/>
              <a:gd name="T51" fmla="*/ 2147483647 h 1177"/>
              <a:gd name="T52" fmla="*/ 2147483647 w 1334"/>
              <a:gd name="T53" fmla="*/ 2147483647 h 1177"/>
              <a:gd name="T54" fmla="*/ 2147483647 w 1334"/>
              <a:gd name="T55" fmla="*/ 2147483647 h 1177"/>
              <a:gd name="T56" fmla="*/ 2147483647 w 1334"/>
              <a:gd name="T57" fmla="*/ 2147483647 h 1177"/>
              <a:gd name="T58" fmla="*/ 2147483647 w 1334"/>
              <a:gd name="T59" fmla="*/ 2147483647 h 1177"/>
              <a:gd name="T60" fmla="*/ 2147483647 w 1334"/>
              <a:gd name="T61" fmla="*/ 2147483647 h 1177"/>
              <a:gd name="T62" fmla="*/ 2147483647 w 1334"/>
              <a:gd name="T63" fmla="*/ 2147483647 h 1177"/>
              <a:gd name="T64" fmla="*/ 2147483647 w 1334"/>
              <a:gd name="T65" fmla="*/ 2147483647 h 1177"/>
              <a:gd name="T66" fmla="*/ 2147483647 w 1334"/>
              <a:gd name="T67" fmla="*/ 2147483647 h 1177"/>
              <a:gd name="T68" fmla="*/ 2147483647 w 1334"/>
              <a:gd name="T69" fmla="*/ 2147483647 h 1177"/>
              <a:gd name="T70" fmla="*/ 2147483647 w 1334"/>
              <a:gd name="T71" fmla="*/ 2147483647 h 1177"/>
              <a:gd name="T72" fmla="*/ 2147483647 w 1334"/>
              <a:gd name="T73" fmla="*/ 2147483647 h 1177"/>
              <a:gd name="T74" fmla="*/ 2147483647 w 1334"/>
              <a:gd name="T75" fmla="*/ 2147483647 h 117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34"/>
              <a:gd name="T115" fmla="*/ 0 h 1177"/>
              <a:gd name="T116" fmla="*/ 1334 w 1334"/>
              <a:gd name="T117" fmla="*/ 1177 h 117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34" h="1177">
                <a:moveTo>
                  <a:pt x="1326" y="66"/>
                </a:moveTo>
                <a:cubicBezTo>
                  <a:pt x="1306" y="102"/>
                  <a:pt x="1289" y="53"/>
                  <a:pt x="1286" y="50"/>
                </a:cubicBezTo>
                <a:cubicBezTo>
                  <a:pt x="1282" y="46"/>
                  <a:pt x="1297" y="45"/>
                  <a:pt x="1294" y="42"/>
                </a:cubicBezTo>
                <a:cubicBezTo>
                  <a:pt x="1287" y="36"/>
                  <a:pt x="1248" y="18"/>
                  <a:pt x="1234" y="18"/>
                </a:cubicBezTo>
                <a:cubicBezTo>
                  <a:pt x="1228" y="0"/>
                  <a:pt x="1295" y="35"/>
                  <a:pt x="1278" y="30"/>
                </a:cubicBezTo>
                <a:cubicBezTo>
                  <a:pt x="1270" y="27"/>
                  <a:pt x="1270" y="6"/>
                  <a:pt x="1270" y="6"/>
                </a:cubicBezTo>
                <a:cubicBezTo>
                  <a:pt x="1215" y="12"/>
                  <a:pt x="1224" y="9"/>
                  <a:pt x="1189" y="33"/>
                </a:cubicBezTo>
                <a:cubicBezTo>
                  <a:pt x="1166" y="67"/>
                  <a:pt x="1183" y="39"/>
                  <a:pt x="1156" y="62"/>
                </a:cubicBezTo>
                <a:cubicBezTo>
                  <a:pt x="1152" y="65"/>
                  <a:pt x="1151" y="70"/>
                  <a:pt x="1148" y="74"/>
                </a:cubicBezTo>
                <a:cubicBezTo>
                  <a:pt x="1144" y="77"/>
                  <a:pt x="1140" y="79"/>
                  <a:pt x="1136" y="82"/>
                </a:cubicBezTo>
                <a:cubicBezTo>
                  <a:pt x="1126" y="111"/>
                  <a:pt x="1104" y="118"/>
                  <a:pt x="1096" y="145"/>
                </a:cubicBezTo>
                <a:cubicBezTo>
                  <a:pt x="1088" y="166"/>
                  <a:pt x="1087" y="172"/>
                  <a:pt x="1069" y="185"/>
                </a:cubicBezTo>
                <a:cubicBezTo>
                  <a:pt x="1064" y="198"/>
                  <a:pt x="1040" y="232"/>
                  <a:pt x="1036" y="246"/>
                </a:cubicBezTo>
                <a:cubicBezTo>
                  <a:pt x="1040" y="248"/>
                  <a:pt x="1053" y="225"/>
                  <a:pt x="1051" y="230"/>
                </a:cubicBezTo>
                <a:cubicBezTo>
                  <a:pt x="1047" y="236"/>
                  <a:pt x="1033" y="257"/>
                  <a:pt x="1028" y="262"/>
                </a:cubicBezTo>
                <a:cubicBezTo>
                  <a:pt x="1024" y="264"/>
                  <a:pt x="1026" y="270"/>
                  <a:pt x="1024" y="274"/>
                </a:cubicBezTo>
                <a:cubicBezTo>
                  <a:pt x="1019" y="282"/>
                  <a:pt x="1012" y="289"/>
                  <a:pt x="1008" y="298"/>
                </a:cubicBezTo>
                <a:cubicBezTo>
                  <a:pt x="1001" y="311"/>
                  <a:pt x="984" y="338"/>
                  <a:pt x="984" y="338"/>
                </a:cubicBezTo>
                <a:cubicBezTo>
                  <a:pt x="979" y="354"/>
                  <a:pt x="974" y="363"/>
                  <a:pt x="968" y="378"/>
                </a:cubicBezTo>
                <a:cubicBezTo>
                  <a:pt x="954" y="407"/>
                  <a:pt x="955" y="446"/>
                  <a:pt x="931" y="470"/>
                </a:cubicBezTo>
                <a:cubicBezTo>
                  <a:pt x="920" y="507"/>
                  <a:pt x="909" y="547"/>
                  <a:pt x="892" y="574"/>
                </a:cubicBezTo>
                <a:cubicBezTo>
                  <a:pt x="886" y="582"/>
                  <a:pt x="883" y="593"/>
                  <a:pt x="880" y="603"/>
                </a:cubicBezTo>
                <a:cubicBezTo>
                  <a:pt x="873" y="623"/>
                  <a:pt x="863" y="652"/>
                  <a:pt x="852" y="670"/>
                </a:cubicBezTo>
                <a:cubicBezTo>
                  <a:pt x="846" y="678"/>
                  <a:pt x="839" y="684"/>
                  <a:pt x="836" y="694"/>
                </a:cubicBezTo>
                <a:cubicBezTo>
                  <a:pt x="833" y="702"/>
                  <a:pt x="836" y="715"/>
                  <a:pt x="828" y="718"/>
                </a:cubicBezTo>
                <a:cubicBezTo>
                  <a:pt x="811" y="723"/>
                  <a:pt x="820" y="747"/>
                  <a:pt x="805" y="758"/>
                </a:cubicBezTo>
                <a:cubicBezTo>
                  <a:pt x="800" y="786"/>
                  <a:pt x="778" y="822"/>
                  <a:pt x="760" y="846"/>
                </a:cubicBezTo>
                <a:cubicBezTo>
                  <a:pt x="730" y="892"/>
                  <a:pt x="749" y="909"/>
                  <a:pt x="709" y="937"/>
                </a:cubicBezTo>
                <a:cubicBezTo>
                  <a:pt x="690" y="964"/>
                  <a:pt x="698" y="939"/>
                  <a:pt x="691" y="961"/>
                </a:cubicBezTo>
                <a:cubicBezTo>
                  <a:pt x="687" y="957"/>
                  <a:pt x="677" y="979"/>
                  <a:pt x="672" y="979"/>
                </a:cubicBezTo>
                <a:cubicBezTo>
                  <a:pt x="667" y="979"/>
                  <a:pt x="662" y="994"/>
                  <a:pt x="661" y="998"/>
                </a:cubicBezTo>
                <a:cubicBezTo>
                  <a:pt x="651" y="1016"/>
                  <a:pt x="627" y="1037"/>
                  <a:pt x="611" y="1049"/>
                </a:cubicBezTo>
                <a:cubicBezTo>
                  <a:pt x="595" y="1071"/>
                  <a:pt x="552" y="1089"/>
                  <a:pt x="515" y="1121"/>
                </a:cubicBezTo>
                <a:cubicBezTo>
                  <a:pt x="435" y="1150"/>
                  <a:pt x="467" y="1136"/>
                  <a:pt x="379" y="1155"/>
                </a:cubicBezTo>
                <a:cubicBezTo>
                  <a:pt x="315" y="1155"/>
                  <a:pt x="320" y="1169"/>
                  <a:pt x="269" y="1161"/>
                </a:cubicBezTo>
                <a:cubicBezTo>
                  <a:pt x="253" y="1171"/>
                  <a:pt x="0" y="1176"/>
                  <a:pt x="184" y="1177"/>
                </a:cubicBezTo>
                <a:lnTo>
                  <a:pt x="1334" y="1174"/>
                </a:lnTo>
                <a:lnTo>
                  <a:pt x="1326" y="66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1" name="Group 24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45088" name="Text Box 25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45089" name="AutoShape 26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72" name="Text Box 27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45073" name="Text Box 28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1-tail vs. 2-tailed</a:t>
            </a:r>
          </a:p>
        </p:txBody>
      </p:sp>
      <p:sp>
        <p:nvSpPr>
          <p:cNvPr id="45074" name="Text Box 29"/>
          <p:cNvSpPr txBox="1">
            <a:spLocks noChangeArrowheads="1"/>
          </p:cNvSpPr>
          <p:nvPr/>
        </p:nvSpPr>
        <p:spPr bwMode="auto">
          <a:xfrm>
            <a:off x="838200" y="1981200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/>
              <a:t> = 0.05 two-tailed to α = 0.05 two-tailed</a:t>
            </a:r>
          </a:p>
        </p:txBody>
      </p:sp>
      <p:sp>
        <p:nvSpPr>
          <p:cNvPr id="45075" name="Text Box 30"/>
          <p:cNvSpPr txBox="1">
            <a:spLocks noChangeArrowheads="1"/>
          </p:cNvSpPr>
          <p:nvPr/>
        </p:nvSpPr>
        <p:spPr bwMode="auto">
          <a:xfrm>
            <a:off x="2438400" y="2909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FF182D"/>
                </a:solidFill>
              </a:rPr>
              <a:t>p = 0.025</a:t>
            </a:r>
            <a:endParaRPr lang="en-US">
              <a:solidFill>
                <a:srgbClr val="FF182D"/>
              </a:solidFill>
            </a:endParaRPr>
          </a:p>
        </p:txBody>
      </p:sp>
      <p:sp>
        <p:nvSpPr>
          <p:cNvPr id="45076" name="Freeform 31"/>
          <p:cNvSpPr>
            <a:spLocks/>
          </p:cNvSpPr>
          <p:nvPr/>
        </p:nvSpPr>
        <p:spPr bwMode="auto">
          <a:xfrm>
            <a:off x="3886200" y="2667000"/>
            <a:ext cx="6350" cy="2085975"/>
          </a:xfrm>
          <a:custGeom>
            <a:avLst/>
            <a:gdLst>
              <a:gd name="T0" fmla="*/ 0 w 4"/>
              <a:gd name="T1" fmla="*/ 0 h 1314"/>
              <a:gd name="T2" fmla="*/ 2147483647 w 4"/>
              <a:gd name="T3" fmla="*/ 2147483647 h 1314"/>
              <a:gd name="T4" fmla="*/ 2147483647 w 4"/>
              <a:gd name="T5" fmla="*/ 2147483647 h 1314"/>
              <a:gd name="T6" fmla="*/ 0 60000 65536"/>
              <a:gd name="T7" fmla="*/ 0 60000 65536"/>
              <a:gd name="T8" fmla="*/ 0 60000 65536"/>
              <a:gd name="T9" fmla="*/ 0 w 4"/>
              <a:gd name="T10" fmla="*/ 0 h 1314"/>
              <a:gd name="T11" fmla="*/ 4 w 4"/>
              <a:gd name="T12" fmla="*/ 1314 h 1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314">
                <a:moveTo>
                  <a:pt x="0" y="0"/>
                </a:moveTo>
                <a:lnTo>
                  <a:pt x="4" y="1240"/>
                </a:lnTo>
                <a:lnTo>
                  <a:pt x="1" y="1314"/>
                </a:lnTo>
              </a:path>
            </a:pathLst>
          </a:cu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Line 32"/>
          <p:cNvSpPr>
            <a:spLocks noChangeShapeType="1"/>
          </p:cNvSpPr>
          <p:nvPr/>
        </p:nvSpPr>
        <p:spPr bwMode="auto">
          <a:xfrm>
            <a:off x="3124200" y="3276600"/>
            <a:ext cx="685800" cy="13716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Text Box 33"/>
          <p:cNvSpPr txBox="1">
            <a:spLocks noChangeArrowheads="1"/>
          </p:cNvSpPr>
          <p:nvPr/>
        </p:nvSpPr>
        <p:spPr bwMode="auto">
          <a:xfrm>
            <a:off x="6553200" y="3657600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FF182D"/>
                </a:solidFill>
              </a:rPr>
              <a:t>p = 0.025</a:t>
            </a:r>
            <a:endParaRPr lang="en-US">
              <a:solidFill>
                <a:srgbClr val="FF182D"/>
              </a:solidFill>
            </a:endParaRPr>
          </a:p>
        </p:txBody>
      </p:sp>
      <p:sp>
        <p:nvSpPr>
          <p:cNvPr id="45079" name="Freeform 34"/>
          <p:cNvSpPr>
            <a:spLocks/>
          </p:cNvSpPr>
          <p:nvPr/>
        </p:nvSpPr>
        <p:spPr bwMode="auto">
          <a:xfrm>
            <a:off x="6180138" y="4518025"/>
            <a:ext cx="450850" cy="168275"/>
          </a:xfrm>
          <a:custGeom>
            <a:avLst/>
            <a:gdLst>
              <a:gd name="T0" fmla="*/ 2147483647 w 284"/>
              <a:gd name="T1" fmla="*/ 2147483647 h 106"/>
              <a:gd name="T2" fmla="*/ 2147483647 w 284"/>
              <a:gd name="T3" fmla="*/ 2147483647 h 106"/>
              <a:gd name="T4" fmla="*/ 2147483647 w 284"/>
              <a:gd name="T5" fmla="*/ 2147483647 h 106"/>
              <a:gd name="T6" fmla="*/ 2147483647 w 284"/>
              <a:gd name="T7" fmla="*/ 2147483647 h 106"/>
              <a:gd name="T8" fmla="*/ 2147483647 w 284"/>
              <a:gd name="T9" fmla="*/ 2147483647 h 106"/>
              <a:gd name="T10" fmla="*/ 2147483647 w 284"/>
              <a:gd name="T11" fmla="*/ 2147483647 h 106"/>
              <a:gd name="T12" fmla="*/ 2147483647 w 284"/>
              <a:gd name="T13" fmla="*/ 2147483647 h 106"/>
              <a:gd name="T14" fmla="*/ 2147483647 w 284"/>
              <a:gd name="T15" fmla="*/ 2147483647 h 106"/>
              <a:gd name="T16" fmla="*/ 2147483647 w 284"/>
              <a:gd name="T17" fmla="*/ 2147483647 h 106"/>
              <a:gd name="T18" fmla="*/ 2147483647 w 284"/>
              <a:gd name="T19" fmla="*/ 2147483647 h 106"/>
              <a:gd name="T20" fmla="*/ 2147483647 w 284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4"/>
              <a:gd name="T34" fmla="*/ 0 h 106"/>
              <a:gd name="T35" fmla="*/ 284 w 284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4" h="106">
                <a:moveTo>
                  <a:pt x="284" y="99"/>
                </a:moveTo>
                <a:cubicBezTo>
                  <a:pt x="252" y="101"/>
                  <a:pt x="216" y="76"/>
                  <a:pt x="183" y="74"/>
                </a:cubicBezTo>
                <a:cubicBezTo>
                  <a:pt x="168" y="70"/>
                  <a:pt x="159" y="55"/>
                  <a:pt x="143" y="54"/>
                </a:cubicBezTo>
                <a:cubicBezTo>
                  <a:pt x="106" y="41"/>
                  <a:pt x="136" y="63"/>
                  <a:pt x="103" y="42"/>
                </a:cubicBezTo>
                <a:cubicBezTo>
                  <a:pt x="94" y="28"/>
                  <a:pt x="81" y="43"/>
                  <a:pt x="67" y="34"/>
                </a:cubicBezTo>
                <a:cubicBezTo>
                  <a:pt x="63" y="26"/>
                  <a:pt x="19" y="22"/>
                  <a:pt x="11" y="18"/>
                </a:cubicBezTo>
                <a:cubicBezTo>
                  <a:pt x="0" y="0"/>
                  <a:pt x="42" y="26"/>
                  <a:pt x="23" y="14"/>
                </a:cubicBezTo>
                <a:cubicBezTo>
                  <a:pt x="17" y="3"/>
                  <a:pt x="23" y="40"/>
                  <a:pt x="15" y="30"/>
                </a:cubicBezTo>
                <a:cubicBezTo>
                  <a:pt x="14" y="27"/>
                  <a:pt x="27" y="17"/>
                  <a:pt x="31" y="30"/>
                </a:cubicBezTo>
                <a:lnTo>
                  <a:pt x="31" y="106"/>
                </a:lnTo>
                <a:lnTo>
                  <a:pt x="284" y="10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35"/>
          <p:cNvSpPr>
            <a:spLocks noChangeShapeType="1"/>
          </p:cNvSpPr>
          <p:nvPr/>
        </p:nvSpPr>
        <p:spPr bwMode="auto">
          <a:xfrm>
            <a:off x="6210300" y="2667000"/>
            <a:ext cx="0" cy="20859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Line 36"/>
          <p:cNvSpPr>
            <a:spLocks noChangeShapeType="1"/>
          </p:cNvSpPr>
          <p:nvPr/>
        </p:nvSpPr>
        <p:spPr bwMode="auto">
          <a:xfrm>
            <a:off x="5257800" y="2438400"/>
            <a:ext cx="1447800" cy="1219200"/>
          </a:xfrm>
          <a:prstGeom prst="line">
            <a:avLst/>
          </a:prstGeom>
          <a:noFill/>
          <a:ln w="9525">
            <a:solidFill>
              <a:srgbClr val="FF18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82" name="Group 37"/>
          <p:cNvGrpSpPr>
            <a:grpSpLocks/>
          </p:cNvGrpSpPr>
          <p:nvPr/>
        </p:nvGrpSpPr>
        <p:grpSpPr bwMode="auto">
          <a:xfrm>
            <a:off x="4330700" y="2425700"/>
            <a:ext cx="974725" cy="369888"/>
            <a:chOff x="2728" y="1528"/>
            <a:chExt cx="614" cy="233"/>
          </a:xfrm>
        </p:grpSpPr>
        <p:sp>
          <p:nvSpPr>
            <p:cNvPr id="45086" name="Rectangle 38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7" name="Text Box 39"/>
            <p:cNvSpPr txBox="1">
              <a:spLocks noChangeArrowheads="1"/>
            </p:cNvSpPr>
            <p:nvPr/>
          </p:nvSpPr>
          <p:spPr bwMode="auto">
            <a:xfrm>
              <a:off x="2728" y="1528"/>
              <a:ext cx="6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45083" name="Line 40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8A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Line 41"/>
          <p:cNvSpPr>
            <a:spLocks noChangeShapeType="1"/>
          </p:cNvSpPr>
          <p:nvPr/>
        </p:nvSpPr>
        <p:spPr bwMode="auto">
          <a:xfrm flipH="1">
            <a:off x="6324600" y="3962400"/>
            <a:ext cx="762000" cy="6858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Freeform 42"/>
          <p:cNvSpPr>
            <a:spLocks/>
          </p:cNvSpPr>
          <p:nvPr/>
        </p:nvSpPr>
        <p:spPr bwMode="auto">
          <a:xfrm>
            <a:off x="3498850" y="4465638"/>
            <a:ext cx="392113" cy="228600"/>
          </a:xfrm>
          <a:custGeom>
            <a:avLst/>
            <a:gdLst>
              <a:gd name="T0" fmla="*/ 0 w 247"/>
              <a:gd name="T1" fmla="*/ 2147483647 h 144"/>
              <a:gd name="T2" fmla="*/ 2147483647 w 247"/>
              <a:gd name="T3" fmla="*/ 2147483647 h 144"/>
              <a:gd name="T4" fmla="*/ 2147483647 w 247"/>
              <a:gd name="T5" fmla="*/ 2147483647 h 144"/>
              <a:gd name="T6" fmla="*/ 2147483647 w 247"/>
              <a:gd name="T7" fmla="*/ 2147483647 h 144"/>
              <a:gd name="T8" fmla="*/ 2147483647 w 247"/>
              <a:gd name="T9" fmla="*/ 2147483647 h 144"/>
              <a:gd name="T10" fmla="*/ 2147483647 w 247"/>
              <a:gd name="T11" fmla="*/ 2147483647 h 144"/>
              <a:gd name="T12" fmla="*/ 2147483647 w 247"/>
              <a:gd name="T13" fmla="*/ 2147483647 h 144"/>
              <a:gd name="T14" fmla="*/ 2147483647 w 247"/>
              <a:gd name="T15" fmla="*/ 2147483647 h 144"/>
              <a:gd name="T16" fmla="*/ 2147483647 w 247"/>
              <a:gd name="T17" fmla="*/ 2147483647 h 144"/>
              <a:gd name="T18" fmla="*/ 2147483647 w 247"/>
              <a:gd name="T19" fmla="*/ 2147483647 h 144"/>
              <a:gd name="T20" fmla="*/ 0 w 247"/>
              <a:gd name="T21" fmla="*/ 2147483647 h 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7"/>
              <a:gd name="T34" fmla="*/ 0 h 144"/>
              <a:gd name="T35" fmla="*/ 247 w 247"/>
              <a:gd name="T36" fmla="*/ 144 h 1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7" h="144">
                <a:moveTo>
                  <a:pt x="0" y="133"/>
                </a:moveTo>
                <a:cubicBezTo>
                  <a:pt x="32" y="135"/>
                  <a:pt x="63" y="125"/>
                  <a:pt x="96" y="123"/>
                </a:cubicBezTo>
                <a:cubicBezTo>
                  <a:pt x="111" y="119"/>
                  <a:pt x="126" y="110"/>
                  <a:pt x="142" y="109"/>
                </a:cubicBezTo>
                <a:cubicBezTo>
                  <a:pt x="179" y="96"/>
                  <a:pt x="163" y="101"/>
                  <a:pt x="196" y="80"/>
                </a:cubicBezTo>
                <a:cubicBezTo>
                  <a:pt x="205" y="66"/>
                  <a:pt x="198" y="73"/>
                  <a:pt x="212" y="64"/>
                </a:cubicBezTo>
                <a:cubicBezTo>
                  <a:pt x="216" y="56"/>
                  <a:pt x="215" y="55"/>
                  <a:pt x="223" y="51"/>
                </a:cubicBezTo>
                <a:cubicBezTo>
                  <a:pt x="234" y="33"/>
                  <a:pt x="222" y="44"/>
                  <a:pt x="241" y="32"/>
                </a:cubicBezTo>
                <a:cubicBezTo>
                  <a:pt x="247" y="21"/>
                  <a:pt x="233" y="40"/>
                  <a:pt x="241" y="30"/>
                </a:cubicBezTo>
                <a:cubicBezTo>
                  <a:pt x="242" y="27"/>
                  <a:pt x="240" y="0"/>
                  <a:pt x="241" y="19"/>
                </a:cubicBezTo>
                <a:lnTo>
                  <a:pt x="244" y="144"/>
                </a:lnTo>
                <a:lnTo>
                  <a:pt x="0" y="139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One-Tailed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D1DEE3"/>
                    </a:solidFill>
                  </a:rPr>
                  <a:t>H</a:t>
                </a:r>
                <a:r>
                  <a:rPr lang="en-US" baseline="-25000" dirty="0" smtClean="0">
                    <a:solidFill>
                      <a:srgbClr val="D1DEE3"/>
                    </a:solidFill>
                  </a:rPr>
                  <a:t>0</a:t>
                </a:r>
                <a:r>
                  <a:rPr lang="en-US" dirty="0" smtClean="0">
                    <a:solidFill>
                      <a:srgbClr val="D1DEE3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1DEE3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DEE3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D1DEE3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D1DEE3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D1DEE3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1DEE3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D1DEE3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</a:t>
                </a:r>
                <a:r>
                  <a:rPr lang="en-US" baseline="-25000" dirty="0" smtClean="0"/>
                  <a:t>A</a:t>
                </a:r>
                <a:r>
                  <a:rPr lang="en-US" dirty="0"/>
                  <a:t>: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is the control condition (the original, null, </a:t>
                </a:r>
                <a:r>
                  <a:rPr lang="en-US" sz="2800" dirty="0" smtClean="0">
                    <a:solidFill>
                      <a:srgbClr val="00B0F0"/>
                    </a:solidFill>
                  </a:rPr>
                  <a:t>blue</a:t>
                </a:r>
                <a:r>
                  <a:rPr lang="en-US" sz="2800" dirty="0" smtClean="0"/>
                  <a:t> distribution)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is the treatment condition (the alternative, new, </a:t>
                </a:r>
                <a:r>
                  <a:rPr lang="en-US" sz="2800" dirty="0" smtClean="0">
                    <a:solidFill>
                      <a:srgbClr val="089528"/>
                    </a:solidFill>
                  </a:rPr>
                  <a:t>green</a:t>
                </a:r>
                <a:r>
                  <a:rPr lang="en-US" sz="2800" dirty="0" smtClean="0"/>
                  <a:t> distribution), H</a:t>
                </a:r>
                <a:r>
                  <a:rPr lang="en-US" sz="2800" baseline="-25000" dirty="0" smtClean="0"/>
                  <a:t>A</a:t>
                </a:r>
                <a:r>
                  <a:rPr lang="en-US" sz="2800" dirty="0" smtClean="0"/>
                  <a:t> predicts that a sample mean (M) from population 2 will be smaller than the population mean (</a:t>
                </a:r>
                <a:r>
                  <a:rPr lang="el-GR" sz="2800" dirty="0" smtClean="0"/>
                  <a:t>μ</a:t>
                </a:r>
                <a:r>
                  <a:rPr lang="en-US" sz="2800" dirty="0" smtClean="0"/>
                  <a:t>) from population 1. M-</a:t>
                </a:r>
                <a:r>
                  <a:rPr lang="en-US" sz="2800" dirty="0" smtClean="0">
                    <a:sym typeface="Symbol"/>
                  </a:rPr>
                  <a:t> would be negative, so a negative Z is consistent with H</a:t>
                </a:r>
                <a:r>
                  <a:rPr lang="en-US" sz="2800" baseline="-25000" dirty="0" smtClean="0"/>
                  <a:t>A,</a:t>
                </a:r>
                <a:r>
                  <a:rPr lang="en-US" sz="2800" dirty="0" smtClean="0"/>
                  <a:t> and would lead to rejection of H</a:t>
                </a:r>
                <a:r>
                  <a:rPr lang="en-US" sz="2800" baseline="-25000" dirty="0" smtClean="0"/>
                  <a:t>0</a:t>
                </a:r>
                <a:r>
                  <a:rPr lang="en-US" sz="2800" dirty="0" smtClean="0"/>
                  <a:t> (if the value is sufficiently extreme).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r="-370" b="-1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5457361" y="1524000"/>
            <a:ext cx="3073078" cy="1188843"/>
            <a:chOff x="1440" y="1794"/>
            <a:chExt cx="2736" cy="1162"/>
          </a:xfrm>
        </p:grpSpPr>
        <p:sp>
          <p:nvSpPr>
            <p:cNvPr id="7" name="Line 122"/>
            <p:cNvSpPr>
              <a:spLocks noChangeShapeType="1"/>
            </p:cNvSpPr>
            <p:nvPr/>
          </p:nvSpPr>
          <p:spPr bwMode="auto">
            <a:xfrm>
              <a:off x="1440" y="295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123"/>
            <p:cNvSpPr>
              <a:spLocks/>
            </p:cNvSpPr>
            <p:nvPr/>
          </p:nvSpPr>
          <p:spPr bwMode="auto">
            <a:xfrm>
              <a:off x="2208" y="1794"/>
              <a:ext cx="1920" cy="1152"/>
            </a:xfrm>
            <a:custGeom>
              <a:avLst/>
              <a:gdLst>
                <a:gd name="T0" fmla="*/ 0 w 2976"/>
                <a:gd name="T1" fmla="*/ 295 h 1320"/>
                <a:gd name="T2" fmla="*/ 3 w 2976"/>
                <a:gd name="T3" fmla="*/ 285 h 1320"/>
                <a:gd name="T4" fmla="*/ 5 w 2976"/>
                <a:gd name="T5" fmla="*/ 242 h 1320"/>
                <a:gd name="T6" fmla="*/ 7 w 2976"/>
                <a:gd name="T7" fmla="*/ 156 h 1320"/>
                <a:gd name="T8" fmla="*/ 9 w 2976"/>
                <a:gd name="T9" fmla="*/ 70 h 1320"/>
                <a:gd name="T10" fmla="*/ 12 w 2976"/>
                <a:gd name="T11" fmla="*/ 5 h 1320"/>
                <a:gd name="T12" fmla="*/ 14 w 2976"/>
                <a:gd name="T13" fmla="*/ 38 h 1320"/>
                <a:gd name="T14" fmla="*/ 16 w 2976"/>
                <a:gd name="T15" fmla="*/ 92 h 1320"/>
                <a:gd name="T16" fmla="*/ 16 w 2976"/>
                <a:gd name="T17" fmla="*/ 134 h 1320"/>
                <a:gd name="T18" fmla="*/ 18 w 2976"/>
                <a:gd name="T19" fmla="*/ 198 h 1320"/>
                <a:gd name="T20" fmla="*/ 21 w 2976"/>
                <a:gd name="T21" fmla="*/ 263 h 1320"/>
                <a:gd name="T22" fmla="*/ 24 w 2976"/>
                <a:gd name="T23" fmla="*/ 295 h 13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6"/>
                <a:gd name="T37" fmla="*/ 0 h 1320"/>
                <a:gd name="T38" fmla="*/ 2976 w 2976"/>
                <a:gd name="T39" fmla="*/ 1320 h 13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6" h="1320">
                  <a:moveTo>
                    <a:pt x="0" y="1320"/>
                  </a:moveTo>
                  <a:cubicBezTo>
                    <a:pt x="96" y="1316"/>
                    <a:pt x="192" y="1312"/>
                    <a:pt x="288" y="1272"/>
                  </a:cubicBezTo>
                  <a:cubicBezTo>
                    <a:pt x="384" y="1232"/>
                    <a:pt x="480" y="1176"/>
                    <a:pt x="576" y="1080"/>
                  </a:cubicBezTo>
                  <a:cubicBezTo>
                    <a:pt x="672" y="984"/>
                    <a:pt x="776" y="824"/>
                    <a:pt x="864" y="696"/>
                  </a:cubicBezTo>
                  <a:cubicBezTo>
                    <a:pt x="952" y="568"/>
                    <a:pt x="1008" y="424"/>
                    <a:pt x="1104" y="312"/>
                  </a:cubicBezTo>
                  <a:cubicBezTo>
                    <a:pt x="1200" y="200"/>
                    <a:pt x="1336" y="48"/>
                    <a:pt x="1440" y="24"/>
                  </a:cubicBezTo>
                  <a:cubicBezTo>
                    <a:pt x="1544" y="0"/>
                    <a:pt x="1640" y="104"/>
                    <a:pt x="1728" y="168"/>
                  </a:cubicBezTo>
                  <a:cubicBezTo>
                    <a:pt x="1816" y="232"/>
                    <a:pt x="1912" y="336"/>
                    <a:pt x="1968" y="408"/>
                  </a:cubicBezTo>
                  <a:cubicBezTo>
                    <a:pt x="2024" y="480"/>
                    <a:pt x="2016" y="520"/>
                    <a:pt x="2064" y="600"/>
                  </a:cubicBezTo>
                  <a:cubicBezTo>
                    <a:pt x="2112" y="680"/>
                    <a:pt x="2176" y="792"/>
                    <a:pt x="2256" y="888"/>
                  </a:cubicBezTo>
                  <a:cubicBezTo>
                    <a:pt x="2336" y="984"/>
                    <a:pt x="2424" y="1104"/>
                    <a:pt x="2544" y="1176"/>
                  </a:cubicBezTo>
                  <a:cubicBezTo>
                    <a:pt x="2664" y="1248"/>
                    <a:pt x="2820" y="1284"/>
                    <a:pt x="2976" y="1320"/>
                  </a:cubicBezTo>
                </a:path>
              </a:pathLst>
            </a:custGeom>
            <a:noFill/>
            <a:ln w="222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Freeform 120"/>
          <p:cNvSpPr>
            <a:spLocks/>
          </p:cNvSpPr>
          <p:nvPr/>
        </p:nvSpPr>
        <p:spPr bwMode="auto">
          <a:xfrm>
            <a:off x="5410200" y="1524000"/>
            <a:ext cx="2276252" cy="1178612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46083" name="Freeform 3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8A9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 flipH="1">
            <a:off x="4038600" y="4648200"/>
            <a:ext cx="3048000" cy="381000"/>
            <a:chOff x="2976" y="2448"/>
            <a:chExt cx="1488" cy="240"/>
          </a:xfrm>
        </p:grpSpPr>
        <p:grpSp>
          <p:nvGrpSpPr>
            <p:cNvPr id="46119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46121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22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120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8" name="Line 12"/>
          <p:cNvSpPr>
            <a:spLocks noChangeShapeType="1"/>
          </p:cNvSpPr>
          <p:nvPr/>
        </p:nvSpPr>
        <p:spPr bwMode="auto">
          <a:xfrm flipH="1">
            <a:off x="3429000" y="2438400"/>
            <a:ext cx="914400" cy="609600"/>
          </a:xfrm>
          <a:prstGeom prst="line">
            <a:avLst/>
          </a:prstGeom>
          <a:noFill/>
          <a:ln w="9525">
            <a:solidFill>
              <a:srgbClr val="FF18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13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46090" name="Text Box 14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46091" name="Group 15"/>
          <p:cNvGrpSpPr>
            <a:grpSpLocks/>
          </p:cNvGrpSpPr>
          <p:nvPr/>
        </p:nvGrpSpPr>
        <p:grpSpPr bwMode="auto">
          <a:xfrm>
            <a:off x="2133600" y="4648200"/>
            <a:ext cx="1905000" cy="381000"/>
            <a:chOff x="912" y="2928"/>
            <a:chExt cx="1680" cy="240"/>
          </a:xfrm>
        </p:grpSpPr>
        <p:sp>
          <p:nvSpPr>
            <p:cNvPr id="46116" name="AutoShape 16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Rectangle 17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Line 18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92" name="Freeform 19"/>
          <p:cNvSpPr>
            <a:spLocks/>
          </p:cNvSpPr>
          <p:nvPr/>
        </p:nvSpPr>
        <p:spPr bwMode="auto">
          <a:xfrm>
            <a:off x="4006850" y="2889250"/>
            <a:ext cx="1555750" cy="1803400"/>
          </a:xfrm>
          <a:custGeom>
            <a:avLst/>
            <a:gdLst>
              <a:gd name="T0" fmla="*/ 2147483647 w 980"/>
              <a:gd name="T1" fmla="*/ 2147483647 h 1136"/>
              <a:gd name="T2" fmla="*/ 2147483647 w 980"/>
              <a:gd name="T3" fmla="*/ 2147483647 h 1136"/>
              <a:gd name="T4" fmla="*/ 2147483647 w 980"/>
              <a:gd name="T5" fmla="*/ 2147483647 h 1136"/>
              <a:gd name="T6" fmla="*/ 2147483647 w 980"/>
              <a:gd name="T7" fmla="*/ 2147483647 h 1136"/>
              <a:gd name="T8" fmla="*/ 2147483647 w 980"/>
              <a:gd name="T9" fmla="*/ 2147483647 h 1136"/>
              <a:gd name="T10" fmla="*/ 2147483647 w 980"/>
              <a:gd name="T11" fmla="*/ 2147483647 h 1136"/>
              <a:gd name="T12" fmla="*/ 2147483647 w 980"/>
              <a:gd name="T13" fmla="*/ 2147483647 h 1136"/>
              <a:gd name="T14" fmla="*/ 2147483647 w 980"/>
              <a:gd name="T15" fmla="*/ 2147483647 h 1136"/>
              <a:gd name="T16" fmla="*/ 2147483647 w 980"/>
              <a:gd name="T17" fmla="*/ 2147483647 h 1136"/>
              <a:gd name="T18" fmla="*/ 2147483647 w 980"/>
              <a:gd name="T19" fmla="*/ 2147483647 h 1136"/>
              <a:gd name="T20" fmla="*/ 2147483647 w 980"/>
              <a:gd name="T21" fmla="*/ 2147483647 h 1136"/>
              <a:gd name="T22" fmla="*/ 2147483647 w 980"/>
              <a:gd name="T23" fmla="*/ 2147483647 h 1136"/>
              <a:gd name="T24" fmla="*/ 2147483647 w 980"/>
              <a:gd name="T25" fmla="*/ 2147483647 h 1136"/>
              <a:gd name="T26" fmla="*/ 2147483647 w 980"/>
              <a:gd name="T27" fmla="*/ 2147483647 h 1136"/>
              <a:gd name="T28" fmla="*/ 2147483647 w 980"/>
              <a:gd name="T29" fmla="*/ 2147483647 h 1136"/>
              <a:gd name="T30" fmla="*/ 2147483647 w 980"/>
              <a:gd name="T31" fmla="*/ 2147483647 h 1136"/>
              <a:gd name="T32" fmla="*/ 2147483647 w 980"/>
              <a:gd name="T33" fmla="*/ 2147483647 h 1136"/>
              <a:gd name="T34" fmla="*/ 2147483647 w 980"/>
              <a:gd name="T35" fmla="*/ 2147483647 h 1136"/>
              <a:gd name="T36" fmla="*/ 2147483647 w 980"/>
              <a:gd name="T37" fmla="*/ 2147483647 h 1136"/>
              <a:gd name="T38" fmla="*/ 2147483647 w 980"/>
              <a:gd name="T39" fmla="*/ 2147483647 h 1136"/>
              <a:gd name="T40" fmla="*/ 0 w 980"/>
              <a:gd name="T41" fmla="*/ 0 h 11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80"/>
              <a:gd name="T64" fmla="*/ 0 h 1136"/>
              <a:gd name="T65" fmla="*/ 980 w 980"/>
              <a:gd name="T66" fmla="*/ 1136 h 11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80" h="1136">
                <a:moveTo>
                  <a:pt x="4" y="7"/>
                </a:moveTo>
                <a:cubicBezTo>
                  <a:pt x="32" y="35"/>
                  <a:pt x="127" y="137"/>
                  <a:pt x="156" y="188"/>
                </a:cubicBezTo>
                <a:cubicBezTo>
                  <a:pt x="172" y="220"/>
                  <a:pt x="188" y="231"/>
                  <a:pt x="212" y="276"/>
                </a:cubicBezTo>
                <a:cubicBezTo>
                  <a:pt x="219" y="297"/>
                  <a:pt x="234" y="326"/>
                  <a:pt x="244" y="348"/>
                </a:cubicBezTo>
                <a:cubicBezTo>
                  <a:pt x="269" y="408"/>
                  <a:pt x="268" y="423"/>
                  <a:pt x="292" y="481"/>
                </a:cubicBezTo>
                <a:cubicBezTo>
                  <a:pt x="316" y="530"/>
                  <a:pt x="279" y="441"/>
                  <a:pt x="316" y="543"/>
                </a:cubicBezTo>
                <a:cubicBezTo>
                  <a:pt x="317" y="547"/>
                  <a:pt x="341" y="616"/>
                  <a:pt x="340" y="612"/>
                </a:cubicBezTo>
                <a:cubicBezTo>
                  <a:pt x="338" y="608"/>
                  <a:pt x="357" y="644"/>
                  <a:pt x="356" y="640"/>
                </a:cubicBezTo>
                <a:cubicBezTo>
                  <a:pt x="354" y="636"/>
                  <a:pt x="368" y="669"/>
                  <a:pt x="372" y="671"/>
                </a:cubicBezTo>
                <a:cubicBezTo>
                  <a:pt x="388" y="676"/>
                  <a:pt x="380" y="700"/>
                  <a:pt x="396" y="711"/>
                </a:cubicBezTo>
                <a:cubicBezTo>
                  <a:pt x="415" y="739"/>
                  <a:pt x="401" y="737"/>
                  <a:pt x="420" y="756"/>
                </a:cubicBezTo>
                <a:cubicBezTo>
                  <a:pt x="433" y="796"/>
                  <a:pt x="455" y="812"/>
                  <a:pt x="479" y="852"/>
                </a:cubicBezTo>
                <a:cubicBezTo>
                  <a:pt x="495" y="889"/>
                  <a:pt x="500" y="912"/>
                  <a:pt x="536" y="936"/>
                </a:cubicBezTo>
                <a:cubicBezTo>
                  <a:pt x="546" y="952"/>
                  <a:pt x="580" y="989"/>
                  <a:pt x="596" y="1000"/>
                </a:cubicBezTo>
                <a:cubicBezTo>
                  <a:pt x="612" y="1024"/>
                  <a:pt x="649" y="1034"/>
                  <a:pt x="676" y="1048"/>
                </a:cubicBezTo>
                <a:cubicBezTo>
                  <a:pt x="692" y="1056"/>
                  <a:pt x="711" y="1063"/>
                  <a:pt x="728" y="1072"/>
                </a:cubicBezTo>
                <a:cubicBezTo>
                  <a:pt x="740" y="1079"/>
                  <a:pt x="750" y="1092"/>
                  <a:pt x="764" y="1096"/>
                </a:cubicBezTo>
                <a:cubicBezTo>
                  <a:pt x="821" y="1110"/>
                  <a:pt x="877" y="1123"/>
                  <a:pt x="936" y="1128"/>
                </a:cubicBezTo>
                <a:cubicBezTo>
                  <a:pt x="952" y="1132"/>
                  <a:pt x="963" y="1136"/>
                  <a:pt x="980" y="1136"/>
                </a:cubicBezTo>
                <a:lnTo>
                  <a:pt x="4" y="1136"/>
                </a:lnTo>
                <a:lnTo>
                  <a:pt x="0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93" name="Group 20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46114" name="AutoShape 21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Text Box 22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46094" name="Freeform 23"/>
          <p:cNvSpPr>
            <a:spLocks/>
          </p:cNvSpPr>
          <p:nvPr/>
        </p:nvSpPr>
        <p:spPr bwMode="auto">
          <a:xfrm>
            <a:off x="1936750" y="2832100"/>
            <a:ext cx="2089150" cy="1858963"/>
          </a:xfrm>
          <a:custGeom>
            <a:avLst/>
            <a:gdLst>
              <a:gd name="T0" fmla="*/ 2147483647 w 1316"/>
              <a:gd name="T1" fmla="*/ 2147483647 h 1171"/>
              <a:gd name="T2" fmla="*/ 2147483647 w 1316"/>
              <a:gd name="T3" fmla="*/ 2147483647 h 1171"/>
              <a:gd name="T4" fmla="*/ 2147483647 w 1316"/>
              <a:gd name="T5" fmla="*/ 2147483647 h 1171"/>
              <a:gd name="T6" fmla="*/ 2147483647 w 1316"/>
              <a:gd name="T7" fmla="*/ 2147483647 h 1171"/>
              <a:gd name="T8" fmla="*/ 2147483647 w 1316"/>
              <a:gd name="T9" fmla="*/ 2147483647 h 1171"/>
              <a:gd name="T10" fmla="*/ 2147483647 w 1316"/>
              <a:gd name="T11" fmla="*/ 0 h 1171"/>
              <a:gd name="T12" fmla="*/ 2147483647 w 1316"/>
              <a:gd name="T13" fmla="*/ 2147483647 h 1171"/>
              <a:gd name="T14" fmla="*/ 2147483647 w 1316"/>
              <a:gd name="T15" fmla="*/ 2147483647 h 1171"/>
              <a:gd name="T16" fmla="*/ 2147483647 w 1316"/>
              <a:gd name="T17" fmla="*/ 2147483647 h 1171"/>
              <a:gd name="T18" fmla="*/ 2147483647 w 1316"/>
              <a:gd name="T19" fmla="*/ 2147483647 h 1171"/>
              <a:gd name="T20" fmla="*/ 2147483647 w 1316"/>
              <a:gd name="T21" fmla="*/ 2147483647 h 1171"/>
              <a:gd name="T22" fmla="*/ 2147483647 w 1316"/>
              <a:gd name="T23" fmla="*/ 2147483647 h 1171"/>
              <a:gd name="T24" fmla="*/ 2147483647 w 1316"/>
              <a:gd name="T25" fmla="*/ 2147483647 h 1171"/>
              <a:gd name="T26" fmla="*/ 2147483647 w 1316"/>
              <a:gd name="T27" fmla="*/ 2147483647 h 1171"/>
              <a:gd name="T28" fmla="*/ 2147483647 w 1316"/>
              <a:gd name="T29" fmla="*/ 2147483647 h 1171"/>
              <a:gd name="T30" fmla="*/ 2147483647 w 1316"/>
              <a:gd name="T31" fmla="*/ 2147483647 h 1171"/>
              <a:gd name="T32" fmla="*/ 2147483647 w 1316"/>
              <a:gd name="T33" fmla="*/ 2147483647 h 1171"/>
              <a:gd name="T34" fmla="*/ 2147483647 w 1316"/>
              <a:gd name="T35" fmla="*/ 2147483647 h 1171"/>
              <a:gd name="T36" fmla="*/ 2147483647 w 1316"/>
              <a:gd name="T37" fmla="*/ 2147483647 h 1171"/>
              <a:gd name="T38" fmla="*/ 2147483647 w 1316"/>
              <a:gd name="T39" fmla="*/ 2147483647 h 1171"/>
              <a:gd name="T40" fmla="*/ 2147483647 w 1316"/>
              <a:gd name="T41" fmla="*/ 2147483647 h 1171"/>
              <a:gd name="T42" fmla="*/ 2147483647 w 1316"/>
              <a:gd name="T43" fmla="*/ 2147483647 h 1171"/>
              <a:gd name="T44" fmla="*/ 2147483647 w 1316"/>
              <a:gd name="T45" fmla="*/ 2147483647 h 1171"/>
              <a:gd name="T46" fmla="*/ 2147483647 w 1316"/>
              <a:gd name="T47" fmla="*/ 2147483647 h 1171"/>
              <a:gd name="T48" fmla="*/ 2147483647 w 1316"/>
              <a:gd name="T49" fmla="*/ 2147483647 h 1171"/>
              <a:gd name="T50" fmla="*/ 2147483647 w 1316"/>
              <a:gd name="T51" fmla="*/ 2147483647 h 1171"/>
              <a:gd name="T52" fmla="*/ 2147483647 w 1316"/>
              <a:gd name="T53" fmla="*/ 2147483647 h 1171"/>
              <a:gd name="T54" fmla="*/ 2147483647 w 1316"/>
              <a:gd name="T55" fmla="*/ 2147483647 h 1171"/>
              <a:gd name="T56" fmla="*/ 2147483647 w 1316"/>
              <a:gd name="T57" fmla="*/ 2147483647 h 1171"/>
              <a:gd name="T58" fmla="*/ 2147483647 w 1316"/>
              <a:gd name="T59" fmla="*/ 2147483647 h 1171"/>
              <a:gd name="T60" fmla="*/ 2147483647 w 1316"/>
              <a:gd name="T61" fmla="*/ 2147483647 h 1171"/>
              <a:gd name="T62" fmla="*/ 2147483647 w 1316"/>
              <a:gd name="T63" fmla="*/ 2147483647 h 1171"/>
              <a:gd name="T64" fmla="*/ 2147483647 w 1316"/>
              <a:gd name="T65" fmla="*/ 2147483647 h 1171"/>
              <a:gd name="T66" fmla="*/ 2147483647 w 1316"/>
              <a:gd name="T67" fmla="*/ 2147483647 h 1171"/>
              <a:gd name="T68" fmla="*/ 2147483647 w 1316"/>
              <a:gd name="T69" fmla="*/ 2147483647 h 1171"/>
              <a:gd name="T70" fmla="*/ 2147483647 w 1316"/>
              <a:gd name="T71" fmla="*/ 2147483647 h 1171"/>
              <a:gd name="T72" fmla="*/ 2147483647 w 1316"/>
              <a:gd name="T73" fmla="*/ 2147483647 h 1171"/>
              <a:gd name="T74" fmla="*/ 2147483647 w 1316"/>
              <a:gd name="T75" fmla="*/ 2147483647 h 11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16"/>
              <a:gd name="T115" fmla="*/ 0 h 1171"/>
              <a:gd name="T116" fmla="*/ 1316 w 1316"/>
              <a:gd name="T117" fmla="*/ 1171 h 11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16" h="1171">
                <a:moveTo>
                  <a:pt x="1306" y="44"/>
                </a:moveTo>
                <a:cubicBezTo>
                  <a:pt x="1286" y="80"/>
                  <a:pt x="1305" y="115"/>
                  <a:pt x="1302" y="112"/>
                </a:cubicBezTo>
                <a:cubicBezTo>
                  <a:pt x="1298" y="108"/>
                  <a:pt x="1297" y="39"/>
                  <a:pt x="1294" y="36"/>
                </a:cubicBezTo>
                <a:cubicBezTo>
                  <a:pt x="1287" y="30"/>
                  <a:pt x="1316" y="200"/>
                  <a:pt x="1302" y="200"/>
                </a:cubicBezTo>
                <a:cubicBezTo>
                  <a:pt x="1296" y="182"/>
                  <a:pt x="1295" y="29"/>
                  <a:pt x="1278" y="24"/>
                </a:cubicBezTo>
                <a:cubicBezTo>
                  <a:pt x="1270" y="21"/>
                  <a:pt x="1270" y="0"/>
                  <a:pt x="1270" y="0"/>
                </a:cubicBezTo>
                <a:cubicBezTo>
                  <a:pt x="1215" y="6"/>
                  <a:pt x="1224" y="3"/>
                  <a:pt x="1189" y="27"/>
                </a:cubicBezTo>
                <a:cubicBezTo>
                  <a:pt x="1166" y="61"/>
                  <a:pt x="1183" y="33"/>
                  <a:pt x="1156" y="56"/>
                </a:cubicBezTo>
                <a:cubicBezTo>
                  <a:pt x="1152" y="59"/>
                  <a:pt x="1151" y="64"/>
                  <a:pt x="1148" y="68"/>
                </a:cubicBezTo>
                <a:cubicBezTo>
                  <a:pt x="1144" y="71"/>
                  <a:pt x="1140" y="73"/>
                  <a:pt x="1136" y="76"/>
                </a:cubicBezTo>
                <a:cubicBezTo>
                  <a:pt x="1126" y="105"/>
                  <a:pt x="1104" y="112"/>
                  <a:pt x="1096" y="139"/>
                </a:cubicBezTo>
                <a:cubicBezTo>
                  <a:pt x="1088" y="160"/>
                  <a:pt x="1087" y="166"/>
                  <a:pt x="1069" y="179"/>
                </a:cubicBezTo>
                <a:cubicBezTo>
                  <a:pt x="1064" y="192"/>
                  <a:pt x="1040" y="226"/>
                  <a:pt x="1036" y="240"/>
                </a:cubicBezTo>
                <a:cubicBezTo>
                  <a:pt x="1040" y="242"/>
                  <a:pt x="1053" y="219"/>
                  <a:pt x="1051" y="224"/>
                </a:cubicBezTo>
                <a:cubicBezTo>
                  <a:pt x="1047" y="230"/>
                  <a:pt x="1033" y="251"/>
                  <a:pt x="1028" y="256"/>
                </a:cubicBezTo>
                <a:cubicBezTo>
                  <a:pt x="1024" y="258"/>
                  <a:pt x="1026" y="264"/>
                  <a:pt x="1024" y="268"/>
                </a:cubicBezTo>
                <a:cubicBezTo>
                  <a:pt x="1019" y="276"/>
                  <a:pt x="1012" y="283"/>
                  <a:pt x="1008" y="292"/>
                </a:cubicBezTo>
                <a:cubicBezTo>
                  <a:pt x="1001" y="305"/>
                  <a:pt x="984" y="332"/>
                  <a:pt x="984" y="332"/>
                </a:cubicBezTo>
                <a:cubicBezTo>
                  <a:pt x="979" y="348"/>
                  <a:pt x="974" y="357"/>
                  <a:pt x="968" y="372"/>
                </a:cubicBezTo>
                <a:cubicBezTo>
                  <a:pt x="954" y="401"/>
                  <a:pt x="955" y="440"/>
                  <a:pt x="931" y="464"/>
                </a:cubicBezTo>
                <a:cubicBezTo>
                  <a:pt x="920" y="501"/>
                  <a:pt x="909" y="541"/>
                  <a:pt x="892" y="568"/>
                </a:cubicBezTo>
                <a:cubicBezTo>
                  <a:pt x="886" y="576"/>
                  <a:pt x="883" y="587"/>
                  <a:pt x="880" y="597"/>
                </a:cubicBezTo>
                <a:cubicBezTo>
                  <a:pt x="873" y="617"/>
                  <a:pt x="863" y="646"/>
                  <a:pt x="852" y="664"/>
                </a:cubicBezTo>
                <a:cubicBezTo>
                  <a:pt x="846" y="672"/>
                  <a:pt x="839" y="678"/>
                  <a:pt x="836" y="688"/>
                </a:cubicBezTo>
                <a:cubicBezTo>
                  <a:pt x="833" y="696"/>
                  <a:pt x="836" y="709"/>
                  <a:pt x="828" y="712"/>
                </a:cubicBezTo>
                <a:cubicBezTo>
                  <a:pt x="811" y="717"/>
                  <a:pt x="820" y="741"/>
                  <a:pt x="805" y="752"/>
                </a:cubicBezTo>
                <a:cubicBezTo>
                  <a:pt x="800" y="780"/>
                  <a:pt x="778" y="816"/>
                  <a:pt x="760" y="840"/>
                </a:cubicBezTo>
                <a:cubicBezTo>
                  <a:pt x="730" y="886"/>
                  <a:pt x="749" y="903"/>
                  <a:pt x="709" y="931"/>
                </a:cubicBezTo>
                <a:cubicBezTo>
                  <a:pt x="690" y="958"/>
                  <a:pt x="698" y="933"/>
                  <a:pt x="691" y="955"/>
                </a:cubicBezTo>
                <a:cubicBezTo>
                  <a:pt x="687" y="951"/>
                  <a:pt x="677" y="973"/>
                  <a:pt x="672" y="973"/>
                </a:cubicBezTo>
                <a:cubicBezTo>
                  <a:pt x="667" y="973"/>
                  <a:pt x="662" y="988"/>
                  <a:pt x="661" y="992"/>
                </a:cubicBezTo>
                <a:cubicBezTo>
                  <a:pt x="651" y="1010"/>
                  <a:pt x="627" y="1031"/>
                  <a:pt x="611" y="1043"/>
                </a:cubicBezTo>
                <a:cubicBezTo>
                  <a:pt x="595" y="1065"/>
                  <a:pt x="552" y="1083"/>
                  <a:pt x="515" y="1115"/>
                </a:cubicBezTo>
                <a:cubicBezTo>
                  <a:pt x="435" y="1144"/>
                  <a:pt x="467" y="1130"/>
                  <a:pt x="379" y="1149"/>
                </a:cubicBezTo>
                <a:cubicBezTo>
                  <a:pt x="315" y="1149"/>
                  <a:pt x="320" y="1163"/>
                  <a:pt x="269" y="1155"/>
                </a:cubicBezTo>
                <a:cubicBezTo>
                  <a:pt x="253" y="1165"/>
                  <a:pt x="0" y="1170"/>
                  <a:pt x="184" y="1171"/>
                </a:cubicBezTo>
                <a:lnTo>
                  <a:pt x="1310" y="1168"/>
                </a:lnTo>
                <a:lnTo>
                  <a:pt x="1306" y="44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95" name="Group 24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46112" name="Text Box 25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46113" name="AutoShape 26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96" name="Text Box 27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46097" name="Text Box 28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1-tail vs. 2-tailed</a:t>
            </a:r>
          </a:p>
        </p:txBody>
      </p:sp>
      <p:sp>
        <p:nvSpPr>
          <p:cNvPr id="46098" name="Text Box 29"/>
          <p:cNvSpPr txBox="1">
            <a:spLocks noChangeArrowheads="1"/>
          </p:cNvSpPr>
          <p:nvPr/>
        </p:nvSpPr>
        <p:spPr bwMode="auto">
          <a:xfrm>
            <a:off x="838200" y="1981200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/>
              <a:t> = 0.05 two-tailed to α = 0.05 two-tailed</a:t>
            </a:r>
          </a:p>
        </p:txBody>
      </p:sp>
      <p:sp>
        <p:nvSpPr>
          <p:cNvPr id="46099" name="Text Box 30"/>
          <p:cNvSpPr txBox="1">
            <a:spLocks noChangeArrowheads="1"/>
          </p:cNvSpPr>
          <p:nvPr/>
        </p:nvSpPr>
        <p:spPr bwMode="auto">
          <a:xfrm>
            <a:off x="2438400" y="2909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FF182D"/>
                </a:solidFill>
              </a:rPr>
              <a:t>p = 0.025</a:t>
            </a:r>
            <a:endParaRPr lang="en-US">
              <a:solidFill>
                <a:srgbClr val="FF182D"/>
              </a:solidFill>
            </a:endParaRPr>
          </a:p>
        </p:txBody>
      </p:sp>
      <p:sp>
        <p:nvSpPr>
          <p:cNvPr id="46100" name="Freeform 31"/>
          <p:cNvSpPr>
            <a:spLocks/>
          </p:cNvSpPr>
          <p:nvPr/>
        </p:nvSpPr>
        <p:spPr bwMode="auto">
          <a:xfrm>
            <a:off x="3886200" y="2667000"/>
            <a:ext cx="6350" cy="2085975"/>
          </a:xfrm>
          <a:custGeom>
            <a:avLst/>
            <a:gdLst>
              <a:gd name="T0" fmla="*/ 0 w 4"/>
              <a:gd name="T1" fmla="*/ 0 h 1314"/>
              <a:gd name="T2" fmla="*/ 2147483647 w 4"/>
              <a:gd name="T3" fmla="*/ 2147483647 h 1314"/>
              <a:gd name="T4" fmla="*/ 2147483647 w 4"/>
              <a:gd name="T5" fmla="*/ 2147483647 h 1314"/>
              <a:gd name="T6" fmla="*/ 0 60000 65536"/>
              <a:gd name="T7" fmla="*/ 0 60000 65536"/>
              <a:gd name="T8" fmla="*/ 0 60000 65536"/>
              <a:gd name="T9" fmla="*/ 0 w 4"/>
              <a:gd name="T10" fmla="*/ 0 h 1314"/>
              <a:gd name="T11" fmla="*/ 4 w 4"/>
              <a:gd name="T12" fmla="*/ 1314 h 1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314">
                <a:moveTo>
                  <a:pt x="0" y="0"/>
                </a:moveTo>
                <a:lnTo>
                  <a:pt x="4" y="1240"/>
                </a:lnTo>
                <a:lnTo>
                  <a:pt x="1" y="1314"/>
                </a:lnTo>
              </a:path>
            </a:pathLst>
          </a:cu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32"/>
          <p:cNvSpPr>
            <a:spLocks noChangeShapeType="1"/>
          </p:cNvSpPr>
          <p:nvPr/>
        </p:nvSpPr>
        <p:spPr bwMode="auto">
          <a:xfrm>
            <a:off x="3124200" y="3276600"/>
            <a:ext cx="685800" cy="13716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Text Box 33"/>
          <p:cNvSpPr txBox="1">
            <a:spLocks noChangeArrowheads="1"/>
          </p:cNvSpPr>
          <p:nvPr/>
        </p:nvSpPr>
        <p:spPr bwMode="auto">
          <a:xfrm>
            <a:off x="6553200" y="3657600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FF182D"/>
                </a:solidFill>
              </a:rPr>
              <a:t>p = 0.025</a:t>
            </a:r>
            <a:endParaRPr lang="en-US">
              <a:solidFill>
                <a:srgbClr val="FF182D"/>
              </a:solidFill>
            </a:endParaRPr>
          </a:p>
        </p:txBody>
      </p:sp>
      <p:sp>
        <p:nvSpPr>
          <p:cNvPr id="46103" name="Freeform 34"/>
          <p:cNvSpPr>
            <a:spLocks/>
          </p:cNvSpPr>
          <p:nvPr/>
        </p:nvSpPr>
        <p:spPr bwMode="auto">
          <a:xfrm>
            <a:off x="6180138" y="4518025"/>
            <a:ext cx="450850" cy="168275"/>
          </a:xfrm>
          <a:custGeom>
            <a:avLst/>
            <a:gdLst>
              <a:gd name="T0" fmla="*/ 2147483647 w 284"/>
              <a:gd name="T1" fmla="*/ 2147483647 h 106"/>
              <a:gd name="T2" fmla="*/ 2147483647 w 284"/>
              <a:gd name="T3" fmla="*/ 2147483647 h 106"/>
              <a:gd name="T4" fmla="*/ 2147483647 w 284"/>
              <a:gd name="T5" fmla="*/ 2147483647 h 106"/>
              <a:gd name="T6" fmla="*/ 2147483647 w 284"/>
              <a:gd name="T7" fmla="*/ 2147483647 h 106"/>
              <a:gd name="T8" fmla="*/ 2147483647 w 284"/>
              <a:gd name="T9" fmla="*/ 2147483647 h 106"/>
              <a:gd name="T10" fmla="*/ 2147483647 w 284"/>
              <a:gd name="T11" fmla="*/ 2147483647 h 106"/>
              <a:gd name="T12" fmla="*/ 2147483647 w 284"/>
              <a:gd name="T13" fmla="*/ 2147483647 h 106"/>
              <a:gd name="T14" fmla="*/ 2147483647 w 284"/>
              <a:gd name="T15" fmla="*/ 2147483647 h 106"/>
              <a:gd name="T16" fmla="*/ 2147483647 w 284"/>
              <a:gd name="T17" fmla="*/ 2147483647 h 106"/>
              <a:gd name="T18" fmla="*/ 2147483647 w 284"/>
              <a:gd name="T19" fmla="*/ 2147483647 h 106"/>
              <a:gd name="T20" fmla="*/ 2147483647 w 284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4"/>
              <a:gd name="T34" fmla="*/ 0 h 106"/>
              <a:gd name="T35" fmla="*/ 284 w 284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4" h="106">
                <a:moveTo>
                  <a:pt x="284" y="99"/>
                </a:moveTo>
                <a:cubicBezTo>
                  <a:pt x="252" y="101"/>
                  <a:pt x="216" y="76"/>
                  <a:pt x="183" y="74"/>
                </a:cubicBezTo>
                <a:cubicBezTo>
                  <a:pt x="168" y="70"/>
                  <a:pt x="159" y="55"/>
                  <a:pt x="143" y="54"/>
                </a:cubicBezTo>
                <a:cubicBezTo>
                  <a:pt x="106" y="41"/>
                  <a:pt x="136" y="63"/>
                  <a:pt x="103" y="42"/>
                </a:cubicBezTo>
                <a:cubicBezTo>
                  <a:pt x="94" y="28"/>
                  <a:pt x="81" y="43"/>
                  <a:pt x="67" y="34"/>
                </a:cubicBezTo>
                <a:cubicBezTo>
                  <a:pt x="63" y="26"/>
                  <a:pt x="19" y="22"/>
                  <a:pt x="11" y="18"/>
                </a:cubicBezTo>
                <a:cubicBezTo>
                  <a:pt x="0" y="0"/>
                  <a:pt x="42" y="26"/>
                  <a:pt x="23" y="14"/>
                </a:cubicBezTo>
                <a:cubicBezTo>
                  <a:pt x="17" y="3"/>
                  <a:pt x="23" y="40"/>
                  <a:pt x="15" y="30"/>
                </a:cubicBezTo>
                <a:cubicBezTo>
                  <a:pt x="14" y="27"/>
                  <a:pt x="27" y="17"/>
                  <a:pt x="31" y="30"/>
                </a:cubicBezTo>
                <a:lnTo>
                  <a:pt x="31" y="106"/>
                </a:lnTo>
                <a:lnTo>
                  <a:pt x="284" y="10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Line 35"/>
          <p:cNvSpPr>
            <a:spLocks noChangeShapeType="1"/>
          </p:cNvSpPr>
          <p:nvPr/>
        </p:nvSpPr>
        <p:spPr bwMode="auto">
          <a:xfrm>
            <a:off x="6210300" y="2667000"/>
            <a:ext cx="0" cy="20859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5" name="Line 36"/>
          <p:cNvSpPr>
            <a:spLocks noChangeShapeType="1"/>
          </p:cNvSpPr>
          <p:nvPr/>
        </p:nvSpPr>
        <p:spPr bwMode="auto">
          <a:xfrm>
            <a:off x="5257800" y="2438400"/>
            <a:ext cx="1447800" cy="1219200"/>
          </a:xfrm>
          <a:prstGeom prst="line">
            <a:avLst/>
          </a:prstGeom>
          <a:noFill/>
          <a:ln w="9525">
            <a:solidFill>
              <a:srgbClr val="FF18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06" name="Group 37"/>
          <p:cNvGrpSpPr>
            <a:grpSpLocks/>
          </p:cNvGrpSpPr>
          <p:nvPr/>
        </p:nvGrpSpPr>
        <p:grpSpPr bwMode="auto">
          <a:xfrm>
            <a:off x="4330700" y="2425700"/>
            <a:ext cx="974725" cy="369888"/>
            <a:chOff x="2728" y="1528"/>
            <a:chExt cx="614" cy="233"/>
          </a:xfrm>
        </p:grpSpPr>
        <p:sp>
          <p:nvSpPr>
            <p:cNvPr id="46110" name="Rectangle 38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Text Box 39"/>
            <p:cNvSpPr txBox="1">
              <a:spLocks noChangeArrowheads="1"/>
            </p:cNvSpPr>
            <p:nvPr/>
          </p:nvSpPr>
          <p:spPr bwMode="auto">
            <a:xfrm>
              <a:off x="2728" y="1528"/>
              <a:ext cx="6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46107" name="Line 40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8A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Line 41"/>
          <p:cNvSpPr>
            <a:spLocks noChangeShapeType="1"/>
          </p:cNvSpPr>
          <p:nvPr/>
        </p:nvSpPr>
        <p:spPr bwMode="auto">
          <a:xfrm flipH="1">
            <a:off x="6324600" y="3962400"/>
            <a:ext cx="762000" cy="6858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Freeform 42"/>
          <p:cNvSpPr>
            <a:spLocks/>
          </p:cNvSpPr>
          <p:nvPr/>
        </p:nvSpPr>
        <p:spPr bwMode="auto">
          <a:xfrm>
            <a:off x="3498850" y="4465638"/>
            <a:ext cx="392113" cy="228600"/>
          </a:xfrm>
          <a:custGeom>
            <a:avLst/>
            <a:gdLst>
              <a:gd name="T0" fmla="*/ 0 w 247"/>
              <a:gd name="T1" fmla="*/ 2147483647 h 144"/>
              <a:gd name="T2" fmla="*/ 2147483647 w 247"/>
              <a:gd name="T3" fmla="*/ 2147483647 h 144"/>
              <a:gd name="T4" fmla="*/ 2147483647 w 247"/>
              <a:gd name="T5" fmla="*/ 2147483647 h 144"/>
              <a:gd name="T6" fmla="*/ 2147483647 w 247"/>
              <a:gd name="T7" fmla="*/ 2147483647 h 144"/>
              <a:gd name="T8" fmla="*/ 2147483647 w 247"/>
              <a:gd name="T9" fmla="*/ 2147483647 h 144"/>
              <a:gd name="T10" fmla="*/ 2147483647 w 247"/>
              <a:gd name="T11" fmla="*/ 2147483647 h 144"/>
              <a:gd name="T12" fmla="*/ 2147483647 w 247"/>
              <a:gd name="T13" fmla="*/ 2147483647 h 144"/>
              <a:gd name="T14" fmla="*/ 2147483647 w 247"/>
              <a:gd name="T15" fmla="*/ 2147483647 h 144"/>
              <a:gd name="T16" fmla="*/ 2147483647 w 247"/>
              <a:gd name="T17" fmla="*/ 2147483647 h 144"/>
              <a:gd name="T18" fmla="*/ 2147483647 w 247"/>
              <a:gd name="T19" fmla="*/ 2147483647 h 144"/>
              <a:gd name="T20" fmla="*/ 0 w 247"/>
              <a:gd name="T21" fmla="*/ 2147483647 h 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7"/>
              <a:gd name="T34" fmla="*/ 0 h 144"/>
              <a:gd name="T35" fmla="*/ 247 w 247"/>
              <a:gd name="T36" fmla="*/ 144 h 1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7" h="144">
                <a:moveTo>
                  <a:pt x="0" y="133"/>
                </a:moveTo>
                <a:cubicBezTo>
                  <a:pt x="32" y="135"/>
                  <a:pt x="63" y="125"/>
                  <a:pt x="96" y="123"/>
                </a:cubicBezTo>
                <a:cubicBezTo>
                  <a:pt x="111" y="119"/>
                  <a:pt x="126" y="110"/>
                  <a:pt x="142" y="109"/>
                </a:cubicBezTo>
                <a:cubicBezTo>
                  <a:pt x="179" y="96"/>
                  <a:pt x="163" y="101"/>
                  <a:pt x="196" y="80"/>
                </a:cubicBezTo>
                <a:cubicBezTo>
                  <a:pt x="205" y="66"/>
                  <a:pt x="198" y="73"/>
                  <a:pt x="212" y="64"/>
                </a:cubicBezTo>
                <a:cubicBezTo>
                  <a:pt x="216" y="56"/>
                  <a:pt x="215" y="55"/>
                  <a:pt x="223" y="51"/>
                </a:cubicBezTo>
                <a:cubicBezTo>
                  <a:pt x="234" y="33"/>
                  <a:pt x="222" y="44"/>
                  <a:pt x="241" y="32"/>
                </a:cubicBezTo>
                <a:cubicBezTo>
                  <a:pt x="247" y="21"/>
                  <a:pt x="233" y="40"/>
                  <a:pt x="241" y="30"/>
                </a:cubicBezTo>
                <a:cubicBezTo>
                  <a:pt x="242" y="27"/>
                  <a:pt x="240" y="0"/>
                  <a:pt x="241" y="19"/>
                </a:cubicBezTo>
                <a:lnTo>
                  <a:pt x="244" y="144"/>
                </a:lnTo>
                <a:lnTo>
                  <a:pt x="0" y="139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47107" name="Freeform 3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8A9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1" name="Group 7"/>
          <p:cNvGrpSpPr>
            <a:grpSpLocks/>
          </p:cNvGrpSpPr>
          <p:nvPr/>
        </p:nvGrpSpPr>
        <p:grpSpPr bwMode="auto">
          <a:xfrm flipH="1">
            <a:off x="3962400" y="4648200"/>
            <a:ext cx="3124200" cy="381000"/>
            <a:chOff x="2976" y="2448"/>
            <a:chExt cx="1488" cy="240"/>
          </a:xfrm>
        </p:grpSpPr>
        <p:grpSp>
          <p:nvGrpSpPr>
            <p:cNvPr id="47143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47145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6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44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2" name="Line 12"/>
          <p:cNvSpPr>
            <a:spLocks noChangeShapeType="1"/>
          </p:cNvSpPr>
          <p:nvPr/>
        </p:nvSpPr>
        <p:spPr bwMode="auto">
          <a:xfrm flipH="1">
            <a:off x="3429000" y="2438400"/>
            <a:ext cx="914400" cy="609600"/>
          </a:xfrm>
          <a:prstGeom prst="line">
            <a:avLst/>
          </a:prstGeom>
          <a:noFill/>
          <a:ln w="9525">
            <a:solidFill>
              <a:srgbClr val="FF18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13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47114" name="Text Box 14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47115" name="Group 15"/>
          <p:cNvGrpSpPr>
            <a:grpSpLocks/>
          </p:cNvGrpSpPr>
          <p:nvPr/>
        </p:nvGrpSpPr>
        <p:grpSpPr bwMode="auto">
          <a:xfrm>
            <a:off x="2133600" y="4648200"/>
            <a:ext cx="1828800" cy="381000"/>
            <a:chOff x="912" y="2928"/>
            <a:chExt cx="1680" cy="240"/>
          </a:xfrm>
        </p:grpSpPr>
        <p:sp>
          <p:nvSpPr>
            <p:cNvPr id="47140" name="AutoShape 16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1" name="Rectangle 17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2" name="Line 18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6" name="Freeform 19"/>
          <p:cNvSpPr>
            <a:spLocks/>
          </p:cNvSpPr>
          <p:nvPr/>
        </p:nvSpPr>
        <p:spPr bwMode="auto">
          <a:xfrm>
            <a:off x="3956050" y="2851150"/>
            <a:ext cx="1606550" cy="1841500"/>
          </a:xfrm>
          <a:custGeom>
            <a:avLst/>
            <a:gdLst>
              <a:gd name="T0" fmla="*/ 2147483647 w 1012"/>
              <a:gd name="T1" fmla="*/ 2147483647 h 1160"/>
              <a:gd name="T2" fmla="*/ 2147483647 w 1012"/>
              <a:gd name="T3" fmla="*/ 2147483647 h 1160"/>
              <a:gd name="T4" fmla="*/ 2147483647 w 1012"/>
              <a:gd name="T5" fmla="*/ 2147483647 h 1160"/>
              <a:gd name="T6" fmla="*/ 2147483647 w 1012"/>
              <a:gd name="T7" fmla="*/ 2147483647 h 1160"/>
              <a:gd name="T8" fmla="*/ 2147483647 w 1012"/>
              <a:gd name="T9" fmla="*/ 2147483647 h 1160"/>
              <a:gd name="T10" fmla="*/ 2147483647 w 1012"/>
              <a:gd name="T11" fmla="*/ 2147483647 h 1160"/>
              <a:gd name="T12" fmla="*/ 2147483647 w 1012"/>
              <a:gd name="T13" fmla="*/ 2147483647 h 1160"/>
              <a:gd name="T14" fmla="*/ 2147483647 w 1012"/>
              <a:gd name="T15" fmla="*/ 2147483647 h 1160"/>
              <a:gd name="T16" fmla="*/ 2147483647 w 1012"/>
              <a:gd name="T17" fmla="*/ 2147483647 h 1160"/>
              <a:gd name="T18" fmla="*/ 2147483647 w 1012"/>
              <a:gd name="T19" fmla="*/ 2147483647 h 1160"/>
              <a:gd name="T20" fmla="*/ 2147483647 w 1012"/>
              <a:gd name="T21" fmla="*/ 2147483647 h 1160"/>
              <a:gd name="T22" fmla="*/ 2147483647 w 1012"/>
              <a:gd name="T23" fmla="*/ 2147483647 h 1160"/>
              <a:gd name="T24" fmla="*/ 2147483647 w 1012"/>
              <a:gd name="T25" fmla="*/ 2147483647 h 1160"/>
              <a:gd name="T26" fmla="*/ 2147483647 w 1012"/>
              <a:gd name="T27" fmla="*/ 2147483647 h 1160"/>
              <a:gd name="T28" fmla="*/ 2147483647 w 1012"/>
              <a:gd name="T29" fmla="*/ 2147483647 h 1160"/>
              <a:gd name="T30" fmla="*/ 2147483647 w 1012"/>
              <a:gd name="T31" fmla="*/ 2147483647 h 1160"/>
              <a:gd name="T32" fmla="*/ 2147483647 w 1012"/>
              <a:gd name="T33" fmla="*/ 2147483647 h 1160"/>
              <a:gd name="T34" fmla="*/ 2147483647 w 1012"/>
              <a:gd name="T35" fmla="*/ 2147483647 h 1160"/>
              <a:gd name="T36" fmla="*/ 2147483647 w 1012"/>
              <a:gd name="T37" fmla="*/ 2147483647 h 1160"/>
              <a:gd name="T38" fmla="*/ 2147483647 w 1012"/>
              <a:gd name="T39" fmla="*/ 2147483647 h 1160"/>
              <a:gd name="T40" fmla="*/ 0 w 1012"/>
              <a:gd name="T41" fmla="*/ 0 h 11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12"/>
              <a:gd name="T64" fmla="*/ 0 h 1160"/>
              <a:gd name="T65" fmla="*/ 1012 w 1012"/>
              <a:gd name="T66" fmla="*/ 1160 h 11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12" h="1160">
                <a:moveTo>
                  <a:pt x="36" y="31"/>
                </a:moveTo>
                <a:cubicBezTo>
                  <a:pt x="64" y="59"/>
                  <a:pt x="159" y="161"/>
                  <a:pt x="188" y="212"/>
                </a:cubicBezTo>
                <a:cubicBezTo>
                  <a:pt x="204" y="244"/>
                  <a:pt x="220" y="255"/>
                  <a:pt x="244" y="300"/>
                </a:cubicBezTo>
                <a:cubicBezTo>
                  <a:pt x="251" y="321"/>
                  <a:pt x="266" y="350"/>
                  <a:pt x="276" y="372"/>
                </a:cubicBezTo>
                <a:cubicBezTo>
                  <a:pt x="301" y="432"/>
                  <a:pt x="300" y="447"/>
                  <a:pt x="324" y="505"/>
                </a:cubicBezTo>
                <a:cubicBezTo>
                  <a:pt x="348" y="554"/>
                  <a:pt x="311" y="465"/>
                  <a:pt x="348" y="567"/>
                </a:cubicBezTo>
                <a:cubicBezTo>
                  <a:pt x="349" y="571"/>
                  <a:pt x="373" y="640"/>
                  <a:pt x="372" y="636"/>
                </a:cubicBezTo>
                <a:cubicBezTo>
                  <a:pt x="370" y="632"/>
                  <a:pt x="389" y="668"/>
                  <a:pt x="388" y="664"/>
                </a:cubicBezTo>
                <a:cubicBezTo>
                  <a:pt x="386" y="660"/>
                  <a:pt x="400" y="693"/>
                  <a:pt x="404" y="695"/>
                </a:cubicBezTo>
                <a:cubicBezTo>
                  <a:pt x="420" y="700"/>
                  <a:pt x="412" y="724"/>
                  <a:pt x="428" y="735"/>
                </a:cubicBezTo>
                <a:cubicBezTo>
                  <a:pt x="447" y="763"/>
                  <a:pt x="433" y="761"/>
                  <a:pt x="452" y="780"/>
                </a:cubicBezTo>
                <a:cubicBezTo>
                  <a:pt x="465" y="820"/>
                  <a:pt x="487" y="836"/>
                  <a:pt x="511" y="876"/>
                </a:cubicBezTo>
                <a:cubicBezTo>
                  <a:pt x="527" y="913"/>
                  <a:pt x="532" y="936"/>
                  <a:pt x="568" y="960"/>
                </a:cubicBezTo>
                <a:cubicBezTo>
                  <a:pt x="578" y="976"/>
                  <a:pt x="612" y="1013"/>
                  <a:pt x="628" y="1024"/>
                </a:cubicBezTo>
                <a:cubicBezTo>
                  <a:pt x="644" y="1048"/>
                  <a:pt x="681" y="1058"/>
                  <a:pt x="708" y="1072"/>
                </a:cubicBezTo>
                <a:cubicBezTo>
                  <a:pt x="724" y="1080"/>
                  <a:pt x="743" y="1087"/>
                  <a:pt x="760" y="1096"/>
                </a:cubicBezTo>
                <a:cubicBezTo>
                  <a:pt x="772" y="1103"/>
                  <a:pt x="782" y="1116"/>
                  <a:pt x="796" y="1120"/>
                </a:cubicBezTo>
                <a:cubicBezTo>
                  <a:pt x="853" y="1134"/>
                  <a:pt x="909" y="1147"/>
                  <a:pt x="968" y="1152"/>
                </a:cubicBezTo>
                <a:cubicBezTo>
                  <a:pt x="984" y="1156"/>
                  <a:pt x="995" y="1160"/>
                  <a:pt x="1012" y="1160"/>
                </a:cubicBezTo>
                <a:lnTo>
                  <a:pt x="4" y="1156"/>
                </a:lnTo>
                <a:lnTo>
                  <a:pt x="0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7" name="Group 20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47138" name="AutoShape 21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9" name="Text Box 22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47118" name="Freeform 23"/>
          <p:cNvSpPr>
            <a:spLocks/>
          </p:cNvSpPr>
          <p:nvPr/>
        </p:nvSpPr>
        <p:spPr bwMode="auto">
          <a:xfrm>
            <a:off x="1941513" y="2844800"/>
            <a:ext cx="2058987" cy="1858963"/>
          </a:xfrm>
          <a:custGeom>
            <a:avLst/>
            <a:gdLst>
              <a:gd name="T0" fmla="*/ 2147483647 w 1297"/>
              <a:gd name="T1" fmla="*/ 2147483647 h 1171"/>
              <a:gd name="T2" fmla="*/ 2147483647 w 1297"/>
              <a:gd name="T3" fmla="*/ 2147483647 h 1171"/>
              <a:gd name="T4" fmla="*/ 2147483647 w 1297"/>
              <a:gd name="T5" fmla="*/ 2147483647 h 1171"/>
              <a:gd name="T6" fmla="*/ 2147483647 w 1297"/>
              <a:gd name="T7" fmla="*/ 2147483647 h 1171"/>
              <a:gd name="T8" fmla="*/ 2147483647 w 1297"/>
              <a:gd name="T9" fmla="*/ 2147483647 h 1171"/>
              <a:gd name="T10" fmla="*/ 2147483647 w 1297"/>
              <a:gd name="T11" fmla="*/ 0 h 1171"/>
              <a:gd name="T12" fmla="*/ 2147483647 w 1297"/>
              <a:gd name="T13" fmla="*/ 2147483647 h 1171"/>
              <a:gd name="T14" fmla="*/ 2147483647 w 1297"/>
              <a:gd name="T15" fmla="*/ 2147483647 h 1171"/>
              <a:gd name="T16" fmla="*/ 2147483647 w 1297"/>
              <a:gd name="T17" fmla="*/ 2147483647 h 1171"/>
              <a:gd name="T18" fmla="*/ 2147483647 w 1297"/>
              <a:gd name="T19" fmla="*/ 2147483647 h 1171"/>
              <a:gd name="T20" fmla="*/ 2147483647 w 1297"/>
              <a:gd name="T21" fmla="*/ 2147483647 h 1171"/>
              <a:gd name="T22" fmla="*/ 2147483647 w 1297"/>
              <a:gd name="T23" fmla="*/ 2147483647 h 1171"/>
              <a:gd name="T24" fmla="*/ 2147483647 w 1297"/>
              <a:gd name="T25" fmla="*/ 2147483647 h 1171"/>
              <a:gd name="T26" fmla="*/ 2147483647 w 1297"/>
              <a:gd name="T27" fmla="*/ 2147483647 h 1171"/>
              <a:gd name="T28" fmla="*/ 2147483647 w 1297"/>
              <a:gd name="T29" fmla="*/ 2147483647 h 1171"/>
              <a:gd name="T30" fmla="*/ 2147483647 w 1297"/>
              <a:gd name="T31" fmla="*/ 2147483647 h 1171"/>
              <a:gd name="T32" fmla="*/ 2147483647 w 1297"/>
              <a:gd name="T33" fmla="*/ 2147483647 h 1171"/>
              <a:gd name="T34" fmla="*/ 2147483647 w 1297"/>
              <a:gd name="T35" fmla="*/ 2147483647 h 1171"/>
              <a:gd name="T36" fmla="*/ 2147483647 w 1297"/>
              <a:gd name="T37" fmla="*/ 2147483647 h 1171"/>
              <a:gd name="T38" fmla="*/ 2147483647 w 1297"/>
              <a:gd name="T39" fmla="*/ 2147483647 h 1171"/>
              <a:gd name="T40" fmla="*/ 2147483647 w 1297"/>
              <a:gd name="T41" fmla="*/ 2147483647 h 1171"/>
              <a:gd name="T42" fmla="*/ 2147483647 w 1297"/>
              <a:gd name="T43" fmla="*/ 2147483647 h 1171"/>
              <a:gd name="T44" fmla="*/ 2147483647 w 1297"/>
              <a:gd name="T45" fmla="*/ 2147483647 h 1171"/>
              <a:gd name="T46" fmla="*/ 2147483647 w 1297"/>
              <a:gd name="T47" fmla="*/ 2147483647 h 1171"/>
              <a:gd name="T48" fmla="*/ 2147483647 w 1297"/>
              <a:gd name="T49" fmla="*/ 2147483647 h 1171"/>
              <a:gd name="T50" fmla="*/ 2147483647 w 1297"/>
              <a:gd name="T51" fmla="*/ 2147483647 h 1171"/>
              <a:gd name="T52" fmla="*/ 2147483647 w 1297"/>
              <a:gd name="T53" fmla="*/ 2147483647 h 1171"/>
              <a:gd name="T54" fmla="*/ 2147483647 w 1297"/>
              <a:gd name="T55" fmla="*/ 2147483647 h 1171"/>
              <a:gd name="T56" fmla="*/ 2147483647 w 1297"/>
              <a:gd name="T57" fmla="*/ 2147483647 h 1171"/>
              <a:gd name="T58" fmla="*/ 2147483647 w 1297"/>
              <a:gd name="T59" fmla="*/ 2147483647 h 1171"/>
              <a:gd name="T60" fmla="*/ 2147483647 w 1297"/>
              <a:gd name="T61" fmla="*/ 2147483647 h 1171"/>
              <a:gd name="T62" fmla="*/ 2147483647 w 1297"/>
              <a:gd name="T63" fmla="*/ 2147483647 h 1171"/>
              <a:gd name="T64" fmla="*/ 2147483647 w 1297"/>
              <a:gd name="T65" fmla="*/ 2147483647 h 1171"/>
              <a:gd name="T66" fmla="*/ 2147483647 w 1297"/>
              <a:gd name="T67" fmla="*/ 2147483647 h 1171"/>
              <a:gd name="T68" fmla="*/ 2147483647 w 1297"/>
              <a:gd name="T69" fmla="*/ 2147483647 h 1171"/>
              <a:gd name="T70" fmla="*/ 2147483647 w 1297"/>
              <a:gd name="T71" fmla="*/ 2147483647 h 1171"/>
              <a:gd name="T72" fmla="*/ 2147483647 w 1297"/>
              <a:gd name="T73" fmla="*/ 2147483647 h 1171"/>
              <a:gd name="T74" fmla="*/ 2147483647 w 1297"/>
              <a:gd name="T75" fmla="*/ 2147483647 h 117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97"/>
              <a:gd name="T115" fmla="*/ 0 h 1171"/>
              <a:gd name="T116" fmla="*/ 1297 w 1297"/>
              <a:gd name="T117" fmla="*/ 1171 h 117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97" h="1171">
                <a:moveTo>
                  <a:pt x="1274" y="24"/>
                </a:moveTo>
                <a:cubicBezTo>
                  <a:pt x="1254" y="60"/>
                  <a:pt x="1230" y="75"/>
                  <a:pt x="1227" y="72"/>
                </a:cubicBezTo>
                <a:cubicBezTo>
                  <a:pt x="1223" y="68"/>
                  <a:pt x="1297" y="39"/>
                  <a:pt x="1294" y="36"/>
                </a:cubicBezTo>
                <a:cubicBezTo>
                  <a:pt x="1287" y="30"/>
                  <a:pt x="1249" y="51"/>
                  <a:pt x="1235" y="51"/>
                </a:cubicBezTo>
                <a:cubicBezTo>
                  <a:pt x="1229" y="33"/>
                  <a:pt x="1295" y="29"/>
                  <a:pt x="1278" y="24"/>
                </a:cubicBezTo>
                <a:cubicBezTo>
                  <a:pt x="1270" y="21"/>
                  <a:pt x="1270" y="0"/>
                  <a:pt x="1270" y="0"/>
                </a:cubicBezTo>
                <a:cubicBezTo>
                  <a:pt x="1215" y="6"/>
                  <a:pt x="1224" y="3"/>
                  <a:pt x="1189" y="27"/>
                </a:cubicBezTo>
                <a:cubicBezTo>
                  <a:pt x="1166" y="61"/>
                  <a:pt x="1183" y="33"/>
                  <a:pt x="1156" y="56"/>
                </a:cubicBezTo>
                <a:cubicBezTo>
                  <a:pt x="1152" y="59"/>
                  <a:pt x="1151" y="64"/>
                  <a:pt x="1148" y="68"/>
                </a:cubicBezTo>
                <a:cubicBezTo>
                  <a:pt x="1144" y="71"/>
                  <a:pt x="1140" y="73"/>
                  <a:pt x="1136" y="76"/>
                </a:cubicBezTo>
                <a:cubicBezTo>
                  <a:pt x="1126" y="105"/>
                  <a:pt x="1104" y="112"/>
                  <a:pt x="1096" y="139"/>
                </a:cubicBezTo>
                <a:cubicBezTo>
                  <a:pt x="1088" y="160"/>
                  <a:pt x="1087" y="166"/>
                  <a:pt x="1069" y="179"/>
                </a:cubicBezTo>
                <a:cubicBezTo>
                  <a:pt x="1064" y="192"/>
                  <a:pt x="1040" y="226"/>
                  <a:pt x="1036" y="240"/>
                </a:cubicBezTo>
                <a:cubicBezTo>
                  <a:pt x="1040" y="242"/>
                  <a:pt x="1053" y="219"/>
                  <a:pt x="1051" y="224"/>
                </a:cubicBezTo>
                <a:cubicBezTo>
                  <a:pt x="1047" y="230"/>
                  <a:pt x="1033" y="251"/>
                  <a:pt x="1028" y="256"/>
                </a:cubicBezTo>
                <a:cubicBezTo>
                  <a:pt x="1024" y="258"/>
                  <a:pt x="1026" y="264"/>
                  <a:pt x="1024" y="268"/>
                </a:cubicBezTo>
                <a:cubicBezTo>
                  <a:pt x="1019" y="276"/>
                  <a:pt x="1012" y="283"/>
                  <a:pt x="1008" y="292"/>
                </a:cubicBezTo>
                <a:cubicBezTo>
                  <a:pt x="1001" y="305"/>
                  <a:pt x="984" y="332"/>
                  <a:pt x="984" y="332"/>
                </a:cubicBezTo>
                <a:cubicBezTo>
                  <a:pt x="979" y="348"/>
                  <a:pt x="974" y="357"/>
                  <a:pt x="968" y="372"/>
                </a:cubicBezTo>
                <a:cubicBezTo>
                  <a:pt x="954" y="401"/>
                  <a:pt x="955" y="440"/>
                  <a:pt x="931" y="464"/>
                </a:cubicBezTo>
                <a:cubicBezTo>
                  <a:pt x="920" y="501"/>
                  <a:pt x="909" y="541"/>
                  <a:pt x="892" y="568"/>
                </a:cubicBezTo>
                <a:cubicBezTo>
                  <a:pt x="886" y="576"/>
                  <a:pt x="883" y="587"/>
                  <a:pt x="880" y="597"/>
                </a:cubicBezTo>
                <a:cubicBezTo>
                  <a:pt x="873" y="617"/>
                  <a:pt x="863" y="646"/>
                  <a:pt x="852" y="664"/>
                </a:cubicBezTo>
                <a:cubicBezTo>
                  <a:pt x="846" y="672"/>
                  <a:pt x="839" y="678"/>
                  <a:pt x="836" y="688"/>
                </a:cubicBezTo>
                <a:cubicBezTo>
                  <a:pt x="833" y="696"/>
                  <a:pt x="836" y="709"/>
                  <a:pt x="828" y="712"/>
                </a:cubicBezTo>
                <a:cubicBezTo>
                  <a:pt x="811" y="717"/>
                  <a:pt x="820" y="741"/>
                  <a:pt x="805" y="752"/>
                </a:cubicBezTo>
                <a:cubicBezTo>
                  <a:pt x="800" y="780"/>
                  <a:pt x="778" y="816"/>
                  <a:pt x="760" y="840"/>
                </a:cubicBezTo>
                <a:cubicBezTo>
                  <a:pt x="730" y="886"/>
                  <a:pt x="749" y="903"/>
                  <a:pt x="709" y="931"/>
                </a:cubicBezTo>
                <a:cubicBezTo>
                  <a:pt x="690" y="958"/>
                  <a:pt x="698" y="933"/>
                  <a:pt x="691" y="955"/>
                </a:cubicBezTo>
                <a:cubicBezTo>
                  <a:pt x="687" y="951"/>
                  <a:pt x="677" y="973"/>
                  <a:pt x="672" y="973"/>
                </a:cubicBezTo>
                <a:cubicBezTo>
                  <a:pt x="667" y="973"/>
                  <a:pt x="662" y="988"/>
                  <a:pt x="661" y="992"/>
                </a:cubicBezTo>
                <a:cubicBezTo>
                  <a:pt x="651" y="1010"/>
                  <a:pt x="627" y="1031"/>
                  <a:pt x="611" y="1043"/>
                </a:cubicBezTo>
                <a:cubicBezTo>
                  <a:pt x="595" y="1065"/>
                  <a:pt x="552" y="1083"/>
                  <a:pt x="515" y="1115"/>
                </a:cubicBezTo>
                <a:cubicBezTo>
                  <a:pt x="435" y="1144"/>
                  <a:pt x="467" y="1130"/>
                  <a:pt x="379" y="1149"/>
                </a:cubicBezTo>
                <a:cubicBezTo>
                  <a:pt x="315" y="1149"/>
                  <a:pt x="320" y="1163"/>
                  <a:pt x="269" y="1155"/>
                </a:cubicBezTo>
                <a:cubicBezTo>
                  <a:pt x="253" y="1165"/>
                  <a:pt x="0" y="1170"/>
                  <a:pt x="184" y="1171"/>
                </a:cubicBezTo>
                <a:lnTo>
                  <a:pt x="1270" y="1164"/>
                </a:lnTo>
                <a:lnTo>
                  <a:pt x="1274" y="24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9" name="Group 24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47136" name="Text Box 25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47137" name="AutoShape 26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20" name="Text Box 27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47121" name="Text Box 28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1-tail vs. 2-tailed</a:t>
            </a:r>
          </a:p>
        </p:txBody>
      </p:sp>
      <p:sp>
        <p:nvSpPr>
          <p:cNvPr id="47122" name="Text Box 29"/>
          <p:cNvSpPr txBox="1">
            <a:spLocks noChangeArrowheads="1"/>
          </p:cNvSpPr>
          <p:nvPr/>
        </p:nvSpPr>
        <p:spPr bwMode="auto">
          <a:xfrm>
            <a:off x="838200" y="1981200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/>
              <a:t> = 0.05 two-tailed to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/>
              <a:t> = 0.05 two-tailed</a:t>
            </a:r>
          </a:p>
        </p:txBody>
      </p:sp>
      <p:sp>
        <p:nvSpPr>
          <p:cNvPr id="47123" name="Text Box 30"/>
          <p:cNvSpPr txBox="1">
            <a:spLocks noChangeArrowheads="1"/>
          </p:cNvSpPr>
          <p:nvPr/>
        </p:nvSpPr>
        <p:spPr bwMode="auto">
          <a:xfrm>
            <a:off x="2438400" y="2909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FF182D"/>
                </a:solidFill>
              </a:rPr>
              <a:t>p = 0.025</a:t>
            </a:r>
            <a:endParaRPr lang="en-US">
              <a:solidFill>
                <a:srgbClr val="FF182D"/>
              </a:solidFill>
            </a:endParaRPr>
          </a:p>
        </p:txBody>
      </p:sp>
      <p:sp>
        <p:nvSpPr>
          <p:cNvPr id="47124" name="Line 31"/>
          <p:cNvSpPr>
            <a:spLocks noChangeShapeType="1"/>
          </p:cNvSpPr>
          <p:nvPr/>
        </p:nvSpPr>
        <p:spPr bwMode="auto">
          <a:xfrm>
            <a:off x="3886200" y="2667000"/>
            <a:ext cx="0" cy="20859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Line 32"/>
          <p:cNvSpPr>
            <a:spLocks noChangeShapeType="1"/>
          </p:cNvSpPr>
          <p:nvPr/>
        </p:nvSpPr>
        <p:spPr bwMode="auto">
          <a:xfrm>
            <a:off x="3124200" y="3276600"/>
            <a:ext cx="685800" cy="13716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Text Box 33"/>
          <p:cNvSpPr txBox="1">
            <a:spLocks noChangeArrowheads="1"/>
          </p:cNvSpPr>
          <p:nvPr/>
        </p:nvSpPr>
        <p:spPr bwMode="auto">
          <a:xfrm>
            <a:off x="6553200" y="3657600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FF182D"/>
                </a:solidFill>
              </a:rPr>
              <a:t>p = 0.025</a:t>
            </a:r>
            <a:endParaRPr lang="en-US">
              <a:solidFill>
                <a:srgbClr val="FF182D"/>
              </a:solidFill>
            </a:endParaRPr>
          </a:p>
        </p:txBody>
      </p:sp>
      <p:sp>
        <p:nvSpPr>
          <p:cNvPr id="47127" name="Freeform 34"/>
          <p:cNvSpPr>
            <a:spLocks/>
          </p:cNvSpPr>
          <p:nvPr/>
        </p:nvSpPr>
        <p:spPr bwMode="auto">
          <a:xfrm>
            <a:off x="6180138" y="4518025"/>
            <a:ext cx="450850" cy="168275"/>
          </a:xfrm>
          <a:custGeom>
            <a:avLst/>
            <a:gdLst>
              <a:gd name="T0" fmla="*/ 2147483647 w 284"/>
              <a:gd name="T1" fmla="*/ 2147483647 h 106"/>
              <a:gd name="T2" fmla="*/ 2147483647 w 284"/>
              <a:gd name="T3" fmla="*/ 2147483647 h 106"/>
              <a:gd name="T4" fmla="*/ 2147483647 w 284"/>
              <a:gd name="T5" fmla="*/ 2147483647 h 106"/>
              <a:gd name="T6" fmla="*/ 2147483647 w 284"/>
              <a:gd name="T7" fmla="*/ 2147483647 h 106"/>
              <a:gd name="T8" fmla="*/ 2147483647 w 284"/>
              <a:gd name="T9" fmla="*/ 2147483647 h 106"/>
              <a:gd name="T10" fmla="*/ 2147483647 w 284"/>
              <a:gd name="T11" fmla="*/ 2147483647 h 106"/>
              <a:gd name="T12" fmla="*/ 2147483647 w 284"/>
              <a:gd name="T13" fmla="*/ 2147483647 h 106"/>
              <a:gd name="T14" fmla="*/ 2147483647 w 284"/>
              <a:gd name="T15" fmla="*/ 2147483647 h 106"/>
              <a:gd name="T16" fmla="*/ 2147483647 w 284"/>
              <a:gd name="T17" fmla="*/ 2147483647 h 106"/>
              <a:gd name="T18" fmla="*/ 2147483647 w 284"/>
              <a:gd name="T19" fmla="*/ 2147483647 h 106"/>
              <a:gd name="T20" fmla="*/ 2147483647 w 284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4"/>
              <a:gd name="T34" fmla="*/ 0 h 106"/>
              <a:gd name="T35" fmla="*/ 284 w 284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4" h="106">
                <a:moveTo>
                  <a:pt x="284" y="99"/>
                </a:moveTo>
                <a:cubicBezTo>
                  <a:pt x="252" y="101"/>
                  <a:pt x="216" y="76"/>
                  <a:pt x="183" y="74"/>
                </a:cubicBezTo>
                <a:cubicBezTo>
                  <a:pt x="168" y="70"/>
                  <a:pt x="159" y="55"/>
                  <a:pt x="143" y="54"/>
                </a:cubicBezTo>
                <a:cubicBezTo>
                  <a:pt x="106" y="41"/>
                  <a:pt x="136" y="63"/>
                  <a:pt x="103" y="42"/>
                </a:cubicBezTo>
                <a:cubicBezTo>
                  <a:pt x="94" y="28"/>
                  <a:pt x="81" y="43"/>
                  <a:pt x="67" y="34"/>
                </a:cubicBezTo>
                <a:cubicBezTo>
                  <a:pt x="63" y="26"/>
                  <a:pt x="19" y="22"/>
                  <a:pt x="11" y="18"/>
                </a:cubicBezTo>
                <a:cubicBezTo>
                  <a:pt x="0" y="0"/>
                  <a:pt x="42" y="26"/>
                  <a:pt x="23" y="14"/>
                </a:cubicBezTo>
                <a:cubicBezTo>
                  <a:pt x="17" y="3"/>
                  <a:pt x="23" y="40"/>
                  <a:pt x="15" y="30"/>
                </a:cubicBezTo>
                <a:cubicBezTo>
                  <a:pt x="14" y="27"/>
                  <a:pt x="27" y="17"/>
                  <a:pt x="31" y="30"/>
                </a:cubicBezTo>
                <a:lnTo>
                  <a:pt x="31" y="106"/>
                </a:lnTo>
                <a:lnTo>
                  <a:pt x="284" y="10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35"/>
          <p:cNvSpPr>
            <a:spLocks noChangeShapeType="1"/>
          </p:cNvSpPr>
          <p:nvPr/>
        </p:nvSpPr>
        <p:spPr bwMode="auto">
          <a:xfrm>
            <a:off x="6210300" y="2667000"/>
            <a:ext cx="0" cy="20859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Line 36"/>
          <p:cNvSpPr>
            <a:spLocks noChangeShapeType="1"/>
          </p:cNvSpPr>
          <p:nvPr/>
        </p:nvSpPr>
        <p:spPr bwMode="auto">
          <a:xfrm>
            <a:off x="5257800" y="2438400"/>
            <a:ext cx="1447800" cy="1219200"/>
          </a:xfrm>
          <a:prstGeom prst="line">
            <a:avLst/>
          </a:prstGeom>
          <a:noFill/>
          <a:ln w="9525">
            <a:solidFill>
              <a:srgbClr val="FF18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30" name="Group 37"/>
          <p:cNvGrpSpPr>
            <a:grpSpLocks/>
          </p:cNvGrpSpPr>
          <p:nvPr/>
        </p:nvGrpSpPr>
        <p:grpSpPr bwMode="auto">
          <a:xfrm>
            <a:off x="4330700" y="2425700"/>
            <a:ext cx="974725" cy="369888"/>
            <a:chOff x="2728" y="1528"/>
            <a:chExt cx="614" cy="233"/>
          </a:xfrm>
        </p:grpSpPr>
        <p:sp>
          <p:nvSpPr>
            <p:cNvPr id="47134" name="Rectangle 38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5" name="Text Box 39"/>
            <p:cNvSpPr txBox="1">
              <a:spLocks noChangeArrowheads="1"/>
            </p:cNvSpPr>
            <p:nvPr/>
          </p:nvSpPr>
          <p:spPr bwMode="auto">
            <a:xfrm>
              <a:off x="2728" y="1528"/>
              <a:ext cx="6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47131" name="Line 40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8A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Line 41"/>
          <p:cNvSpPr>
            <a:spLocks noChangeShapeType="1"/>
          </p:cNvSpPr>
          <p:nvPr/>
        </p:nvSpPr>
        <p:spPr bwMode="auto">
          <a:xfrm flipH="1">
            <a:off x="6324600" y="3962400"/>
            <a:ext cx="762000" cy="6858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Freeform 42"/>
          <p:cNvSpPr>
            <a:spLocks/>
          </p:cNvSpPr>
          <p:nvPr/>
        </p:nvSpPr>
        <p:spPr bwMode="auto">
          <a:xfrm>
            <a:off x="3498850" y="4465638"/>
            <a:ext cx="392113" cy="228600"/>
          </a:xfrm>
          <a:custGeom>
            <a:avLst/>
            <a:gdLst>
              <a:gd name="T0" fmla="*/ 0 w 247"/>
              <a:gd name="T1" fmla="*/ 2147483647 h 144"/>
              <a:gd name="T2" fmla="*/ 2147483647 w 247"/>
              <a:gd name="T3" fmla="*/ 2147483647 h 144"/>
              <a:gd name="T4" fmla="*/ 2147483647 w 247"/>
              <a:gd name="T5" fmla="*/ 2147483647 h 144"/>
              <a:gd name="T6" fmla="*/ 2147483647 w 247"/>
              <a:gd name="T7" fmla="*/ 2147483647 h 144"/>
              <a:gd name="T8" fmla="*/ 2147483647 w 247"/>
              <a:gd name="T9" fmla="*/ 2147483647 h 144"/>
              <a:gd name="T10" fmla="*/ 2147483647 w 247"/>
              <a:gd name="T11" fmla="*/ 2147483647 h 144"/>
              <a:gd name="T12" fmla="*/ 2147483647 w 247"/>
              <a:gd name="T13" fmla="*/ 2147483647 h 144"/>
              <a:gd name="T14" fmla="*/ 2147483647 w 247"/>
              <a:gd name="T15" fmla="*/ 2147483647 h 144"/>
              <a:gd name="T16" fmla="*/ 2147483647 w 247"/>
              <a:gd name="T17" fmla="*/ 2147483647 h 144"/>
              <a:gd name="T18" fmla="*/ 2147483647 w 247"/>
              <a:gd name="T19" fmla="*/ 2147483647 h 144"/>
              <a:gd name="T20" fmla="*/ 0 w 247"/>
              <a:gd name="T21" fmla="*/ 2147483647 h 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7"/>
              <a:gd name="T34" fmla="*/ 0 h 144"/>
              <a:gd name="T35" fmla="*/ 247 w 247"/>
              <a:gd name="T36" fmla="*/ 144 h 1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7" h="144">
                <a:moveTo>
                  <a:pt x="0" y="133"/>
                </a:moveTo>
                <a:cubicBezTo>
                  <a:pt x="32" y="135"/>
                  <a:pt x="63" y="125"/>
                  <a:pt x="96" y="123"/>
                </a:cubicBezTo>
                <a:cubicBezTo>
                  <a:pt x="111" y="119"/>
                  <a:pt x="126" y="110"/>
                  <a:pt x="142" y="109"/>
                </a:cubicBezTo>
                <a:cubicBezTo>
                  <a:pt x="179" y="96"/>
                  <a:pt x="163" y="101"/>
                  <a:pt x="196" y="80"/>
                </a:cubicBezTo>
                <a:cubicBezTo>
                  <a:pt x="205" y="66"/>
                  <a:pt x="198" y="73"/>
                  <a:pt x="212" y="64"/>
                </a:cubicBezTo>
                <a:cubicBezTo>
                  <a:pt x="216" y="56"/>
                  <a:pt x="215" y="55"/>
                  <a:pt x="223" y="51"/>
                </a:cubicBezTo>
                <a:cubicBezTo>
                  <a:pt x="234" y="33"/>
                  <a:pt x="222" y="44"/>
                  <a:pt x="241" y="32"/>
                </a:cubicBezTo>
                <a:cubicBezTo>
                  <a:pt x="247" y="21"/>
                  <a:pt x="233" y="40"/>
                  <a:pt x="241" y="30"/>
                </a:cubicBezTo>
                <a:cubicBezTo>
                  <a:pt x="242" y="27"/>
                  <a:pt x="240" y="0"/>
                  <a:pt x="241" y="19"/>
                </a:cubicBezTo>
                <a:lnTo>
                  <a:pt x="244" y="144"/>
                </a:lnTo>
                <a:lnTo>
                  <a:pt x="0" y="139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48131" name="Freeform 3"/>
          <p:cNvSpPr>
            <a:spLocks/>
          </p:cNvSpPr>
          <p:nvPr/>
        </p:nvSpPr>
        <p:spPr bwMode="auto">
          <a:xfrm>
            <a:off x="2514600" y="281940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2286000" y="469265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Freeform 5"/>
          <p:cNvSpPr>
            <a:spLocks/>
          </p:cNvSpPr>
          <p:nvPr/>
        </p:nvSpPr>
        <p:spPr bwMode="auto">
          <a:xfrm>
            <a:off x="3505200" y="2847975"/>
            <a:ext cx="30480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4114800" y="2743200"/>
            <a:ext cx="0" cy="1933575"/>
          </a:xfrm>
          <a:prstGeom prst="line">
            <a:avLst/>
          </a:prstGeom>
          <a:noFill/>
          <a:ln w="38100" cap="rnd">
            <a:solidFill>
              <a:srgbClr val="FF8A9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35" name="Group 7"/>
          <p:cNvGrpSpPr>
            <a:grpSpLocks/>
          </p:cNvGrpSpPr>
          <p:nvPr/>
        </p:nvGrpSpPr>
        <p:grpSpPr bwMode="auto">
          <a:xfrm flipH="1">
            <a:off x="3886200" y="4648200"/>
            <a:ext cx="3200400" cy="381000"/>
            <a:chOff x="2976" y="2448"/>
            <a:chExt cx="1488" cy="240"/>
          </a:xfrm>
        </p:grpSpPr>
        <p:grpSp>
          <p:nvGrpSpPr>
            <p:cNvPr id="48170" name="Group 8"/>
            <p:cNvGrpSpPr>
              <a:grpSpLocks/>
            </p:cNvGrpSpPr>
            <p:nvPr/>
          </p:nvGrpSpPr>
          <p:grpSpPr bwMode="auto">
            <a:xfrm>
              <a:off x="2976" y="2448"/>
              <a:ext cx="1488" cy="240"/>
              <a:chOff x="2976" y="2448"/>
              <a:chExt cx="1488" cy="240"/>
            </a:xfrm>
          </p:grpSpPr>
          <p:sp>
            <p:nvSpPr>
              <p:cNvPr id="48172" name="AutoShape 9"/>
              <p:cNvSpPr>
                <a:spLocks/>
              </p:cNvSpPr>
              <p:nvPr/>
            </p:nvSpPr>
            <p:spPr bwMode="auto">
              <a:xfrm rot="-5400000">
                <a:off x="3672" y="1896"/>
                <a:ext cx="192" cy="1392"/>
              </a:xfrm>
              <a:prstGeom prst="leftBrace">
                <a:avLst>
                  <a:gd name="adj1" fmla="val 24972"/>
                  <a:gd name="adj2" fmla="val 50000"/>
                </a:avLst>
              </a:prstGeom>
              <a:noFill/>
              <a:ln w="9525">
                <a:solidFill>
                  <a:srgbClr val="0EFF1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3" name="Rectangle 1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71" name="Line 11"/>
            <p:cNvSpPr>
              <a:spLocks noChangeShapeType="1"/>
            </p:cNvSpPr>
            <p:nvPr/>
          </p:nvSpPr>
          <p:spPr bwMode="auto">
            <a:xfrm flipH="1">
              <a:off x="3168" y="2592"/>
              <a:ext cx="336" cy="0"/>
            </a:xfrm>
            <a:prstGeom prst="line">
              <a:avLst/>
            </a:prstGeom>
            <a:noFill/>
            <a:ln w="9525">
              <a:solidFill>
                <a:srgbClr val="27FF0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6" name="Line 12"/>
          <p:cNvSpPr>
            <a:spLocks noChangeShapeType="1"/>
          </p:cNvSpPr>
          <p:nvPr/>
        </p:nvSpPr>
        <p:spPr bwMode="auto">
          <a:xfrm flipH="1">
            <a:off x="3429000" y="2438400"/>
            <a:ext cx="914400" cy="609600"/>
          </a:xfrm>
          <a:prstGeom prst="line">
            <a:avLst/>
          </a:prstGeom>
          <a:noFill/>
          <a:ln w="9525">
            <a:solidFill>
              <a:srgbClr val="FF18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Text Box 13"/>
          <p:cNvSpPr txBox="1">
            <a:spLocks noChangeArrowheads="1"/>
          </p:cNvSpPr>
          <p:nvPr/>
        </p:nvSpPr>
        <p:spPr bwMode="auto">
          <a:xfrm>
            <a:off x="4419600" y="5013325"/>
            <a:ext cx="251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000">
                <a:solidFill>
                  <a:srgbClr val="0CF50C"/>
                </a:solidFill>
              </a:rPr>
              <a:t>Fail to reject H</a:t>
            </a:r>
            <a:r>
              <a:rPr lang="en-US" sz="2000" baseline="-25000">
                <a:solidFill>
                  <a:srgbClr val="0CF50C"/>
                </a:solidFill>
              </a:rPr>
              <a:t>0</a:t>
            </a:r>
            <a:endParaRPr lang="en-US" sz="2000"/>
          </a:p>
        </p:txBody>
      </p:sp>
      <p:sp>
        <p:nvSpPr>
          <p:cNvPr id="48138" name="Text Box 14"/>
          <p:cNvSpPr txBox="1">
            <a:spLocks noChangeArrowheads="1"/>
          </p:cNvSpPr>
          <p:nvPr/>
        </p:nvSpPr>
        <p:spPr bwMode="auto">
          <a:xfrm>
            <a:off x="2667000" y="4937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99"/>
                </a:solidFill>
              </a:rPr>
              <a:t>Reject H</a:t>
            </a:r>
            <a:r>
              <a:rPr lang="en-US" sz="2000" baseline="-25000">
                <a:solidFill>
                  <a:srgbClr val="333399"/>
                </a:solidFill>
              </a:rPr>
              <a:t>0</a:t>
            </a:r>
            <a:endParaRPr lang="en-US" sz="2000">
              <a:solidFill>
                <a:srgbClr val="FF3B47"/>
              </a:solidFill>
            </a:endParaRPr>
          </a:p>
        </p:txBody>
      </p:sp>
      <p:grpSp>
        <p:nvGrpSpPr>
          <p:cNvPr id="48139" name="Group 15"/>
          <p:cNvGrpSpPr>
            <a:grpSpLocks/>
          </p:cNvGrpSpPr>
          <p:nvPr/>
        </p:nvGrpSpPr>
        <p:grpSpPr bwMode="auto">
          <a:xfrm>
            <a:off x="2133600" y="4648200"/>
            <a:ext cx="1752600" cy="381000"/>
            <a:chOff x="912" y="2928"/>
            <a:chExt cx="1680" cy="240"/>
          </a:xfrm>
        </p:grpSpPr>
        <p:sp>
          <p:nvSpPr>
            <p:cNvPr id="48167" name="AutoShape 16"/>
            <p:cNvSpPr>
              <a:spLocks/>
            </p:cNvSpPr>
            <p:nvPr/>
          </p:nvSpPr>
          <p:spPr bwMode="auto">
            <a:xfrm rot="-5400000">
              <a:off x="1710" y="2286"/>
              <a:ext cx="192" cy="1572"/>
            </a:xfrm>
            <a:prstGeom prst="leftBrace">
              <a:avLst>
                <a:gd name="adj1" fmla="val 28201"/>
                <a:gd name="adj2" fmla="val 50000"/>
              </a:avLst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8" name="Rectangle 17"/>
            <p:cNvSpPr>
              <a:spLocks noChangeArrowheads="1"/>
            </p:cNvSpPr>
            <p:nvPr/>
          </p:nvSpPr>
          <p:spPr bwMode="auto">
            <a:xfrm>
              <a:off x="912" y="2928"/>
              <a:ext cx="21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9" name="Line 18"/>
            <p:cNvSpPr>
              <a:spLocks noChangeShapeType="1"/>
            </p:cNvSpPr>
            <p:nvPr/>
          </p:nvSpPr>
          <p:spPr bwMode="auto">
            <a:xfrm flipH="1">
              <a:off x="1056" y="3072"/>
              <a:ext cx="45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40" name="Freeform 19"/>
          <p:cNvSpPr>
            <a:spLocks/>
          </p:cNvSpPr>
          <p:nvPr/>
        </p:nvSpPr>
        <p:spPr bwMode="auto">
          <a:xfrm>
            <a:off x="3498850" y="4465638"/>
            <a:ext cx="392113" cy="228600"/>
          </a:xfrm>
          <a:custGeom>
            <a:avLst/>
            <a:gdLst>
              <a:gd name="T0" fmla="*/ 0 w 247"/>
              <a:gd name="T1" fmla="*/ 2147483647 h 144"/>
              <a:gd name="T2" fmla="*/ 2147483647 w 247"/>
              <a:gd name="T3" fmla="*/ 2147483647 h 144"/>
              <a:gd name="T4" fmla="*/ 2147483647 w 247"/>
              <a:gd name="T5" fmla="*/ 2147483647 h 144"/>
              <a:gd name="T6" fmla="*/ 2147483647 w 247"/>
              <a:gd name="T7" fmla="*/ 2147483647 h 144"/>
              <a:gd name="T8" fmla="*/ 2147483647 w 247"/>
              <a:gd name="T9" fmla="*/ 2147483647 h 144"/>
              <a:gd name="T10" fmla="*/ 2147483647 w 247"/>
              <a:gd name="T11" fmla="*/ 2147483647 h 144"/>
              <a:gd name="T12" fmla="*/ 2147483647 w 247"/>
              <a:gd name="T13" fmla="*/ 2147483647 h 144"/>
              <a:gd name="T14" fmla="*/ 2147483647 w 247"/>
              <a:gd name="T15" fmla="*/ 2147483647 h 144"/>
              <a:gd name="T16" fmla="*/ 2147483647 w 247"/>
              <a:gd name="T17" fmla="*/ 2147483647 h 144"/>
              <a:gd name="T18" fmla="*/ 2147483647 w 247"/>
              <a:gd name="T19" fmla="*/ 2147483647 h 144"/>
              <a:gd name="T20" fmla="*/ 0 w 247"/>
              <a:gd name="T21" fmla="*/ 2147483647 h 1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7"/>
              <a:gd name="T34" fmla="*/ 0 h 144"/>
              <a:gd name="T35" fmla="*/ 247 w 247"/>
              <a:gd name="T36" fmla="*/ 144 h 1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7" h="144">
                <a:moveTo>
                  <a:pt x="0" y="133"/>
                </a:moveTo>
                <a:cubicBezTo>
                  <a:pt x="32" y="135"/>
                  <a:pt x="63" y="125"/>
                  <a:pt x="96" y="123"/>
                </a:cubicBezTo>
                <a:cubicBezTo>
                  <a:pt x="111" y="119"/>
                  <a:pt x="126" y="110"/>
                  <a:pt x="142" y="109"/>
                </a:cubicBezTo>
                <a:cubicBezTo>
                  <a:pt x="179" y="96"/>
                  <a:pt x="163" y="101"/>
                  <a:pt x="196" y="80"/>
                </a:cubicBezTo>
                <a:cubicBezTo>
                  <a:pt x="205" y="66"/>
                  <a:pt x="198" y="73"/>
                  <a:pt x="212" y="64"/>
                </a:cubicBezTo>
                <a:cubicBezTo>
                  <a:pt x="216" y="56"/>
                  <a:pt x="215" y="55"/>
                  <a:pt x="223" y="51"/>
                </a:cubicBezTo>
                <a:cubicBezTo>
                  <a:pt x="234" y="33"/>
                  <a:pt x="222" y="44"/>
                  <a:pt x="241" y="32"/>
                </a:cubicBezTo>
                <a:cubicBezTo>
                  <a:pt x="247" y="21"/>
                  <a:pt x="233" y="40"/>
                  <a:pt x="241" y="30"/>
                </a:cubicBezTo>
                <a:cubicBezTo>
                  <a:pt x="242" y="27"/>
                  <a:pt x="240" y="0"/>
                  <a:pt x="241" y="19"/>
                </a:cubicBezTo>
                <a:lnTo>
                  <a:pt x="244" y="144"/>
                </a:lnTo>
                <a:lnTo>
                  <a:pt x="0" y="139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Freeform 20"/>
          <p:cNvSpPr>
            <a:spLocks/>
          </p:cNvSpPr>
          <p:nvPr/>
        </p:nvSpPr>
        <p:spPr bwMode="auto">
          <a:xfrm>
            <a:off x="3890963" y="2844800"/>
            <a:ext cx="1671637" cy="1847850"/>
          </a:xfrm>
          <a:custGeom>
            <a:avLst/>
            <a:gdLst>
              <a:gd name="T0" fmla="*/ 2147483647 w 1053"/>
              <a:gd name="T1" fmla="*/ 2147483647 h 1164"/>
              <a:gd name="T2" fmla="*/ 2147483647 w 1053"/>
              <a:gd name="T3" fmla="*/ 2147483647 h 1164"/>
              <a:gd name="T4" fmla="*/ 2147483647 w 1053"/>
              <a:gd name="T5" fmla="*/ 2147483647 h 1164"/>
              <a:gd name="T6" fmla="*/ 2147483647 w 1053"/>
              <a:gd name="T7" fmla="*/ 2147483647 h 1164"/>
              <a:gd name="T8" fmla="*/ 2147483647 w 1053"/>
              <a:gd name="T9" fmla="*/ 2147483647 h 1164"/>
              <a:gd name="T10" fmla="*/ 2147483647 w 1053"/>
              <a:gd name="T11" fmla="*/ 2147483647 h 1164"/>
              <a:gd name="T12" fmla="*/ 2147483647 w 1053"/>
              <a:gd name="T13" fmla="*/ 2147483647 h 1164"/>
              <a:gd name="T14" fmla="*/ 2147483647 w 1053"/>
              <a:gd name="T15" fmla="*/ 2147483647 h 1164"/>
              <a:gd name="T16" fmla="*/ 2147483647 w 1053"/>
              <a:gd name="T17" fmla="*/ 2147483647 h 1164"/>
              <a:gd name="T18" fmla="*/ 2147483647 w 1053"/>
              <a:gd name="T19" fmla="*/ 2147483647 h 1164"/>
              <a:gd name="T20" fmla="*/ 2147483647 w 1053"/>
              <a:gd name="T21" fmla="*/ 2147483647 h 1164"/>
              <a:gd name="T22" fmla="*/ 2147483647 w 1053"/>
              <a:gd name="T23" fmla="*/ 2147483647 h 1164"/>
              <a:gd name="T24" fmla="*/ 2147483647 w 1053"/>
              <a:gd name="T25" fmla="*/ 2147483647 h 1164"/>
              <a:gd name="T26" fmla="*/ 2147483647 w 1053"/>
              <a:gd name="T27" fmla="*/ 2147483647 h 1164"/>
              <a:gd name="T28" fmla="*/ 2147483647 w 1053"/>
              <a:gd name="T29" fmla="*/ 2147483647 h 1164"/>
              <a:gd name="T30" fmla="*/ 2147483647 w 1053"/>
              <a:gd name="T31" fmla="*/ 2147483647 h 1164"/>
              <a:gd name="T32" fmla="*/ 2147483647 w 1053"/>
              <a:gd name="T33" fmla="*/ 2147483647 h 1164"/>
              <a:gd name="T34" fmla="*/ 2147483647 w 1053"/>
              <a:gd name="T35" fmla="*/ 2147483647 h 1164"/>
              <a:gd name="T36" fmla="*/ 2147483647 w 1053"/>
              <a:gd name="T37" fmla="*/ 2147483647 h 1164"/>
              <a:gd name="T38" fmla="*/ 0 w 1053"/>
              <a:gd name="T39" fmla="*/ 2147483647 h 1164"/>
              <a:gd name="T40" fmla="*/ 0 w 1053"/>
              <a:gd name="T41" fmla="*/ 0 h 116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53"/>
              <a:gd name="T64" fmla="*/ 0 h 1164"/>
              <a:gd name="T65" fmla="*/ 1053 w 1053"/>
              <a:gd name="T66" fmla="*/ 1164 h 116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53" h="1164">
                <a:moveTo>
                  <a:pt x="77" y="35"/>
                </a:moveTo>
                <a:cubicBezTo>
                  <a:pt x="105" y="63"/>
                  <a:pt x="200" y="165"/>
                  <a:pt x="229" y="216"/>
                </a:cubicBezTo>
                <a:cubicBezTo>
                  <a:pt x="245" y="248"/>
                  <a:pt x="261" y="259"/>
                  <a:pt x="285" y="304"/>
                </a:cubicBezTo>
                <a:cubicBezTo>
                  <a:pt x="292" y="325"/>
                  <a:pt x="307" y="354"/>
                  <a:pt x="317" y="376"/>
                </a:cubicBezTo>
                <a:cubicBezTo>
                  <a:pt x="342" y="436"/>
                  <a:pt x="341" y="451"/>
                  <a:pt x="365" y="509"/>
                </a:cubicBezTo>
                <a:cubicBezTo>
                  <a:pt x="389" y="558"/>
                  <a:pt x="352" y="469"/>
                  <a:pt x="389" y="571"/>
                </a:cubicBezTo>
                <a:cubicBezTo>
                  <a:pt x="390" y="575"/>
                  <a:pt x="414" y="644"/>
                  <a:pt x="413" y="640"/>
                </a:cubicBezTo>
                <a:cubicBezTo>
                  <a:pt x="411" y="636"/>
                  <a:pt x="430" y="672"/>
                  <a:pt x="429" y="668"/>
                </a:cubicBezTo>
                <a:cubicBezTo>
                  <a:pt x="427" y="664"/>
                  <a:pt x="441" y="697"/>
                  <a:pt x="445" y="699"/>
                </a:cubicBezTo>
                <a:cubicBezTo>
                  <a:pt x="461" y="704"/>
                  <a:pt x="453" y="728"/>
                  <a:pt x="469" y="739"/>
                </a:cubicBezTo>
                <a:cubicBezTo>
                  <a:pt x="488" y="767"/>
                  <a:pt x="474" y="765"/>
                  <a:pt x="493" y="784"/>
                </a:cubicBezTo>
                <a:cubicBezTo>
                  <a:pt x="506" y="824"/>
                  <a:pt x="528" y="840"/>
                  <a:pt x="552" y="880"/>
                </a:cubicBezTo>
                <a:cubicBezTo>
                  <a:pt x="568" y="917"/>
                  <a:pt x="573" y="940"/>
                  <a:pt x="609" y="964"/>
                </a:cubicBezTo>
                <a:cubicBezTo>
                  <a:pt x="619" y="980"/>
                  <a:pt x="653" y="1017"/>
                  <a:pt x="669" y="1028"/>
                </a:cubicBezTo>
                <a:cubicBezTo>
                  <a:pt x="685" y="1052"/>
                  <a:pt x="722" y="1062"/>
                  <a:pt x="749" y="1076"/>
                </a:cubicBezTo>
                <a:cubicBezTo>
                  <a:pt x="765" y="1084"/>
                  <a:pt x="784" y="1091"/>
                  <a:pt x="801" y="1100"/>
                </a:cubicBezTo>
                <a:cubicBezTo>
                  <a:pt x="813" y="1107"/>
                  <a:pt x="823" y="1120"/>
                  <a:pt x="837" y="1124"/>
                </a:cubicBezTo>
                <a:cubicBezTo>
                  <a:pt x="894" y="1138"/>
                  <a:pt x="950" y="1151"/>
                  <a:pt x="1009" y="1156"/>
                </a:cubicBezTo>
                <a:cubicBezTo>
                  <a:pt x="1025" y="1160"/>
                  <a:pt x="1036" y="1164"/>
                  <a:pt x="1053" y="1164"/>
                </a:cubicBezTo>
                <a:lnTo>
                  <a:pt x="0" y="1163"/>
                </a:lnTo>
                <a:lnTo>
                  <a:pt x="0" y="0"/>
                </a:lnTo>
              </a:path>
            </a:pathLst>
          </a:cu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2" name="Group 21"/>
          <p:cNvGrpSpPr>
            <a:grpSpLocks/>
          </p:cNvGrpSpPr>
          <p:nvPr/>
        </p:nvGrpSpPr>
        <p:grpSpPr bwMode="auto">
          <a:xfrm>
            <a:off x="4487863" y="2971800"/>
            <a:ext cx="1760537" cy="727075"/>
            <a:chOff x="2827" y="1872"/>
            <a:chExt cx="1109" cy="458"/>
          </a:xfrm>
        </p:grpSpPr>
        <p:sp>
          <p:nvSpPr>
            <p:cNvPr id="48165" name="AutoShape 22"/>
            <p:cNvSpPr>
              <a:spLocks noChangeArrowheads="1"/>
            </p:cNvSpPr>
            <p:nvPr/>
          </p:nvSpPr>
          <p:spPr bwMode="auto">
            <a:xfrm rot="-1563539">
              <a:off x="2827" y="2186"/>
              <a:ext cx="816" cy="144"/>
            </a:xfrm>
            <a:prstGeom prst="leftArrow">
              <a:avLst>
                <a:gd name="adj1" fmla="val 50000"/>
                <a:gd name="adj2" fmla="val 141667"/>
              </a:avLst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6" name="Text Box 23"/>
            <p:cNvSpPr txBox="1">
              <a:spLocks noChangeArrowheads="1"/>
            </p:cNvSpPr>
            <p:nvPr/>
          </p:nvSpPr>
          <p:spPr bwMode="auto">
            <a:xfrm>
              <a:off x="3600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FFB955"/>
                  </a:solidFill>
                </a:rPr>
                <a:t>β</a:t>
              </a:r>
            </a:p>
          </p:txBody>
        </p:sp>
      </p:grpSp>
      <p:sp>
        <p:nvSpPr>
          <p:cNvPr id="48143" name="Freeform 24"/>
          <p:cNvSpPr>
            <a:spLocks/>
          </p:cNvSpPr>
          <p:nvPr/>
        </p:nvSpPr>
        <p:spPr bwMode="auto">
          <a:xfrm>
            <a:off x="1930400" y="2836863"/>
            <a:ext cx="1990725" cy="1854200"/>
          </a:xfrm>
          <a:custGeom>
            <a:avLst/>
            <a:gdLst>
              <a:gd name="T0" fmla="*/ 2147483647 w 1254"/>
              <a:gd name="T1" fmla="*/ 2147483647 h 1168"/>
              <a:gd name="T2" fmla="*/ 2147483647 w 1254"/>
              <a:gd name="T3" fmla="*/ 2147483647 h 1168"/>
              <a:gd name="T4" fmla="*/ 2147483647 w 1254"/>
              <a:gd name="T5" fmla="*/ 2147483647 h 1168"/>
              <a:gd name="T6" fmla="*/ 2147483647 w 1254"/>
              <a:gd name="T7" fmla="*/ 2147483647 h 1168"/>
              <a:gd name="T8" fmla="*/ 2147483647 w 1254"/>
              <a:gd name="T9" fmla="*/ 2147483647 h 1168"/>
              <a:gd name="T10" fmla="*/ 2147483647 w 1254"/>
              <a:gd name="T11" fmla="*/ 2147483647 h 1168"/>
              <a:gd name="T12" fmla="*/ 2147483647 w 1254"/>
              <a:gd name="T13" fmla="*/ 2147483647 h 1168"/>
              <a:gd name="T14" fmla="*/ 2147483647 w 1254"/>
              <a:gd name="T15" fmla="*/ 2147483647 h 1168"/>
              <a:gd name="T16" fmla="*/ 2147483647 w 1254"/>
              <a:gd name="T17" fmla="*/ 2147483647 h 1168"/>
              <a:gd name="T18" fmla="*/ 2147483647 w 1254"/>
              <a:gd name="T19" fmla="*/ 2147483647 h 1168"/>
              <a:gd name="T20" fmla="*/ 2147483647 w 1254"/>
              <a:gd name="T21" fmla="*/ 2147483647 h 1168"/>
              <a:gd name="T22" fmla="*/ 2147483647 w 1254"/>
              <a:gd name="T23" fmla="*/ 2147483647 h 1168"/>
              <a:gd name="T24" fmla="*/ 2147483647 w 1254"/>
              <a:gd name="T25" fmla="*/ 2147483647 h 1168"/>
              <a:gd name="T26" fmla="*/ 2147483647 w 1254"/>
              <a:gd name="T27" fmla="*/ 2147483647 h 1168"/>
              <a:gd name="T28" fmla="*/ 2147483647 w 1254"/>
              <a:gd name="T29" fmla="*/ 2147483647 h 1168"/>
              <a:gd name="T30" fmla="*/ 2147483647 w 1254"/>
              <a:gd name="T31" fmla="*/ 2147483647 h 1168"/>
              <a:gd name="T32" fmla="*/ 2147483647 w 1254"/>
              <a:gd name="T33" fmla="*/ 2147483647 h 1168"/>
              <a:gd name="T34" fmla="*/ 2147483647 w 1254"/>
              <a:gd name="T35" fmla="*/ 2147483647 h 1168"/>
              <a:gd name="T36" fmla="*/ 2147483647 w 1254"/>
              <a:gd name="T37" fmla="*/ 2147483647 h 1168"/>
              <a:gd name="T38" fmla="*/ 2147483647 w 1254"/>
              <a:gd name="T39" fmla="*/ 2147483647 h 1168"/>
              <a:gd name="T40" fmla="*/ 2147483647 w 1254"/>
              <a:gd name="T41" fmla="*/ 2147483647 h 1168"/>
              <a:gd name="T42" fmla="*/ 2147483647 w 1254"/>
              <a:gd name="T43" fmla="*/ 2147483647 h 1168"/>
              <a:gd name="T44" fmla="*/ 2147483647 w 1254"/>
              <a:gd name="T45" fmla="*/ 2147483647 h 1168"/>
              <a:gd name="T46" fmla="*/ 2147483647 w 1254"/>
              <a:gd name="T47" fmla="*/ 2147483647 h 1168"/>
              <a:gd name="T48" fmla="*/ 2147483647 w 1254"/>
              <a:gd name="T49" fmla="*/ 2147483647 h 1168"/>
              <a:gd name="T50" fmla="*/ 2147483647 w 1254"/>
              <a:gd name="T51" fmla="*/ 2147483647 h 1168"/>
              <a:gd name="T52" fmla="*/ 2147483647 w 1254"/>
              <a:gd name="T53" fmla="*/ 2147483647 h 1168"/>
              <a:gd name="T54" fmla="*/ 2147483647 w 1254"/>
              <a:gd name="T55" fmla="*/ 2147483647 h 1168"/>
              <a:gd name="T56" fmla="*/ 2147483647 w 1254"/>
              <a:gd name="T57" fmla="*/ 2147483647 h 1168"/>
              <a:gd name="T58" fmla="*/ 2147483647 w 1254"/>
              <a:gd name="T59" fmla="*/ 2147483647 h 1168"/>
              <a:gd name="T60" fmla="*/ 2147483647 w 1254"/>
              <a:gd name="T61" fmla="*/ 2147483647 h 1168"/>
              <a:gd name="T62" fmla="*/ 2147483647 w 1254"/>
              <a:gd name="T63" fmla="*/ 2147483647 h 1168"/>
              <a:gd name="T64" fmla="*/ 2147483647 w 1254"/>
              <a:gd name="T65" fmla="*/ 2147483647 h 1168"/>
              <a:gd name="T66" fmla="*/ 2147483647 w 1254"/>
              <a:gd name="T67" fmla="*/ 2147483647 h 1168"/>
              <a:gd name="T68" fmla="*/ 2147483647 w 1254"/>
              <a:gd name="T69" fmla="*/ 2147483647 h 1168"/>
              <a:gd name="T70" fmla="*/ 2147483647 w 1254"/>
              <a:gd name="T71" fmla="*/ 2147483647 h 1168"/>
              <a:gd name="T72" fmla="*/ 2147483647 w 1254"/>
              <a:gd name="T73" fmla="*/ 2147483647 h 1168"/>
              <a:gd name="T74" fmla="*/ 2147483647 w 1254"/>
              <a:gd name="T75" fmla="*/ 2147483647 h 1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54"/>
              <a:gd name="T115" fmla="*/ 0 h 1168"/>
              <a:gd name="T116" fmla="*/ 1254 w 1254"/>
              <a:gd name="T117" fmla="*/ 1168 h 1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54" h="1168">
                <a:moveTo>
                  <a:pt x="1229" y="85"/>
                </a:moveTo>
                <a:cubicBezTo>
                  <a:pt x="1225" y="82"/>
                  <a:pt x="1230" y="72"/>
                  <a:pt x="1227" y="69"/>
                </a:cubicBezTo>
                <a:cubicBezTo>
                  <a:pt x="1223" y="65"/>
                  <a:pt x="1230" y="64"/>
                  <a:pt x="1227" y="61"/>
                </a:cubicBezTo>
                <a:cubicBezTo>
                  <a:pt x="1220" y="55"/>
                  <a:pt x="1249" y="48"/>
                  <a:pt x="1235" y="48"/>
                </a:cubicBezTo>
                <a:cubicBezTo>
                  <a:pt x="1229" y="30"/>
                  <a:pt x="1254" y="23"/>
                  <a:pt x="1237" y="18"/>
                </a:cubicBezTo>
                <a:cubicBezTo>
                  <a:pt x="1229" y="15"/>
                  <a:pt x="1244" y="5"/>
                  <a:pt x="1244" y="5"/>
                </a:cubicBezTo>
                <a:cubicBezTo>
                  <a:pt x="1189" y="11"/>
                  <a:pt x="1224" y="0"/>
                  <a:pt x="1189" y="24"/>
                </a:cubicBezTo>
                <a:cubicBezTo>
                  <a:pt x="1166" y="58"/>
                  <a:pt x="1183" y="30"/>
                  <a:pt x="1156" y="53"/>
                </a:cubicBezTo>
                <a:cubicBezTo>
                  <a:pt x="1152" y="56"/>
                  <a:pt x="1151" y="61"/>
                  <a:pt x="1148" y="65"/>
                </a:cubicBezTo>
                <a:cubicBezTo>
                  <a:pt x="1144" y="68"/>
                  <a:pt x="1140" y="70"/>
                  <a:pt x="1136" y="73"/>
                </a:cubicBezTo>
                <a:cubicBezTo>
                  <a:pt x="1126" y="102"/>
                  <a:pt x="1104" y="109"/>
                  <a:pt x="1096" y="136"/>
                </a:cubicBezTo>
                <a:cubicBezTo>
                  <a:pt x="1088" y="157"/>
                  <a:pt x="1087" y="163"/>
                  <a:pt x="1069" y="176"/>
                </a:cubicBezTo>
                <a:cubicBezTo>
                  <a:pt x="1064" y="189"/>
                  <a:pt x="1040" y="223"/>
                  <a:pt x="1036" y="237"/>
                </a:cubicBezTo>
                <a:cubicBezTo>
                  <a:pt x="1040" y="239"/>
                  <a:pt x="1053" y="216"/>
                  <a:pt x="1051" y="221"/>
                </a:cubicBezTo>
                <a:cubicBezTo>
                  <a:pt x="1047" y="227"/>
                  <a:pt x="1033" y="248"/>
                  <a:pt x="1028" y="253"/>
                </a:cubicBezTo>
                <a:cubicBezTo>
                  <a:pt x="1024" y="255"/>
                  <a:pt x="1026" y="261"/>
                  <a:pt x="1024" y="265"/>
                </a:cubicBezTo>
                <a:cubicBezTo>
                  <a:pt x="1019" y="273"/>
                  <a:pt x="1012" y="280"/>
                  <a:pt x="1008" y="289"/>
                </a:cubicBezTo>
                <a:cubicBezTo>
                  <a:pt x="1001" y="302"/>
                  <a:pt x="984" y="329"/>
                  <a:pt x="984" y="329"/>
                </a:cubicBezTo>
                <a:cubicBezTo>
                  <a:pt x="979" y="345"/>
                  <a:pt x="974" y="354"/>
                  <a:pt x="968" y="369"/>
                </a:cubicBezTo>
                <a:cubicBezTo>
                  <a:pt x="954" y="398"/>
                  <a:pt x="955" y="437"/>
                  <a:pt x="931" y="461"/>
                </a:cubicBezTo>
                <a:cubicBezTo>
                  <a:pt x="920" y="498"/>
                  <a:pt x="909" y="538"/>
                  <a:pt x="892" y="565"/>
                </a:cubicBezTo>
                <a:cubicBezTo>
                  <a:pt x="886" y="573"/>
                  <a:pt x="883" y="584"/>
                  <a:pt x="880" y="594"/>
                </a:cubicBezTo>
                <a:cubicBezTo>
                  <a:pt x="873" y="614"/>
                  <a:pt x="863" y="643"/>
                  <a:pt x="852" y="661"/>
                </a:cubicBezTo>
                <a:cubicBezTo>
                  <a:pt x="846" y="669"/>
                  <a:pt x="839" y="675"/>
                  <a:pt x="836" y="685"/>
                </a:cubicBezTo>
                <a:cubicBezTo>
                  <a:pt x="833" y="693"/>
                  <a:pt x="836" y="706"/>
                  <a:pt x="828" y="709"/>
                </a:cubicBezTo>
                <a:cubicBezTo>
                  <a:pt x="811" y="714"/>
                  <a:pt x="820" y="738"/>
                  <a:pt x="805" y="749"/>
                </a:cubicBezTo>
                <a:cubicBezTo>
                  <a:pt x="800" y="777"/>
                  <a:pt x="778" y="813"/>
                  <a:pt x="760" y="837"/>
                </a:cubicBezTo>
                <a:cubicBezTo>
                  <a:pt x="730" y="883"/>
                  <a:pt x="749" y="900"/>
                  <a:pt x="709" y="928"/>
                </a:cubicBezTo>
                <a:cubicBezTo>
                  <a:pt x="690" y="955"/>
                  <a:pt x="698" y="930"/>
                  <a:pt x="691" y="952"/>
                </a:cubicBezTo>
                <a:cubicBezTo>
                  <a:pt x="687" y="948"/>
                  <a:pt x="677" y="970"/>
                  <a:pt x="672" y="970"/>
                </a:cubicBezTo>
                <a:cubicBezTo>
                  <a:pt x="667" y="970"/>
                  <a:pt x="662" y="985"/>
                  <a:pt x="661" y="989"/>
                </a:cubicBezTo>
                <a:cubicBezTo>
                  <a:pt x="651" y="1007"/>
                  <a:pt x="627" y="1028"/>
                  <a:pt x="611" y="1040"/>
                </a:cubicBezTo>
                <a:cubicBezTo>
                  <a:pt x="595" y="1062"/>
                  <a:pt x="552" y="1080"/>
                  <a:pt x="515" y="1112"/>
                </a:cubicBezTo>
                <a:cubicBezTo>
                  <a:pt x="435" y="1141"/>
                  <a:pt x="467" y="1127"/>
                  <a:pt x="379" y="1146"/>
                </a:cubicBezTo>
                <a:cubicBezTo>
                  <a:pt x="315" y="1146"/>
                  <a:pt x="320" y="1160"/>
                  <a:pt x="269" y="1152"/>
                </a:cubicBezTo>
                <a:cubicBezTo>
                  <a:pt x="253" y="1162"/>
                  <a:pt x="0" y="1167"/>
                  <a:pt x="184" y="1168"/>
                </a:cubicBezTo>
                <a:lnTo>
                  <a:pt x="1232" y="1168"/>
                </a:lnTo>
                <a:lnTo>
                  <a:pt x="1229" y="85"/>
                </a:lnTo>
                <a:close/>
              </a:path>
            </a:pathLst>
          </a:custGeom>
          <a:solidFill>
            <a:srgbClr val="800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4" name="Group 25"/>
          <p:cNvGrpSpPr>
            <a:grpSpLocks/>
          </p:cNvGrpSpPr>
          <p:nvPr/>
        </p:nvGrpSpPr>
        <p:grpSpPr bwMode="auto">
          <a:xfrm>
            <a:off x="1035050" y="3505200"/>
            <a:ext cx="2005013" cy="755650"/>
            <a:chOff x="652" y="2208"/>
            <a:chExt cx="1263" cy="476"/>
          </a:xfrm>
        </p:grpSpPr>
        <p:sp>
          <p:nvSpPr>
            <p:cNvPr id="48163" name="Text Box 26"/>
            <p:cNvSpPr txBox="1">
              <a:spLocks noChangeArrowheads="1"/>
            </p:cNvSpPr>
            <p:nvPr/>
          </p:nvSpPr>
          <p:spPr bwMode="auto">
            <a:xfrm>
              <a:off x="652" y="2208"/>
              <a:ext cx="11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>
                  <a:solidFill>
                    <a:srgbClr val="85309D"/>
                  </a:solidFill>
                </a:rPr>
                <a:t>Power = 1 - β</a:t>
              </a:r>
            </a:p>
          </p:txBody>
        </p:sp>
        <p:sp>
          <p:nvSpPr>
            <p:cNvPr id="48164" name="AutoShape 27"/>
            <p:cNvSpPr>
              <a:spLocks noChangeArrowheads="1"/>
            </p:cNvSpPr>
            <p:nvPr/>
          </p:nvSpPr>
          <p:spPr bwMode="auto">
            <a:xfrm rot="1296739">
              <a:off x="1092" y="2553"/>
              <a:ext cx="823" cy="131"/>
            </a:xfrm>
            <a:prstGeom prst="rightArrow">
              <a:avLst>
                <a:gd name="adj1" fmla="val 50000"/>
                <a:gd name="adj2" fmla="val 157061"/>
              </a:avLst>
            </a:prstGeom>
            <a:solidFill>
              <a:srgbClr val="800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45" name="Text Box 28"/>
          <p:cNvSpPr txBox="1">
            <a:spLocks noChangeArrowheads="1"/>
          </p:cNvSpPr>
          <p:nvPr/>
        </p:nvSpPr>
        <p:spPr bwMode="auto">
          <a:xfrm>
            <a:off x="457200" y="1600200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Factors that affect Power:</a:t>
            </a:r>
          </a:p>
        </p:txBody>
      </p:sp>
      <p:sp>
        <p:nvSpPr>
          <p:cNvPr id="48146" name="Text Box 29"/>
          <p:cNvSpPr txBox="1">
            <a:spLocks noChangeArrowheads="1"/>
          </p:cNvSpPr>
          <p:nvPr/>
        </p:nvSpPr>
        <p:spPr bwMode="auto">
          <a:xfrm>
            <a:off x="3733800" y="16002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/>
              <a:t>1-tail vs. 2-tailed</a:t>
            </a:r>
          </a:p>
        </p:txBody>
      </p:sp>
      <p:sp>
        <p:nvSpPr>
          <p:cNvPr id="48147" name="Text Box 30"/>
          <p:cNvSpPr txBox="1">
            <a:spLocks noChangeArrowheads="1"/>
          </p:cNvSpPr>
          <p:nvPr/>
        </p:nvSpPr>
        <p:spPr bwMode="auto">
          <a:xfrm>
            <a:off x="838200" y="1981200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2000"/>
              <a:t>Change from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/>
              <a:t> = 0.05 two-tailed to α = 0.05 two-tailed</a:t>
            </a:r>
          </a:p>
        </p:txBody>
      </p:sp>
      <p:sp>
        <p:nvSpPr>
          <p:cNvPr id="48148" name="Text Box 31"/>
          <p:cNvSpPr txBox="1">
            <a:spLocks noChangeArrowheads="1"/>
          </p:cNvSpPr>
          <p:nvPr/>
        </p:nvSpPr>
        <p:spPr bwMode="auto">
          <a:xfrm>
            <a:off x="2438400" y="29098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FF182D"/>
                </a:solidFill>
              </a:rPr>
              <a:t>p = 0.025</a:t>
            </a:r>
            <a:endParaRPr lang="en-US">
              <a:solidFill>
                <a:srgbClr val="FF182D"/>
              </a:solidFill>
            </a:endParaRPr>
          </a:p>
        </p:txBody>
      </p:sp>
      <p:sp>
        <p:nvSpPr>
          <p:cNvPr id="48149" name="Line 32"/>
          <p:cNvSpPr>
            <a:spLocks noChangeShapeType="1"/>
          </p:cNvSpPr>
          <p:nvPr/>
        </p:nvSpPr>
        <p:spPr bwMode="auto">
          <a:xfrm>
            <a:off x="3886200" y="2667000"/>
            <a:ext cx="0" cy="20859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0" name="Line 33"/>
          <p:cNvSpPr>
            <a:spLocks noChangeShapeType="1"/>
          </p:cNvSpPr>
          <p:nvPr/>
        </p:nvSpPr>
        <p:spPr bwMode="auto">
          <a:xfrm>
            <a:off x="3124200" y="3276600"/>
            <a:ext cx="685800" cy="13716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51" name="Group 48"/>
          <p:cNvGrpSpPr>
            <a:grpSpLocks/>
          </p:cNvGrpSpPr>
          <p:nvPr/>
        </p:nvGrpSpPr>
        <p:grpSpPr bwMode="auto">
          <a:xfrm>
            <a:off x="6553200" y="1979613"/>
            <a:ext cx="2438400" cy="1404937"/>
            <a:chOff x="4128" y="1247"/>
            <a:chExt cx="1536" cy="885"/>
          </a:xfrm>
        </p:grpSpPr>
        <p:sp>
          <p:nvSpPr>
            <p:cNvPr id="478243" name="Rectangle 35"/>
            <p:cNvSpPr>
              <a:spLocks noChangeArrowheads="1"/>
            </p:cNvSpPr>
            <p:nvPr/>
          </p:nvSpPr>
          <p:spPr bwMode="auto">
            <a:xfrm>
              <a:off x="4128" y="1247"/>
              <a:ext cx="1536" cy="88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162" name="Text Box 36"/>
            <p:cNvSpPr txBox="1">
              <a:spLocks noChangeArrowheads="1"/>
            </p:cNvSpPr>
            <p:nvPr/>
          </p:nvSpPr>
          <p:spPr bwMode="auto">
            <a:xfrm>
              <a:off x="4176" y="1302"/>
              <a:ext cx="148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/>
                <a:t>Two tailed functionally cuts the </a:t>
              </a:r>
              <a:r>
                <a:rPr lang="en-US" sz="1800">
                  <a:sym typeface="Symbol" pitchFamily="18" charset="2"/>
                </a:rPr>
                <a:t>α</a:t>
              </a:r>
              <a:r>
                <a:rPr lang="en-US" sz="1800"/>
                <a:t>-level in half, which decreases the power.</a:t>
              </a:r>
              <a:endParaRPr lang="en-US" sz="2000"/>
            </a:p>
          </p:txBody>
        </p:sp>
      </p:grpSp>
      <p:sp>
        <p:nvSpPr>
          <p:cNvPr id="48152" name="Text Box 39"/>
          <p:cNvSpPr txBox="1">
            <a:spLocks noChangeArrowheads="1"/>
          </p:cNvSpPr>
          <p:nvPr/>
        </p:nvSpPr>
        <p:spPr bwMode="auto">
          <a:xfrm>
            <a:off x="6553200" y="3657600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FF182D"/>
                </a:solidFill>
              </a:rPr>
              <a:t>p = 0.025</a:t>
            </a:r>
            <a:endParaRPr lang="en-US">
              <a:solidFill>
                <a:srgbClr val="FF182D"/>
              </a:solidFill>
            </a:endParaRPr>
          </a:p>
        </p:txBody>
      </p:sp>
      <p:sp>
        <p:nvSpPr>
          <p:cNvPr id="48153" name="Freeform 40"/>
          <p:cNvSpPr>
            <a:spLocks/>
          </p:cNvSpPr>
          <p:nvPr/>
        </p:nvSpPr>
        <p:spPr bwMode="auto">
          <a:xfrm>
            <a:off x="6180138" y="4518025"/>
            <a:ext cx="450850" cy="168275"/>
          </a:xfrm>
          <a:custGeom>
            <a:avLst/>
            <a:gdLst>
              <a:gd name="T0" fmla="*/ 2147483647 w 284"/>
              <a:gd name="T1" fmla="*/ 2147483647 h 106"/>
              <a:gd name="T2" fmla="*/ 2147483647 w 284"/>
              <a:gd name="T3" fmla="*/ 2147483647 h 106"/>
              <a:gd name="T4" fmla="*/ 2147483647 w 284"/>
              <a:gd name="T5" fmla="*/ 2147483647 h 106"/>
              <a:gd name="T6" fmla="*/ 2147483647 w 284"/>
              <a:gd name="T7" fmla="*/ 2147483647 h 106"/>
              <a:gd name="T8" fmla="*/ 2147483647 w 284"/>
              <a:gd name="T9" fmla="*/ 2147483647 h 106"/>
              <a:gd name="T10" fmla="*/ 2147483647 w 284"/>
              <a:gd name="T11" fmla="*/ 2147483647 h 106"/>
              <a:gd name="T12" fmla="*/ 2147483647 w 284"/>
              <a:gd name="T13" fmla="*/ 2147483647 h 106"/>
              <a:gd name="T14" fmla="*/ 2147483647 w 284"/>
              <a:gd name="T15" fmla="*/ 2147483647 h 106"/>
              <a:gd name="T16" fmla="*/ 2147483647 w 284"/>
              <a:gd name="T17" fmla="*/ 2147483647 h 106"/>
              <a:gd name="T18" fmla="*/ 2147483647 w 284"/>
              <a:gd name="T19" fmla="*/ 2147483647 h 106"/>
              <a:gd name="T20" fmla="*/ 2147483647 w 284"/>
              <a:gd name="T21" fmla="*/ 2147483647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4"/>
              <a:gd name="T34" fmla="*/ 0 h 106"/>
              <a:gd name="T35" fmla="*/ 284 w 284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4" h="106">
                <a:moveTo>
                  <a:pt x="284" y="99"/>
                </a:moveTo>
                <a:cubicBezTo>
                  <a:pt x="252" y="101"/>
                  <a:pt x="216" y="76"/>
                  <a:pt x="183" y="74"/>
                </a:cubicBezTo>
                <a:cubicBezTo>
                  <a:pt x="168" y="70"/>
                  <a:pt x="159" y="55"/>
                  <a:pt x="143" y="54"/>
                </a:cubicBezTo>
                <a:cubicBezTo>
                  <a:pt x="106" y="41"/>
                  <a:pt x="136" y="63"/>
                  <a:pt x="103" y="42"/>
                </a:cubicBezTo>
                <a:cubicBezTo>
                  <a:pt x="94" y="28"/>
                  <a:pt x="81" y="43"/>
                  <a:pt x="67" y="34"/>
                </a:cubicBezTo>
                <a:cubicBezTo>
                  <a:pt x="63" y="26"/>
                  <a:pt x="19" y="22"/>
                  <a:pt x="11" y="18"/>
                </a:cubicBezTo>
                <a:cubicBezTo>
                  <a:pt x="0" y="0"/>
                  <a:pt x="42" y="26"/>
                  <a:pt x="23" y="14"/>
                </a:cubicBezTo>
                <a:cubicBezTo>
                  <a:pt x="17" y="3"/>
                  <a:pt x="23" y="40"/>
                  <a:pt x="15" y="30"/>
                </a:cubicBezTo>
                <a:cubicBezTo>
                  <a:pt x="14" y="27"/>
                  <a:pt x="27" y="17"/>
                  <a:pt x="31" y="30"/>
                </a:cubicBezTo>
                <a:lnTo>
                  <a:pt x="31" y="106"/>
                </a:lnTo>
                <a:lnTo>
                  <a:pt x="284" y="105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4" name="Line 41"/>
          <p:cNvSpPr>
            <a:spLocks noChangeShapeType="1"/>
          </p:cNvSpPr>
          <p:nvPr/>
        </p:nvSpPr>
        <p:spPr bwMode="auto">
          <a:xfrm>
            <a:off x="6210300" y="2667000"/>
            <a:ext cx="0" cy="2085975"/>
          </a:xfrm>
          <a:prstGeom prst="line">
            <a:avLst/>
          </a:prstGeom>
          <a:noFill/>
          <a:ln w="38100" cap="rnd">
            <a:solidFill>
              <a:srgbClr val="FF180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5" name="Line 42"/>
          <p:cNvSpPr>
            <a:spLocks noChangeShapeType="1"/>
          </p:cNvSpPr>
          <p:nvPr/>
        </p:nvSpPr>
        <p:spPr bwMode="auto">
          <a:xfrm>
            <a:off x="5257800" y="2438400"/>
            <a:ext cx="1447800" cy="1219200"/>
          </a:xfrm>
          <a:prstGeom prst="line">
            <a:avLst/>
          </a:prstGeom>
          <a:noFill/>
          <a:ln w="9525">
            <a:solidFill>
              <a:srgbClr val="FF180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56" name="Group 43"/>
          <p:cNvGrpSpPr>
            <a:grpSpLocks/>
          </p:cNvGrpSpPr>
          <p:nvPr/>
        </p:nvGrpSpPr>
        <p:grpSpPr bwMode="auto">
          <a:xfrm>
            <a:off x="4330700" y="2425700"/>
            <a:ext cx="971550" cy="366713"/>
            <a:chOff x="2728" y="1528"/>
            <a:chExt cx="612" cy="231"/>
          </a:xfrm>
        </p:grpSpPr>
        <p:sp>
          <p:nvSpPr>
            <p:cNvPr id="48159" name="Rectangle 44"/>
            <p:cNvSpPr>
              <a:spLocks noChangeArrowheads="1"/>
            </p:cNvSpPr>
            <p:nvPr/>
          </p:nvSpPr>
          <p:spPr bwMode="auto">
            <a:xfrm>
              <a:off x="2736" y="1536"/>
              <a:ext cx="588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0" name="Text Box 45"/>
            <p:cNvSpPr txBox="1">
              <a:spLocks noChangeArrowheads="1"/>
            </p:cNvSpPr>
            <p:nvPr/>
          </p:nvSpPr>
          <p:spPr bwMode="auto">
            <a:xfrm>
              <a:off x="2728" y="1528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1800">
                  <a:solidFill>
                    <a:srgbClr val="FF182D"/>
                  </a:solidFill>
                </a:rPr>
                <a:t>α = 0.05</a:t>
              </a:r>
              <a:endParaRPr lang="en-US">
                <a:solidFill>
                  <a:srgbClr val="FF182D"/>
                </a:solidFill>
              </a:endParaRPr>
            </a:p>
          </p:txBody>
        </p:sp>
      </p:grpSp>
      <p:sp>
        <p:nvSpPr>
          <p:cNvPr id="48157" name="Line 46"/>
          <p:cNvSpPr>
            <a:spLocks noChangeShapeType="1"/>
          </p:cNvSpPr>
          <p:nvPr/>
        </p:nvSpPr>
        <p:spPr bwMode="auto">
          <a:xfrm flipH="1">
            <a:off x="4114800" y="2667000"/>
            <a:ext cx="228600" cy="76200"/>
          </a:xfrm>
          <a:prstGeom prst="line">
            <a:avLst/>
          </a:prstGeom>
          <a:noFill/>
          <a:ln w="9525">
            <a:solidFill>
              <a:srgbClr val="FF8A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Line 47"/>
          <p:cNvSpPr>
            <a:spLocks noChangeShapeType="1"/>
          </p:cNvSpPr>
          <p:nvPr/>
        </p:nvSpPr>
        <p:spPr bwMode="auto">
          <a:xfrm flipH="1">
            <a:off x="6324600" y="3962400"/>
            <a:ext cx="762000" cy="685800"/>
          </a:xfrm>
          <a:prstGeom prst="line">
            <a:avLst/>
          </a:prstGeom>
          <a:noFill/>
          <a:ln w="9525">
            <a:solidFill>
              <a:srgbClr val="FF182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Statistical Power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848600" cy="4419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smtClean="0">
                <a:latin typeface="Gill Sans MT" pitchFamily="34" charset="0"/>
              </a:rPr>
              <a:t>Factors that affect Power:</a:t>
            </a:r>
            <a:endParaRPr lang="en-US" sz="2000" smtClean="0">
              <a:latin typeface="Gill Sans MT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sz="2000" b="1" smtClean="0">
                <a:latin typeface="Times" charset="0"/>
              </a:rPr>
              <a:t>α</a:t>
            </a:r>
            <a:r>
              <a:rPr lang="en-US" sz="2000" b="1" smtClean="0">
                <a:latin typeface="Gill Sans MT" pitchFamily="34" charset="0"/>
              </a:rPr>
              <a:t>-level:</a:t>
            </a:r>
            <a:r>
              <a:rPr lang="en-US" sz="2000" smtClean="0">
                <a:latin typeface="Gill Sans MT" pitchFamily="34" charset="0"/>
              </a:rPr>
              <a:t> So as the </a:t>
            </a:r>
            <a:r>
              <a:rPr lang="en-US" sz="2000" smtClean="0">
                <a:latin typeface="Symbol" pitchFamily="18" charset="2"/>
              </a:rPr>
              <a:t>a</a:t>
            </a:r>
            <a:r>
              <a:rPr lang="en-US" sz="2000" smtClean="0">
                <a:latin typeface="Gill Sans MT" pitchFamily="34" charset="0"/>
              </a:rPr>
              <a:t> level gets smaller, so does the Power of the test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b="1" smtClean="0">
                <a:latin typeface="Gill Sans MT" pitchFamily="34" charset="0"/>
              </a:rPr>
              <a:t>Sample size:</a:t>
            </a:r>
            <a:r>
              <a:rPr lang="en-US" sz="2000" smtClean="0">
                <a:latin typeface="Gill Sans MT" pitchFamily="34" charset="0"/>
              </a:rPr>
              <a:t> As the sample gets bigger, the standard error gets smaller and the Power gets larger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b="1" smtClean="0">
                <a:latin typeface="Gill Sans MT" pitchFamily="34" charset="0"/>
              </a:rPr>
              <a:t>Population standard deviation</a:t>
            </a:r>
            <a:r>
              <a:rPr lang="en-US" sz="2000" smtClean="0">
                <a:latin typeface="Gill Sans MT" pitchFamily="34" charset="0"/>
              </a:rPr>
              <a:t>: As the population standard deviation gets smaller, the standard error gets smaller and the Power gets larger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b="1" smtClean="0">
                <a:latin typeface="Gill Sans MT" pitchFamily="34" charset="0"/>
              </a:rPr>
              <a:t>Effect size:</a:t>
            </a:r>
            <a:r>
              <a:rPr lang="en-US" sz="2000" smtClean="0">
                <a:latin typeface="Gill Sans MT" pitchFamily="34" charset="0"/>
              </a:rPr>
              <a:t> As the effect gets bigger, the Power gets larger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b="1" smtClean="0">
                <a:latin typeface="Gill Sans MT" pitchFamily="34" charset="0"/>
              </a:rPr>
              <a:t>1-tail vs. 2-tailed:</a:t>
            </a:r>
            <a:r>
              <a:rPr lang="en-US" sz="2000" smtClean="0">
                <a:latin typeface="Gill Sans MT" pitchFamily="34" charset="0"/>
              </a:rPr>
              <a:t> Two tailed functionally cuts the </a:t>
            </a:r>
            <a:r>
              <a:rPr lang="en-US" sz="2000" smtClean="0">
                <a:latin typeface="Times" charset="0"/>
                <a:sym typeface="Symbol" pitchFamily="18" charset="2"/>
              </a:rPr>
              <a:t>α</a:t>
            </a:r>
            <a:r>
              <a:rPr lang="en-US" sz="2000" smtClean="0">
                <a:latin typeface="Gill Sans MT" pitchFamily="34" charset="0"/>
              </a:rPr>
              <a:t>-level in half, which decreases the power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Why care about Power?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Gill Sans MT" pitchFamily="34" charset="0"/>
              </a:rPr>
              <a:t>Determining your sample size</a:t>
            </a:r>
          </a:p>
          <a:p>
            <a:pPr lvl="1" eaLnBrk="1" hangingPunct="1"/>
            <a:r>
              <a:rPr lang="en-US" sz="2400" smtClean="0">
                <a:latin typeface="Gill Sans MT" pitchFamily="34" charset="0"/>
              </a:rPr>
              <a:t>Using an estimate of effect size, and population standard deviation, you can determine how many participants need to achieve a particular level of power</a:t>
            </a:r>
          </a:p>
          <a:p>
            <a:pPr eaLnBrk="1" hangingPunct="1"/>
            <a:r>
              <a:rPr lang="en-US" sz="2800" smtClean="0">
                <a:latin typeface="Gill Sans MT" pitchFamily="34" charset="0"/>
              </a:rPr>
              <a:t>When a result if not statistically significant</a:t>
            </a:r>
          </a:p>
          <a:p>
            <a:pPr lvl="1" eaLnBrk="1" hangingPunct="1"/>
            <a:r>
              <a:rPr lang="en-US" sz="2400" smtClean="0">
                <a:latin typeface="Gill Sans MT" pitchFamily="34" charset="0"/>
              </a:rPr>
              <a:t>Is is because there is no effect, or not enough power</a:t>
            </a:r>
          </a:p>
          <a:p>
            <a:pPr eaLnBrk="1" hangingPunct="1"/>
            <a:r>
              <a:rPr lang="en-US" sz="2800" smtClean="0">
                <a:latin typeface="Gill Sans MT" pitchFamily="34" charset="0"/>
              </a:rPr>
              <a:t>When a result is significant</a:t>
            </a:r>
          </a:p>
          <a:p>
            <a:pPr lvl="1" eaLnBrk="1" hangingPunct="1"/>
            <a:r>
              <a:rPr lang="en-US" sz="2400" smtClean="0">
                <a:latin typeface="Gill Sans MT" pitchFamily="34" charset="0"/>
              </a:rPr>
              <a:t>Statistical significance versus practical significance</a:t>
            </a:r>
          </a:p>
          <a:p>
            <a:pPr lvl="1" eaLnBrk="1" hangingPunct="1">
              <a:buFontTx/>
              <a:buNone/>
            </a:pPr>
            <a:endParaRPr lang="en-US" sz="2400" smtClean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781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Ways of Increasing Power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181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 I (Tuesday 9/17)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Covers first 8 chapters</a:t>
            </a:r>
          </a:p>
          <a:p>
            <a:pPr eaLnBrk="1" hangingPunct="1"/>
            <a:r>
              <a:rPr lang="en-US" smtClean="0"/>
              <a:t>Closed book (materials will be provided)</a:t>
            </a:r>
          </a:p>
          <a:p>
            <a:pPr eaLnBrk="1" hangingPunct="1"/>
            <a:r>
              <a:rPr lang="en-US" smtClean="0"/>
              <a:t>Bring calculator</a:t>
            </a:r>
          </a:p>
          <a:p>
            <a:pPr eaLnBrk="1" hangingPunct="1"/>
            <a:r>
              <a:rPr lang="en-US" smtClean="0"/>
              <a:t>Emphasis on material covered in class</a:t>
            </a:r>
          </a:p>
          <a:p>
            <a:pPr eaLnBrk="1" hangingPunct="1"/>
            <a:r>
              <a:rPr lang="en-US" smtClean="0"/>
              <a:t>No need to use SPSS during the test</a:t>
            </a:r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 I (Tuesday 9/17)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900" dirty="0" smtClean="0"/>
              <a:t>Ways to describe distributions (using tables, graphs, numeric summaries of center and spread)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dirty="0" smtClean="0"/>
              <a:t>How to enter data into SPSS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dirty="0" smtClean="0"/>
              <a:t>Z-scores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dirty="0" smtClean="0"/>
              <a:t>Probability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dirty="0" smtClean="0"/>
              <a:t>Characteristics of the normal distribution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dirty="0" smtClean="0"/>
              <a:t>Normal approximation of the binomial distribution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dirty="0" smtClean="0"/>
              <a:t>Use of the unit normal table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dirty="0" smtClean="0"/>
              <a:t>Central Limit Theorem &amp; distribution of sample means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dirty="0" smtClean="0"/>
              <a:t>Standard error of the mean (</a:t>
            </a:r>
            <a:r>
              <a:rPr lang="en-US" sz="1900" dirty="0" err="1" smtClean="0"/>
              <a:t>σ</a:t>
            </a:r>
            <a:r>
              <a:rPr lang="en-US" sz="1900" baseline="-25000" dirty="0" err="1" smtClean="0"/>
              <a:t>M</a:t>
            </a:r>
            <a:r>
              <a:rPr lang="en-US" sz="19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dirty="0" smtClean="0"/>
              <a:t>Hypothesis 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 smtClean="0"/>
              <a:t>Four steps of hypothesis 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 smtClean="0"/>
              <a:t>Error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 smtClean="0"/>
              <a:t>One-Sample Z-test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 smtClean="0"/>
              <a:t>Effect sizes and Power</a:t>
            </a:r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</a:pPr>
            <a:endParaRPr lang="en-US" sz="3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One-Tailed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H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D4E3E1"/>
                    </a:solidFill>
                  </a:rPr>
                  <a:t>H</a:t>
                </a:r>
                <a:r>
                  <a:rPr lang="en-US" baseline="-25000" dirty="0" smtClean="0">
                    <a:solidFill>
                      <a:srgbClr val="D4E3E1"/>
                    </a:solidFill>
                  </a:rPr>
                  <a:t>A</a:t>
                </a:r>
                <a:r>
                  <a:rPr lang="en-US" dirty="0">
                    <a:solidFill>
                      <a:srgbClr val="D4E3E1"/>
                    </a:solidFill>
                  </a:rPr>
                  <a:t>:</a:t>
                </a:r>
                <a:r>
                  <a:rPr lang="en-US" dirty="0">
                    <a:solidFill>
                      <a:srgbClr val="D4E3E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4E3E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4E3E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D4E3E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D4E3E1"/>
                        </a:solidFill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D4E3E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4E3E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D4E3E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is the control condition (the original, null, </a:t>
                </a:r>
                <a:r>
                  <a:rPr lang="en-US" sz="2800" dirty="0" smtClean="0">
                    <a:solidFill>
                      <a:srgbClr val="00B0F0"/>
                    </a:solidFill>
                  </a:rPr>
                  <a:t>blue</a:t>
                </a:r>
                <a:r>
                  <a:rPr lang="en-US" sz="2800" dirty="0" smtClean="0"/>
                  <a:t> distribution)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solidFill>
                              <a:srgbClr val="089528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is the treatment condition (the alternative, new, </a:t>
                </a:r>
                <a:r>
                  <a:rPr lang="en-US" sz="2800" dirty="0" smtClean="0">
                    <a:solidFill>
                      <a:srgbClr val="089528"/>
                    </a:solidFill>
                  </a:rPr>
                  <a:t>green</a:t>
                </a:r>
                <a:r>
                  <a:rPr lang="en-US" sz="2800" dirty="0" smtClean="0"/>
                  <a:t> distribution), H</a:t>
                </a:r>
                <a:r>
                  <a:rPr lang="en-US" sz="2800" baseline="-25000" dirty="0" smtClean="0"/>
                  <a:t>0</a:t>
                </a:r>
                <a:r>
                  <a:rPr lang="en-US" sz="2800" dirty="0" smtClean="0"/>
                  <a:t> predicts that a sample mean (M) from population 2 will be equal to or larger than the population mean (</a:t>
                </a:r>
                <a:r>
                  <a:rPr lang="el-GR" sz="2800" dirty="0" smtClean="0"/>
                  <a:t>μ</a:t>
                </a:r>
                <a:r>
                  <a:rPr lang="en-US" sz="2800" dirty="0" smtClean="0"/>
                  <a:t>) from population 1. M-</a:t>
                </a:r>
                <a:r>
                  <a:rPr lang="en-US" sz="2800" dirty="0" smtClean="0">
                    <a:sym typeface="Symbol"/>
                  </a:rPr>
                  <a:t> would be 0 or positive, so a positive Z is consistent with H</a:t>
                </a:r>
                <a:r>
                  <a:rPr lang="en-US" sz="2800" baseline="-25000" dirty="0" smtClean="0"/>
                  <a:t>0,</a:t>
                </a:r>
                <a:r>
                  <a:rPr lang="en-US" sz="2800" dirty="0" smtClean="0"/>
                  <a:t> and would not lead to rejection of H</a:t>
                </a:r>
                <a:r>
                  <a:rPr lang="en-US" sz="2800" baseline="-25000" dirty="0" smtClean="0"/>
                  <a:t>0</a:t>
                </a:r>
                <a:r>
                  <a:rPr lang="en-US" sz="2800" dirty="0" smtClean="0"/>
                  <a:t>, no matter how extreme.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 r="-1481" b="-1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4783440" y="1605781"/>
            <a:ext cx="3073078" cy="1188843"/>
            <a:chOff x="1440" y="1794"/>
            <a:chExt cx="2736" cy="1162"/>
          </a:xfrm>
        </p:grpSpPr>
        <p:sp>
          <p:nvSpPr>
            <p:cNvPr id="7" name="Line 122"/>
            <p:cNvSpPr>
              <a:spLocks noChangeShapeType="1"/>
            </p:cNvSpPr>
            <p:nvPr/>
          </p:nvSpPr>
          <p:spPr bwMode="auto">
            <a:xfrm>
              <a:off x="1440" y="295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123"/>
            <p:cNvSpPr>
              <a:spLocks/>
            </p:cNvSpPr>
            <p:nvPr/>
          </p:nvSpPr>
          <p:spPr bwMode="auto">
            <a:xfrm>
              <a:off x="2208" y="1794"/>
              <a:ext cx="1920" cy="1152"/>
            </a:xfrm>
            <a:custGeom>
              <a:avLst/>
              <a:gdLst>
                <a:gd name="T0" fmla="*/ 0 w 2976"/>
                <a:gd name="T1" fmla="*/ 295 h 1320"/>
                <a:gd name="T2" fmla="*/ 3 w 2976"/>
                <a:gd name="T3" fmla="*/ 285 h 1320"/>
                <a:gd name="T4" fmla="*/ 5 w 2976"/>
                <a:gd name="T5" fmla="*/ 242 h 1320"/>
                <a:gd name="T6" fmla="*/ 7 w 2976"/>
                <a:gd name="T7" fmla="*/ 156 h 1320"/>
                <a:gd name="T8" fmla="*/ 9 w 2976"/>
                <a:gd name="T9" fmla="*/ 70 h 1320"/>
                <a:gd name="T10" fmla="*/ 12 w 2976"/>
                <a:gd name="T11" fmla="*/ 5 h 1320"/>
                <a:gd name="T12" fmla="*/ 14 w 2976"/>
                <a:gd name="T13" fmla="*/ 38 h 1320"/>
                <a:gd name="T14" fmla="*/ 16 w 2976"/>
                <a:gd name="T15" fmla="*/ 92 h 1320"/>
                <a:gd name="T16" fmla="*/ 16 w 2976"/>
                <a:gd name="T17" fmla="*/ 134 h 1320"/>
                <a:gd name="T18" fmla="*/ 18 w 2976"/>
                <a:gd name="T19" fmla="*/ 198 h 1320"/>
                <a:gd name="T20" fmla="*/ 21 w 2976"/>
                <a:gd name="T21" fmla="*/ 263 h 1320"/>
                <a:gd name="T22" fmla="*/ 24 w 2976"/>
                <a:gd name="T23" fmla="*/ 295 h 13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6"/>
                <a:gd name="T37" fmla="*/ 0 h 1320"/>
                <a:gd name="T38" fmla="*/ 2976 w 2976"/>
                <a:gd name="T39" fmla="*/ 1320 h 13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6" h="1320">
                  <a:moveTo>
                    <a:pt x="0" y="1320"/>
                  </a:moveTo>
                  <a:cubicBezTo>
                    <a:pt x="96" y="1316"/>
                    <a:pt x="192" y="1312"/>
                    <a:pt x="288" y="1272"/>
                  </a:cubicBezTo>
                  <a:cubicBezTo>
                    <a:pt x="384" y="1232"/>
                    <a:pt x="480" y="1176"/>
                    <a:pt x="576" y="1080"/>
                  </a:cubicBezTo>
                  <a:cubicBezTo>
                    <a:pt x="672" y="984"/>
                    <a:pt x="776" y="824"/>
                    <a:pt x="864" y="696"/>
                  </a:cubicBezTo>
                  <a:cubicBezTo>
                    <a:pt x="952" y="568"/>
                    <a:pt x="1008" y="424"/>
                    <a:pt x="1104" y="312"/>
                  </a:cubicBezTo>
                  <a:cubicBezTo>
                    <a:pt x="1200" y="200"/>
                    <a:pt x="1336" y="48"/>
                    <a:pt x="1440" y="24"/>
                  </a:cubicBezTo>
                  <a:cubicBezTo>
                    <a:pt x="1544" y="0"/>
                    <a:pt x="1640" y="104"/>
                    <a:pt x="1728" y="168"/>
                  </a:cubicBezTo>
                  <a:cubicBezTo>
                    <a:pt x="1816" y="232"/>
                    <a:pt x="1912" y="336"/>
                    <a:pt x="1968" y="408"/>
                  </a:cubicBezTo>
                  <a:cubicBezTo>
                    <a:pt x="2024" y="480"/>
                    <a:pt x="2016" y="520"/>
                    <a:pt x="2064" y="600"/>
                  </a:cubicBezTo>
                  <a:cubicBezTo>
                    <a:pt x="2112" y="680"/>
                    <a:pt x="2176" y="792"/>
                    <a:pt x="2256" y="888"/>
                  </a:cubicBezTo>
                  <a:cubicBezTo>
                    <a:pt x="2336" y="984"/>
                    <a:pt x="2424" y="1104"/>
                    <a:pt x="2544" y="1176"/>
                  </a:cubicBezTo>
                  <a:cubicBezTo>
                    <a:pt x="2664" y="1248"/>
                    <a:pt x="2820" y="1284"/>
                    <a:pt x="2976" y="1320"/>
                  </a:cubicBezTo>
                </a:path>
              </a:pathLst>
            </a:custGeom>
            <a:noFill/>
            <a:ln w="222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Freeform 120"/>
          <p:cNvSpPr>
            <a:spLocks/>
          </p:cNvSpPr>
          <p:nvPr/>
        </p:nvSpPr>
        <p:spPr bwMode="auto">
          <a:xfrm>
            <a:off x="6318050" y="1605781"/>
            <a:ext cx="2276252" cy="1178612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2057400" y="1616012"/>
            <a:ext cx="3073078" cy="1188843"/>
            <a:chOff x="1440" y="1794"/>
            <a:chExt cx="2736" cy="1162"/>
          </a:xfrm>
        </p:grpSpPr>
        <p:sp>
          <p:nvSpPr>
            <p:cNvPr id="11" name="Line 122"/>
            <p:cNvSpPr>
              <a:spLocks noChangeShapeType="1"/>
            </p:cNvSpPr>
            <p:nvPr/>
          </p:nvSpPr>
          <p:spPr bwMode="auto">
            <a:xfrm>
              <a:off x="1440" y="295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23"/>
            <p:cNvSpPr>
              <a:spLocks/>
            </p:cNvSpPr>
            <p:nvPr/>
          </p:nvSpPr>
          <p:spPr bwMode="auto">
            <a:xfrm>
              <a:off x="2208" y="1794"/>
              <a:ext cx="1920" cy="1152"/>
            </a:xfrm>
            <a:custGeom>
              <a:avLst/>
              <a:gdLst>
                <a:gd name="T0" fmla="*/ 0 w 2976"/>
                <a:gd name="T1" fmla="*/ 295 h 1320"/>
                <a:gd name="T2" fmla="*/ 3 w 2976"/>
                <a:gd name="T3" fmla="*/ 285 h 1320"/>
                <a:gd name="T4" fmla="*/ 5 w 2976"/>
                <a:gd name="T5" fmla="*/ 242 h 1320"/>
                <a:gd name="T6" fmla="*/ 7 w 2976"/>
                <a:gd name="T7" fmla="*/ 156 h 1320"/>
                <a:gd name="T8" fmla="*/ 9 w 2976"/>
                <a:gd name="T9" fmla="*/ 70 h 1320"/>
                <a:gd name="T10" fmla="*/ 12 w 2976"/>
                <a:gd name="T11" fmla="*/ 5 h 1320"/>
                <a:gd name="T12" fmla="*/ 14 w 2976"/>
                <a:gd name="T13" fmla="*/ 38 h 1320"/>
                <a:gd name="T14" fmla="*/ 16 w 2976"/>
                <a:gd name="T15" fmla="*/ 92 h 1320"/>
                <a:gd name="T16" fmla="*/ 16 w 2976"/>
                <a:gd name="T17" fmla="*/ 134 h 1320"/>
                <a:gd name="T18" fmla="*/ 18 w 2976"/>
                <a:gd name="T19" fmla="*/ 198 h 1320"/>
                <a:gd name="T20" fmla="*/ 21 w 2976"/>
                <a:gd name="T21" fmla="*/ 263 h 1320"/>
                <a:gd name="T22" fmla="*/ 24 w 2976"/>
                <a:gd name="T23" fmla="*/ 295 h 13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76"/>
                <a:gd name="T37" fmla="*/ 0 h 1320"/>
                <a:gd name="T38" fmla="*/ 2976 w 2976"/>
                <a:gd name="T39" fmla="*/ 1320 h 13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76" h="1320">
                  <a:moveTo>
                    <a:pt x="0" y="1320"/>
                  </a:moveTo>
                  <a:cubicBezTo>
                    <a:pt x="96" y="1316"/>
                    <a:pt x="192" y="1312"/>
                    <a:pt x="288" y="1272"/>
                  </a:cubicBezTo>
                  <a:cubicBezTo>
                    <a:pt x="384" y="1232"/>
                    <a:pt x="480" y="1176"/>
                    <a:pt x="576" y="1080"/>
                  </a:cubicBezTo>
                  <a:cubicBezTo>
                    <a:pt x="672" y="984"/>
                    <a:pt x="776" y="824"/>
                    <a:pt x="864" y="696"/>
                  </a:cubicBezTo>
                  <a:cubicBezTo>
                    <a:pt x="952" y="568"/>
                    <a:pt x="1008" y="424"/>
                    <a:pt x="1104" y="312"/>
                  </a:cubicBezTo>
                  <a:cubicBezTo>
                    <a:pt x="1200" y="200"/>
                    <a:pt x="1336" y="48"/>
                    <a:pt x="1440" y="24"/>
                  </a:cubicBezTo>
                  <a:cubicBezTo>
                    <a:pt x="1544" y="0"/>
                    <a:pt x="1640" y="104"/>
                    <a:pt x="1728" y="168"/>
                  </a:cubicBezTo>
                  <a:cubicBezTo>
                    <a:pt x="1816" y="232"/>
                    <a:pt x="1912" y="336"/>
                    <a:pt x="1968" y="408"/>
                  </a:cubicBezTo>
                  <a:cubicBezTo>
                    <a:pt x="2024" y="480"/>
                    <a:pt x="2016" y="520"/>
                    <a:pt x="2064" y="600"/>
                  </a:cubicBezTo>
                  <a:cubicBezTo>
                    <a:pt x="2112" y="680"/>
                    <a:pt x="2176" y="792"/>
                    <a:pt x="2256" y="888"/>
                  </a:cubicBezTo>
                  <a:cubicBezTo>
                    <a:pt x="2336" y="984"/>
                    <a:pt x="2424" y="1104"/>
                    <a:pt x="2544" y="1176"/>
                  </a:cubicBezTo>
                  <a:cubicBezTo>
                    <a:pt x="2664" y="1248"/>
                    <a:pt x="2820" y="1284"/>
                    <a:pt x="2976" y="1320"/>
                  </a:cubicBezTo>
                </a:path>
              </a:pathLst>
            </a:custGeom>
            <a:noFill/>
            <a:ln w="222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Freeform 120"/>
          <p:cNvSpPr>
            <a:spLocks/>
          </p:cNvSpPr>
          <p:nvPr/>
        </p:nvSpPr>
        <p:spPr bwMode="auto">
          <a:xfrm>
            <a:off x="2920018" y="1614083"/>
            <a:ext cx="2276252" cy="1178612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8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One-tailed vs. 2-tailed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One-tailed – if the results are in the direction your theory predicts, then an extreme value of Z (in the tail) will lead you to reject H</a:t>
            </a:r>
            <a:r>
              <a:rPr lang="en-US" baseline="-25000" dirty="0" smtClean="0"/>
              <a:t>0</a:t>
            </a:r>
            <a:r>
              <a:rPr lang="en-US" dirty="0" smtClean="0"/>
              <a:t> regardless of whether Z is positive or negative.</a:t>
            </a:r>
          </a:p>
          <a:p>
            <a:r>
              <a:rPr lang="en-US" dirty="0" smtClean="0"/>
              <a:t>Two-tailed – It does not matter whether Z is positive or negative. You reject H</a:t>
            </a:r>
            <a:r>
              <a:rPr lang="en-US" baseline="-25000" dirty="0" smtClean="0"/>
              <a:t>0</a:t>
            </a:r>
            <a:r>
              <a:rPr lang="en-US" dirty="0" smtClean="0"/>
              <a:t> if the absolute value of Z is sufficiently extreme (in either tail)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0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Finishing up chapter 8 (some loose ends)</a:t>
            </a:r>
            <a:endParaRPr lang="en-US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57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ill Sans MT" pitchFamily="34" charset="0"/>
              </a:rPr>
              <a:t>Error types (quick review from last time)</a:t>
            </a:r>
          </a:p>
          <a:p>
            <a:pPr eaLnBrk="1" hangingPunct="1"/>
            <a:r>
              <a:rPr lang="en-US" sz="2800" dirty="0" smtClean="0">
                <a:latin typeface="Gill Sans MT" pitchFamily="34" charset="0"/>
              </a:rPr>
              <a:t>Effect size: Cohen’</a:t>
            </a:r>
            <a:r>
              <a:rPr lang="en-US" altLang="ja-JP" sz="2800" dirty="0" smtClean="0">
                <a:latin typeface="Gill Sans MT" pitchFamily="34" charset="0"/>
              </a:rPr>
              <a:t>s d</a:t>
            </a:r>
          </a:p>
          <a:p>
            <a:pPr eaLnBrk="1" hangingPunct="1"/>
            <a:r>
              <a:rPr lang="en-US" sz="2800" dirty="0" smtClean="0">
                <a:latin typeface="Gill Sans MT" pitchFamily="34" charset="0"/>
              </a:rPr>
              <a:t>Statistical Power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Performing your statistical test</a:t>
            </a:r>
          </a:p>
        </p:txBody>
      </p:sp>
      <p:graphicFrame>
        <p:nvGraphicFramePr>
          <p:cNvPr id="496661" name="Group 21"/>
          <p:cNvGraphicFramePr>
            <a:graphicFrameLocks noGrp="1"/>
          </p:cNvGraphicFramePr>
          <p:nvPr/>
        </p:nvGraphicFramePr>
        <p:xfrm>
          <a:off x="3076575" y="2286000"/>
          <a:ext cx="2971800" cy="3886200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</a:tblGrid>
              <a:tr h="2043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3152775" y="1600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Real world (</a:t>
            </a:r>
            <a:r>
              <a:rPr lang="ja-JP" altLang="en-US">
                <a:latin typeface="Arial" pitchFamily="34" charset="0"/>
              </a:rPr>
              <a:t>‘</a:t>
            </a:r>
            <a:r>
              <a:rPr lang="en-US" altLang="ja-JP">
                <a:latin typeface="Arial" pitchFamily="34" charset="0"/>
              </a:rPr>
              <a:t>truth</a:t>
            </a:r>
            <a:r>
              <a:rPr lang="ja-JP" altLang="en-US">
                <a:latin typeface="Arial" pitchFamily="34" charset="0"/>
              </a:rPr>
              <a:t>’</a:t>
            </a:r>
            <a:r>
              <a:rPr lang="en-US" altLang="ja-JP">
                <a:latin typeface="Arial" pitchFamily="34" charset="0"/>
              </a:rPr>
              <a:t>)</a:t>
            </a:r>
            <a:endParaRPr lang="en-US">
              <a:latin typeface="Arial" pitchFamily="34" charset="0"/>
            </a:endParaRPr>
          </a:p>
        </p:txBody>
      </p:sp>
      <p:sp>
        <p:nvSpPr>
          <p:cNvPr id="4106" name="Text Box 14"/>
          <p:cNvSpPr txBox="1">
            <a:spLocks noChangeArrowheads="1"/>
          </p:cNvSpPr>
          <p:nvPr/>
        </p:nvSpPr>
        <p:spPr bwMode="auto">
          <a:xfrm>
            <a:off x="3200400" y="2209800"/>
            <a:ext cx="1323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H</a:t>
            </a:r>
            <a:r>
              <a:rPr lang="en-US" baseline="-25000">
                <a:latin typeface="Arial" pitchFamily="34" charset="0"/>
              </a:rPr>
              <a:t>0</a:t>
            </a:r>
            <a:r>
              <a:rPr lang="en-US">
                <a:latin typeface="Arial" pitchFamily="34" charset="0"/>
              </a:rPr>
              <a:t> is correct</a:t>
            </a:r>
          </a:p>
        </p:txBody>
      </p:sp>
      <p:sp>
        <p:nvSpPr>
          <p:cNvPr id="4107" name="Text Box 15"/>
          <p:cNvSpPr txBox="1">
            <a:spLocks noChangeArrowheads="1"/>
          </p:cNvSpPr>
          <p:nvPr/>
        </p:nvSpPr>
        <p:spPr bwMode="auto">
          <a:xfrm>
            <a:off x="4752975" y="2209800"/>
            <a:ext cx="114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H</a:t>
            </a:r>
            <a:r>
              <a:rPr lang="en-US" baseline="-25000">
                <a:latin typeface="Arial" pitchFamily="34" charset="0"/>
              </a:rPr>
              <a:t>0</a:t>
            </a:r>
            <a:r>
              <a:rPr lang="en-US">
                <a:latin typeface="Arial" pitchFamily="34" charset="0"/>
              </a:rPr>
              <a:t> is wrong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371600" y="990600"/>
            <a:ext cx="1600200" cy="1600200"/>
            <a:chOff x="1392" y="2592"/>
            <a:chExt cx="1008" cy="1008"/>
          </a:xfrm>
        </p:grpSpPr>
        <p:sp>
          <p:nvSpPr>
            <p:cNvPr id="496676" name="Rectangle 36"/>
            <p:cNvSpPr>
              <a:spLocks noChangeArrowheads="1"/>
            </p:cNvSpPr>
            <p:nvPr/>
          </p:nvSpPr>
          <p:spPr bwMode="auto">
            <a:xfrm>
              <a:off x="1392" y="2592"/>
              <a:ext cx="1008" cy="1008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40" name="AutoShape 37"/>
            <p:cNvSpPr>
              <a:spLocks noChangeArrowheads="1"/>
            </p:cNvSpPr>
            <p:nvPr/>
          </p:nvSpPr>
          <p:spPr bwMode="auto">
            <a:xfrm>
              <a:off x="1536" y="2736"/>
              <a:ext cx="384" cy="816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39999"/>
              </a:srgbClr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41" name="Group 38"/>
            <p:cNvGrpSpPr>
              <a:grpSpLocks/>
            </p:cNvGrpSpPr>
            <p:nvPr/>
          </p:nvGrpSpPr>
          <p:grpSpPr bwMode="auto">
            <a:xfrm>
              <a:off x="1584" y="2592"/>
              <a:ext cx="652" cy="840"/>
              <a:chOff x="1076" y="1008"/>
              <a:chExt cx="652" cy="840"/>
            </a:xfrm>
          </p:grpSpPr>
          <p:sp>
            <p:nvSpPr>
              <p:cNvPr id="4142" name="Text Box 39"/>
              <p:cNvSpPr txBox="1">
                <a:spLocks noChangeArrowheads="1"/>
              </p:cNvSpPr>
              <p:nvPr/>
            </p:nvSpPr>
            <p:spPr bwMode="auto">
              <a:xfrm>
                <a:off x="1092" y="1008"/>
                <a:ext cx="63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latin typeface="Arial" pitchFamily="34" charset="0"/>
                  </a:rPr>
                  <a:t>Real world (</a:t>
                </a:r>
                <a:r>
                  <a:rPr lang="ja-JP" altLang="en-US" sz="800">
                    <a:latin typeface="Arial" pitchFamily="34" charset="0"/>
                  </a:rPr>
                  <a:t>‘</a:t>
                </a:r>
                <a:r>
                  <a:rPr lang="en-US" altLang="ja-JP" sz="800">
                    <a:latin typeface="Arial" pitchFamily="34" charset="0"/>
                  </a:rPr>
                  <a:t>truth</a:t>
                </a:r>
                <a:r>
                  <a:rPr lang="ja-JP" altLang="en-US" sz="800">
                    <a:latin typeface="Arial" pitchFamily="34" charset="0"/>
                  </a:rPr>
                  <a:t>’</a:t>
                </a:r>
                <a:r>
                  <a:rPr lang="en-US" altLang="ja-JP" sz="800">
                    <a:latin typeface="Arial" pitchFamily="34" charset="0"/>
                  </a:rPr>
                  <a:t>)</a:t>
                </a:r>
                <a:endParaRPr lang="en-US" sz="800">
                  <a:latin typeface="Arial" pitchFamily="34" charset="0"/>
                </a:endParaRPr>
              </a:p>
            </p:txBody>
          </p:sp>
          <p:sp>
            <p:nvSpPr>
              <p:cNvPr id="4143" name="Text Box 40"/>
              <p:cNvSpPr txBox="1">
                <a:spLocks noChangeArrowheads="1"/>
              </p:cNvSpPr>
              <p:nvPr/>
            </p:nvSpPr>
            <p:spPr bwMode="auto">
              <a:xfrm>
                <a:off x="1104" y="1140"/>
                <a:ext cx="34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latin typeface="Arial" pitchFamily="34" charset="0"/>
                  </a:rPr>
                  <a:t>H</a:t>
                </a:r>
                <a:r>
                  <a:rPr lang="en-US" sz="800" baseline="-25000">
                    <a:latin typeface="Arial" pitchFamily="34" charset="0"/>
                  </a:rPr>
                  <a:t>0</a:t>
                </a:r>
                <a:r>
                  <a:rPr lang="en-US" sz="800">
                    <a:latin typeface="Arial" pitchFamily="34" charset="0"/>
                  </a:rPr>
                  <a:t> is correct</a:t>
                </a:r>
              </a:p>
            </p:txBody>
          </p:sp>
          <p:sp>
            <p:nvSpPr>
              <p:cNvPr id="4144" name="Text Box 41"/>
              <p:cNvSpPr txBox="1">
                <a:spLocks noChangeArrowheads="1"/>
              </p:cNvSpPr>
              <p:nvPr/>
            </p:nvSpPr>
            <p:spPr bwMode="auto">
              <a:xfrm>
                <a:off x="1426" y="1140"/>
                <a:ext cx="30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latin typeface="Arial" pitchFamily="34" charset="0"/>
                  </a:rPr>
                  <a:t>H</a:t>
                </a:r>
                <a:r>
                  <a:rPr lang="en-US" sz="800" baseline="-25000">
                    <a:latin typeface="Arial" pitchFamily="34" charset="0"/>
                  </a:rPr>
                  <a:t>0</a:t>
                </a:r>
                <a:r>
                  <a:rPr lang="en-US" sz="800">
                    <a:latin typeface="Arial" pitchFamily="34" charset="0"/>
                  </a:rPr>
                  <a:t> is wrong</a:t>
                </a:r>
              </a:p>
            </p:txBody>
          </p:sp>
          <p:sp>
            <p:nvSpPr>
              <p:cNvPr id="4145" name="AutoShape 42"/>
              <p:cNvSpPr>
                <a:spLocks noChangeArrowheads="1"/>
              </p:cNvSpPr>
              <p:nvPr/>
            </p:nvSpPr>
            <p:spPr bwMode="auto">
              <a:xfrm>
                <a:off x="1445" y="1360"/>
                <a:ext cx="175" cy="181"/>
              </a:xfrm>
              <a:prstGeom prst="smileyFace">
                <a:avLst>
                  <a:gd name="adj" fmla="val 4653"/>
                </a:avLst>
              </a:prstGeom>
              <a:solidFill>
                <a:srgbClr val="FFF52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6" name="AutoShape 43"/>
              <p:cNvSpPr>
                <a:spLocks noChangeArrowheads="1"/>
              </p:cNvSpPr>
              <p:nvPr/>
            </p:nvSpPr>
            <p:spPr bwMode="auto">
              <a:xfrm>
                <a:off x="1139" y="1611"/>
                <a:ext cx="176" cy="181"/>
              </a:xfrm>
              <a:prstGeom prst="smileyFace">
                <a:avLst>
                  <a:gd name="adj" fmla="val 4653"/>
                </a:avLst>
              </a:prstGeom>
              <a:solidFill>
                <a:srgbClr val="FFF52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7" name="Text Box 44"/>
              <p:cNvSpPr txBox="1">
                <a:spLocks noChangeArrowheads="1"/>
              </p:cNvSpPr>
              <p:nvPr/>
            </p:nvSpPr>
            <p:spPr bwMode="auto">
              <a:xfrm>
                <a:off x="1123" y="1324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rgbClr val="FF1131"/>
                    </a:solidFill>
                  </a:rPr>
                  <a:t>Type I error</a:t>
                </a:r>
              </a:p>
            </p:txBody>
          </p:sp>
          <p:sp>
            <p:nvSpPr>
              <p:cNvPr id="4148" name="Text Box 45"/>
              <p:cNvSpPr txBox="1">
                <a:spLocks noChangeArrowheads="1"/>
              </p:cNvSpPr>
              <p:nvPr/>
            </p:nvSpPr>
            <p:spPr bwMode="auto">
              <a:xfrm>
                <a:off x="1426" y="1572"/>
                <a:ext cx="30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rgbClr val="FF1131"/>
                    </a:solidFill>
                  </a:rPr>
                  <a:t>Type II error</a:t>
                </a:r>
              </a:p>
            </p:txBody>
          </p:sp>
          <p:graphicFrame>
            <p:nvGraphicFramePr>
              <p:cNvPr id="4149" name="Object 4"/>
              <p:cNvGraphicFramePr>
                <a:graphicFrameLocks noChangeAspect="1"/>
              </p:cNvGraphicFramePr>
              <p:nvPr/>
            </p:nvGraphicFramePr>
            <p:xfrm>
              <a:off x="1173" y="1489"/>
              <a:ext cx="94" cy="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8" name="Equation" r:id="rId4" imgW="139700" imgH="114300" progId="Equation.3">
                      <p:embed/>
                    </p:oleObj>
                  </mc:Choice>
                  <mc:Fallback>
                    <p:oleObj name="Equation" r:id="rId4" imgW="139700" imgH="11430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3" y="1489"/>
                            <a:ext cx="94" cy="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50" name="Object 5"/>
              <p:cNvGraphicFramePr>
                <a:graphicFrameLocks noChangeAspect="1"/>
              </p:cNvGraphicFramePr>
              <p:nvPr/>
            </p:nvGraphicFramePr>
            <p:xfrm>
              <a:off x="1494" y="1730"/>
              <a:ext cx="69" cy="1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79" name="Equation" r:id="rId6" imgW="127000" imgH="177800" progId="Equation.DSMT4">
                      <p:embed/>
                    </p:oleObj>
                  </mc:Choice>
                  <mc:Fallback>
                    <p:oleObj name="Equation" r:id="rId6" imgW="127000" imgH="177800" progId="Equation.DSMT4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4" y="1730"/>
                            <a:ext cx="69" cy="1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51" name="Rectangle 48"/>
              <p:cNvSpPr>
                <a:spLocks noChangeArrowheads="1"/>
              </p:cNvSpPr>
              <p:nvPr/>
            </p:nvSpPr>
            <p:spPr bwMode="auto">
              <a:xfrm>
                <a:off x="1076" y="1321"/>
                <a:ext cx="652" cy="5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2" name="Line 49"/>
              <p:cNvSpPr>
                <a:spLocks noChangeShapeType="1"/>
              </p:cNvSpPr>
              <p:nvPr/>
            </p:nvSpPr>
            <p:spPr bwMode="auto">
              <a:xfrm>
                <a:off x="1076" y="1585"/>
                <a:ext cx="6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3" name="Line 50"/>
              <p:cNvSpPr>
                <a:spLocks noChangeShapeType="1"/>
              </p:cNvSpPr>
              <p:nvPr/>
            </p:nvSpPr>
            <p:spPr bwMode="auto">
              <a:xfrm>
                <a:off x="1394" y="1321"/>
                <a:ext cx="0" cy="5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44"/>
          <p:cNvGrpSpPr>
            <a:grpSpLocks/>
          </p:cNvGrpSpPr>
          <p:nvPr/>
        </p:nvGrpSpPr>
        <p:grpSpPr bwMode="auto">
          <a:xfrm>
            <a:off x="457200" y="2971800"/>
            <a:ext cx="3733800" cy="2667000"/>
            <a:chOff x="288" y="1872"/>
            <a:chExt cx="2352" cy="1680"/>
          </a:xfrm>
        </p:grpSpPr>
        <p:grpSp>
          <p:nvGrpSpPr>
            <p:cNvPr id="4135" name="Group 53"/>
            <p:cNvGrpSpPr>
              <a:grpSpLocks/>
            </p:cNvGrpSpPr>
            <p:nvPr/>
          </p:nvGrpSpPr>
          <p:grpSpPr bwMode="auto">
            <a:xfrm>
              <a:off x="288" y="2400"/>
              <a:ext cx="2352" cy="1152"/>
              <a:chOff x="1824" y="1794"/>
              <a:chExt cx="2352" cy="1152"/>
            </a:xfrm>
          </p:grpSpPr>
          <p:sp>
            <p:nvSpPr>
              <p:cNvPr id="4137" name="Line 54"/>
              <p:cNvSpPr>
                <a:spLocks noChangeShapeType="1"/>
              </p:cNvSpPr>
              <p:nvPr/>
            </p:nvSpPr>
            <p:spPr bwMode="auto">
              <a:xfrm>
                <a:off x="1824" y="2946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Freeform 55"/>
              <p:cNvSpPr>
                <a:spLocks/>
              </p:cNvSpPr>
              <p:nvPr/>
            </p:nvSpPr>
            <p:spPr bwMode="auto">
              <a:xfrm>
                <a:off x="2208" y="1794"/>
                <a:ext cx="1920" cy="1152"/>
              </a:xfrm>
              <a:custGeom>
                <a:avLst/>
                <a:gdLst>
                  <a:gd name="T0" fmla="*/ 0 w 2976"/>
                  <a:gd name="T1" fmla="*/ 295 h 1320"/>
                  <a:gd name="T2" fmla="*/ 3 w 2976"/>
                  <a:gd name="T3" fmla="*/ 285 h 1320"/>
                  <a:gd name="T4" fmla="*/ 5 w 2976"/>
                  <a:gd name="T5" fmla="*/ 242 h 1320"/>
                  <a:gd name="T6" fmla="*/ 7 w 2976"/>
                  <a:gd name="T7" fmla="*/ 156 h 1320"/>
                  <a:gd name="T8" fmla="*/ 9 w 2976"/>
                  <a:gd name="T9" fmla="*/ 70 h 1320"/>
                  <a:gd name="T10" fmla="*/ 12 w 2976"/>
                  <a:gd name="T11" fmla="*/ 5 h 1320"/>
                  <a:gd name="T12" fmla="*/ 14 w 2976"/>
                  <a:gd name="T13" fmla="*/ 38 h 1320"/>
                  <a:gd name="T14" fmla="*/ 16 w 2976"/>
                  <a:gd name="T15" fmla="*/ 92 h 1320"/>
                  <a:gd name="T16" fmla="*/ 16 w 2976"/>
                  <a:gd name="T17" fmla="*/ 134 h 1320"/>
                  <a:gd name="T18" fmla="*/ 18 w 2976"/>
                  <a:gd name="T19" fmla="*/ 198 h 1320"/>
                  <a:gd name="T20" fmla="*/ 21 w 2976"/>
                  <a:gd name="T21" fmla="*/ 263 h 1320"/>
                  <a:gd name="T22" fmla="*/ 24 w 2976"/>
                  <a:gd name="T23" fmla="*/ 295 h 13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76"/>
                  <a:gd name="T37" fmla="*/ 0 h 1320"/>
                  <a:gd name="T38" fmla="*/ 2976 w 2976"/>
                  <a:gd name="T39" fmla="*/ 1320 h 13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76" h="1320">
                    <a:moveTo>
                      <a:pt x="0" y="1320"/>
                    </a:moveTo>
                    <a:cubicBezTo>
                      <a:pt x="96" y="1316"/>
                      <a:pt x="192" y="1312"/>
                      <a:pt x="288" y="1272"/>
                    </a:cubicBezTo>
                    <a:cubicBezTo>
                      <a:pt x="384" y="1232"/>
                      <a:pt x="480" y="1176"/>
                      <a:pt x="576" y="1080"/>
                    </a:cubicBezTo>
                    <a:cubicBezTo>
                      <a:pt x="672" y="984"/>
                      <a:pt x="776" y="824"/>
                      <a:pt x="864" y="696"/>
                    </a:cubicBezTo>
                    <a:cubicBezTo>
                      <a:pt x="952" y="568"/>
                      <a:pt x="1008" y="424"/>
                      <a:pt x="1104" y="312"/>
                    </a:cubicBezTo>
                    <a:cubicBezTo>
                      <a:pt x="1200" y="200"/>
                      <a:pt x="1336" y="48"/>
                      <a:pt x="1440" y="24"/>
                    </a:cubicBezTo>
                    <a:cubicBezTo>
                      <a:pt x="1544" y="0"/>
                      <a:pt x="1640" y="104"/>
                      <a:pt x="1728" y="168"/>
                    </a:cubicBezTo>
                    <a:cubicBezTo>
                      <a:pt x="1816" y="232"/>
                      <a:pt x="1912" y="336"/>
                      <a:pt x="1968" y="408"/>
                    </a:cubicBezTo>
                    <a:cubicBezTo>
                      <a:pt x="2024" y="480"/>
                      <a:pt x="2016" y="520"/>
                      <a:pt x="2064" y="600"/>
                    </a:cubicBezTo>
                    <a:cubicBezTo>
                      <a:pt x="2112" y="680"/>
                      <a:pt x="2176" y="792"/>
                      <a:pt x="2256" y="888"/>
                    </a:cubicBezTo>
                    <a:cubicBezTo>
                      <a:pt x="2336" y="984"/>
                      <a:pt x="2424" y="1104"/>
                      <a:pt x="2544" y="1176"/>
                    </a:cubicBezTo>
                    <a:cubicBezTo>
                      <a:pt x="2664" y="1248"/>
                      <a:pt x="2820" y="1284"/>
                      <a:pt x="2976" y="1320"/>
                    </a:cubicBezTo>
                  </a:path>
                </a:pathLst>
              </a:custGeom>
              <a:noFill/>
              <a:ln w="222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36" name="Text Box 74"/>
            <p:cNvSpPr txBox="1">
              <a:spLocks noChangeArrowheads="1"/>
            </p:cNvSpPr>
            <p:nvPr/>
          </p:nvSpPr>
          <p:spPr bwMode="auto">
            <a:xfrm>
              <a:off x="288" y="1872"/>
              <a:ext cx="22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2000" dirty="0">
                  <a:solidFill>
                    <a:srgbClr val="85309D"/>
                  </a:solidFill>
                </a:rPr>
                <a:t>So there is only one distribution</a:t>
              </a:r>
              <a:endParaRPr lang="en-US" dirty="0"/>
            </a:p>
          </p:txBody>
        </p:sp>
      </p:grpSp>
      <p:grpSp>
        <p:nvGrpSpPr>
          <p:cNvPr id="6" name="Group 119"/>
          <p:cNvGrpSpPr>
            <a:grpSpLocks/>
          </p:cNvGrpSpPr>
          <p:nvPr/>
        </p:nvGrpSpPr>
        <p:grpSpPr bwMode="auto">
          <a:xfrm>
            <a:off x="6172200" y="990600"/>
            <a:ext cx="1600200" cy="1600200"/>
            <a:chOff x="4272" y="2736"/>
            <a:chExt cx="1008" cy="1008"/>
          </a:xfrm>
        </p:grpSpPr>
        <p:sp>
          <p:nvSpPr>
            <p:cNvPr id="496730" name="Rectangle 90"/>
            <p:cNvSpPr>
              <a:spLocks noChangeArrowheads="1"/>
            </p:cNvSpPr>
            <p:nvPr/>
          </p:nvSpPr>
          <p:spPr bwMode="auto">
            <a:xfrm>
              <a:off x="4272" y="2736"/>
              <a:ext cx="1008" cy="1008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21" name="AutoShape 105"/>
            <p:cNvSpPr>
              <a:spLocks noChangeArrowheads="1"/>
            </p:cNvSpPr>
            <p:nvPr/>
          </p:nvSpPr>
          <p:spPr bwMode="auto">
            <a:xfrm>
              <a:off x="4737" y="2880"/>
              <a:ext cx="384" cy="816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39999"/>
              </a:srgbClr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22" name="Group 106"/>
            <p:cNvGrpSpPr>
              <a:grpSpLocks/>
            </p:cNvGrpSpPr>
            <p:nvPr/>
          </p:nvGrpSpPr>
          <p:grpSpPr bwMode="auto">
            <a:xfrm>
              <a:off x="4436" y="2736"/>
              <a:ext cx="652" cy="840"/>
              <a:chOff x="1076" y="1008"/>
              <a:chExt cx="652" cy="840"/>
            </a:xfrm>
          </p:grpSpPr>
          <p:sp>
            <p:nvSpPr>
              <p:cNvPr id="4123" name="Text Box 107"/>
              <p:cNvSpPr txBox="1">
                <a:spLocks noChangeArrowheads="1"/>
              </p:cNvSpPr>
              <p:nvPr/>
            </p:nvSpPr>
            <p:spPr bwMode="auto">
              <a:xfrm>
                <a:off x="1092" y="1008"/>
                <a:ext cx="636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latin typeface="Arial" pitchFamily="34" charset="0"/>
                  </a:rPr>
                  <a:t>Real world (</a:t>
                </a:r>
                <a:r>
                  <a:rPr lang="ja-JP" altLang="en-US" sz="800">
                    <a:latin typeface="Arial" pitchFamily="34" charset="0"/>
                  </a:rPr>
                  <a:t>‘</a:t>
                </a:r>
                <a:r>
                  <a:rPr lang="en-US" altLang="ja-JP" sz="800">
                    <a:latin typeface="Arial" pitchFamily="34" charset="0"/>
                  </a:rPr>
                  <a:t>truth</a:t>
                </a:r>
                <a:r>
                  <a:rPr lang="ja-JP" altLang="en-US" sz="800">
                    <a:latin typeface="Arial" pitchFamily="34" charset="0"/>
                  </a:rPr>
                  <a:t>’</a:t>
                </a:r>
                <a:r>
                  <a:rPr lang="en-US" altLang="ja-JP" sz="800">
                    <a:latin typeface="Arial" pitchFamily="34" charset="0"/>
                  </a:rPr>
                  <a:t>)</a:t>
                </a:r>
                <a:endParaRPr lang="en-US" sz="800">
                  <a:latin typeface="Arial" pitchFamily="34" charset="0"/>
                </a:endParaRPr>
              </a:p>
            </p:txBody>
          </p:sp>
          <p:sp>
            <p:nvSpPr>
              <p:cNvPr id="4124" name="Text Box 108"/>
              <p:cNvSpPr txBox="1">
                <a:spLocks noChangeArrowheads="1"/>
              </p:cNvSpPr>
              <p:nvPr/>
            </p:nvSpPr>
            <p:spPr bwMode="auto">
              <a:xfrm>
                <a:off x="1104" y="1140"/>
                <a:ext cx="34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latin typeface="Arial" pitchFamily="34" charset="0"/>
                  </a:rPr>
                  <a:t>H</a:t>
                </a:r>
                <a:r>
                  <a:rPr lang="en-US" sz="800" baseline="-25000">
                    <a:latin typeface="Arial" pitchFamily="34" charset="0"/>
                  </a:rPr>
                  <a:t>0</a:t>
                </a:r>
                <a:r>
                  <a:rPr lang="en-US" sz="800">
                    <a:latin typeface="Arial" pitchFamily="34" charset="0"/>
                  </a:rPr>
                  <a:t> is correct</a:t>
                </a:r>
              </a:p>
            </p:txBody>
          </p:sp>
          <p:sp>
            <p:nvSpPr>
              <p:cNvPr id="4125" name="Text Box 109"/>
              <p:cNvSpPr txBox="1">
                <a:spLocks noChangeArrowheads="1"/>
              </p:cNvSpPr>
              <p:nvPr/>
            </p:nvSpPr>
            <p:spPr bwMode="auto">
              <a:xfrm>
                <a:off x="1426" y="1140"/>
                <a:ext cx="30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latin typeface="Arial" pitchFamily="34" charset="0"/>
                  </a:rPr>
                  <a:t>H</a:t>
                </a:r>
                <a:r>
                  <a:rPr lang="en-US" sz="800" baseline="-25000">
                    <a:latin typeface="Arial" pitchFamily="34" charset="0"/>
                  </a:rPr>
                  <a:t>0</a:t>
                </a:r>
                <a:r>
                  <a:rPr lang="en-US" sz="800">
                    <a:latin typeface="Arial" pitchFamily="34" charset="0"/>
                  </a:rPr>
                  <a:t> is wrong</a:t>
                </a:r>
              </a:p>
            </p:txBody>
          </p:sp>
          <p:sp>
            <p:nvSpPr>
              <p:cNvPr id="4126" name="AutoShape 110"/>
              <p:cNvSpPr>
                <a:spLocks noChangeArrowheads="1"/>
              </p:cNvSpPr>
              <p:nvPr/>
            </p:nvSpPr>
            <p:spPr bwMode="auto">
              <a:xfrm>
                <a:off x="1445" y="1360"/>
                <a:ext cx="175" cy="181"/>
              </a:xfrm>
              <a:prstGeom prst="smileyFace">
                <a:avLst>
                  <a:gd name="adj" fmla="val 4653"/>
                </a:avLst>
              </a:prstGeom>
              <a:solidFill>
                <a:srgbClr val="FFF52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AutoShape 111"/>
              <p:cNvSpPr>
                <a:spLocks noChangeArrowheads="1"/>
              </p:cNvSpPr>
              <p:nvPr/>
            </p:nvSpPr>
            <p:spPr bwMode="auto">
              <a:xfrm>
                <a:off x="1139" y="1611"/>
                <a:ext cx="176" cy="181"/>
              </a:xfrm>
              <a:prstGeom prst="smileyFace">
                <a:avLst>
                  <a:gd name="adj" fmla="val 4653"/>
                </a:avLst>
              </a:prstGeom>
              <a:solidFill>
                <a:srgbClr val="FFF526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Text Box 112"/>
              <p:cNvSpPr txBox="1">
                <a:spLocks noChangeArrowheads="1"/>
              </p:cNvSpPr>
              <p:nvPr/>
            </p:nvSpPr>
            <p:spPr bwMode="auto">
              <a:xfrm>
                <a:off x="1123" y="1324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rgbClr val="FF1131"/>
                    </a:solidFill>
                  </a:rPr>
                  <a:t>Type I error</a:t>
                </a:r>
              </a:p>
            </p:txBody>
          </p:sp>
          <p:sp>
            <p:nvSpPr>
              <p:cNvPr id="4129" name="Text Box 113"/>
              <p:cNvSpPr txBox="1">
                <a:spLocks noChangeArrowheads="1"/>
              </p:cNvSpPr>
              <p:nvPr/>
            </p:nvSpPr>
            <p:spPr bwMode="auto">
              <a:xfrm>
                <a:off x="1426" y="1572"/>
                <a:ext cx="30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>
                    <a:solidFill>
                      <a:srgbClr val="FF1131"/>
                    </a:solidFill>
                  </a:rPr>
                  <a:t>Type II error</a:t>
                </a:r>
              </a:p>
            </p:txBody>
          </p:sp>
          <p:graphicFrame>
            <p:nvGraphicFramePr>
              <p:cNvPr id="4130" name="Object 2"/>
              <p:cNvGraphicFramePr>
                <a:graphicFrameLocks noChangeAspect="1"/>
              </p:cNvGraphicFramePr>
              <p:nvPr/>
            </p:nvGraphicFramePr>
            <p:xfrm>
              <a:off x="1173" y="1489"/>
              <a:ext cx="94" cy="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0" name="Equation" r:id="rId8" imgW="139700" imgH="114300" progId="Equation.3">
                      <p:embed/>
                    </p:oleObj>
                  </mc:Choice>
                  <mc:Fallback>
                    <p:oleObj name="Equation" r:id="rId8" imgW="139700" imgH="1143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3" y="1489"/>
                            <a:ext cx="94" cy="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31" name="Object 3"/>
              <p:cNvGraphicFramePr>
                <a:graphicFrameLocks noChangeAspect="1"/>
              </p:cNvGraphicFramePr>
              <p:nvPr/>
            </p:nvGraphicFramePr>
            <p:xfrm>
              <a:off x="1494" y="1730"/>
              <a:ext cx="69" cy="1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1" name="Equation" r:id="rId10" imgW="127000" imgH="177800" progId="Equation.DSMT4">
                      <p:embed/>
                    </p:oleObj>
                  </mc:Choice>
                  <mc:Fallback>
                    <p:oleObj name="Equation" r:id="rId10" imgW="127000" imgH="177800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4" y="1730"/>
                            <a:ext cx="69" cy="1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32" name="Rectangle 116"/>
              <p:cNvSpPr>
                <a:spLocks noChangeArrowheads="1"/>
              </p:cNvSpPr>
              <p:nvPr/>
            </p:nvSpPr>
            <p:spPr bwMode="auto">
              <a:xfrm>
                <a:off x="1076" y="1321"/>
                <a:ext cx="652" cy="5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Line 117"/>
              <p:cNvSpPr>
                <a:spLocks noChangeShapeType="1"/>
              </p:cNvSpPr>
              <p:nvPr/>
            </p:nvSpPr>
            <p:spPr bwMode="auto">
              <a:xfrm>
                <a:off x="1076" y="1585"/>
                <a:ext cx="6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" name="Line 118"/>
              <p:cNvSpPr>
                <a:spLocks noChangeShapeType="1"/>
              </p:cNvSpPr>
              <p:nvPr/>
            </p:nvSpPr>
            <p:spPr bwMode="auto">
              <a:xfrm>
                <a:off x="1394" y="1321"/>
                <a:ext cx="0" cy="5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6760" name="Freeform 120"/>
          <p:cNvSpPr>
            <a:spLocks/>
          </p:cNvSpPr>
          <p:nvPr/>
        </p:nvSpPr>
        <p:spPr bwMode="auto">
          <a:xfrm>
            <a:off x="4876800" y="3765550"/>
            <a:ext cx="2819400" cy="1828800"/>
          </a:xfrm>
          <a:custGeom>
            <a:avLst/>
            <a:gdLst>
              <a:gd name="T0" fmla="*/ 0 w 2976"/>
              <a:gd name="T1" fmla="*/ 2147483647 h 1320"/>
              <a:gd name="T2" fmla="*/ 2147483647 w 2976"/>
              <a:gd name="T3" fmla="*/ 2147483647 h 1320"/>
              <a:gd name="T4" fmla="*/ 2147483647 w 2976"/>
              <a:gd name="T5" fmla="*/ 2147483647 h 1320"/>
              <a:gd name="T6" fmla="*/ 2147483647 w 2976"/>
              <a:gd name="T7" fmla="*/ 2147483647 h 1320"/>
              <a:gd name="T8" fmla="*/ 2147483647 w 2976"/>
              <a:gd name="T9" fmla="*/ 2147483647 h 1320"/>
              <a:gd name="T10" fmla="*/ 2147483647 w 2976"/>
              <a:gd name="T11" fmla="*/ 2147483647 h 1320"/>
              <a:gd name="T12" fmla="*/ 2147483647 w 2976"/>
              <a:gd name="T13" fmla="*/ 2147483647 h 1320"/>
              <a:gd name="T14" fmla="*/ 2147483647 w 2976"/>
              <a:gd name="T15" fmla="*/ 2147483647 h 1320"/>
              <a:gd name="T16" fmla="*/ 2147483647 w 2976"/>
              <a:gd name="T17" fmla="*/ 2147483647 h 1320"/>
              <a:gd name="T18" fmla="*/ 2147483647 w 2976"/>
              <a:gd name="T19" fmla="*/ 2147483647 h 1320"/>
              <a:gd name="T20" fmla="*/ 2147483647 w 2976"/>
              <a:gd name="T21" fmla="*/ 2147483647 h 1320"/>
              <a:gd name="T22" fmla="*/ 2147483647 w 2976"/>
              <a:gd name="T23" fmla="*/ 2147483647 h 1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76"/>
              <a:gd name="T37" fmla="*/ 0 h 1320"/>
              <a:gd name="T38" fmla="*/ 2976 w 2976"/>
              <a:gd name="T39" fmla="*/ 1320 h 1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76" h="1320">
                <a:moveTo>
                  <a:pt x="0" y="1320"/>
                </a:moveTo>
                <a:cubicBezTo>
                  <a:pt x="96" y="1316"/>
                  <a:pt x="192" y="1312"/>
                  <a:pt x="288" y="1272"/>
                </a:cubicBezTo>
                <a:cubicBezTo>
                  <a:pt x="384" y="1232"/>
                  <a:pt x="480" y="1176"/>
                  <a:pt x="576" y="1080"/>
                </a:cubicBezTo>
                <a:cubicBezTo>
                  <a:pt x="672" y="984"/>
                  <a:pt x="776" y="824"/>
                  <a:pt x="864" y="696"/>
                </a:cubicBezTo>
                <a:cubicBezTo>
                  <a:pt x="952" y="568"/>
                  <a:pt x="1008" y="424"/>
                  <a:pt x="1104" y="312"/>
                </a:cubicBezTo>
                <a:cubicBezTo>
                  <a:pt x="1200" y="200"/>
                  <a:pt x="1336" y="48"/>
                  <a:pt x="1440" y="24"/>
                </a:cubicBezTo>
                <a:cubicBezTo>
                  <a:pt x="1544" y="0"/>
                  <a:pt x="1640" y="104"/>
                  <a:pt x="1728" y="168"/>
                </a:cubicBezTo>
                <a:cubicBezTo>
                  <a:pt x="1816" y="232"/>
                  <a:pt x="1912" y="336"/>
                  <a:pt x="1968" y="408"/>
                </a:cubicBezTo>
                <a:cubicBezTo>
                  <a:pt x="2024" y="480"/>
                  <a:pt x="2016" y="520"/>
                  <a:pt x="2064" y="600"/>
                </a:cubicBezTo>
                <a:cubicBezTo>
                  <a:pt x="2112" y="680"/>
                  <a:pt x="2176" y="792"/>
                  <a:pt x="2256" y="888"/>
                </a:cubicBezTo>
                <a:cubicBezTo>
                  <a:pt x="2336" y="984"/>
                  <a:pt x="2424" y="1104"/>
                  <a:pt x="2544" y="1176"/>
                </a:cubicBezTo>
                <a:cubicBezTo>
                  <a:pt x="2664" y="1248"/>
                  <a:pt x="2820" y="1284"/>
                  <a:pt x="2976" y="1320"/>
                </a:cubicBez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45"/>
          <p:cNvGrpSpPr>
            <a:grpSpLocks/>
          </p:cNvGrpSpPr>
          <p:nvPr/>
        </p:nvGrpSpPr>
        <p:grpSpPr bwMode="auto">
          <a:xfrm>
            <a:off x="4648200" y="2971800"/>
            <a:ext cx="4343400" cy="2667000"/>
            <a:chOff x="2928" y="1872"/>
            <a:chExt cx="2736" cy="1680"/>
          </a:xfrm>
        </p:grpSpPr>
        <p:grpSp>
          <p:nvGrpSpPr>
            <p:cNvPr id="4116" name="Group 121"/>
            <p:cNvGrpSpPr>
              <a:grpSpLocks/>
            </p:cNvGrpSpPr>
            <p:nvPr/>
          </p:nvGrpSpPr>
          <p:grpSpPr bwMode="auto">
            <a:xfrm>
              <a:off x="2928" y="2390"/>
              <a:ext cx="2736" cy="1162"/>
              <a:chOff x="1440" y="1794"/>
              <a:chExt cx="2736" cy="1162"/>
            </a:xfrm>
          </p:grpSpPr>
          <p:sp>
            <p:nvSpPr>
              <p:cNvPr id="4118" name="Line 122"/>
              <p:cNvSpPr>
                <a:spLocks noChangeShapeType="1"/>
              </p:cNvSpPr>
              <p:nvPr/>
            </p:nvSpPr>
            <p:spPr bwMode="auto">
              <a:xfrm>
                <a:off x="1440" y="2956"/>
                <a:ext cx="27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Freeform 123"/>
              <p:cNvSpPr>
                <a:spLocks/>
              </p:cNvSpPr>
              <p:nvPr/>
            </p:nvSpPr>
            <p:spPr bwMode="auto">
              <a:xfrm>
                <a:off x="2208" y="1794"/>
                <a:ext cx="1920" cy="1152"/>
              </a:xfrm>
              <a:custGeom>
                <a:avLst/>
                <a:gdLst>
                  <a:gd name="T0" fmla="*/ 0 w 2976"/>
                  <a:gd name="T1" fmla="*/ 295 h 1320"/>
                  <a:gd name="T2" fmla="*/ 3 w 2976"/>
                  <a:gd name="T3" fmla="*/ 285 h 1320"/>
                  <a:gd name="T4" fmla="*/ 5 w 2976"/>
                  <a:gd name="T5" fmla="*/ 242 h 1320"/>
                  <a:gd name="T6" fmla="*/ 7 w 2976"/>
                  <a:gd name="T7" fmla="*/ 156 h 1320"/>
                  <a:gd name="T8" fmla="*/ 9 w 2976"/>
                  <a:gd name="T9" fmla="*/ 70 h 1320"/>
                  <a:gd name="T10" fmla="*/ 12 w 2976"/>
                  <a:gd name="T11" fmla="*/ 5 h 1320"/>
                  <a:gd name="T12" fmla="*/ 14 w 2976"/>
                  <a:gd name="T13" fmla="*/ 38 h 1320"/>
                  <a:gd name="T14" fmla="*/ 16 w 2976"/>
                  <a:gd name="T15" fmla="*/ 92 h 1320"/>
                  <a:gd name="T16" fmla="*/ 16 w 2976"/>
                  <a:gd name="T17" fmla="*/ 134 h 1320"/>
                  <a:gd name="T18" fmla="*/ 18 w 2976"/>
                  <a:gd name="T19" fmla="*/ 198 h 1320"/>
                  <a:gd name="T20" fmla="*/ 21 w 2976"/>
                  <a:gd name="T21" fmla="*/ 263 h 1320"/>
                  <a:gd name="T22" fmla="*/ 24 w 2976"/>
                  <a:gd name="T23" fmla="*/ 295 h 13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76"/>
                  <a:gd name="T37" fmla="*/ 0 h 1320"/>
                  <a:gd name="T38" fmla="*/ 2976 w 2976"/>
                  <a:gd name="T39" fmla="*/ 1320 h 13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76" h="1320">
                    <a:moveTo>
                      <a:pt x="0" y="1320"/>
                    </a:moveTo>
                    <a:cubicBezTo>
                      <a:pt x="96" y="1316"/>
                      <a:pt x="192" y="1312"/>
                      <a:pt x="288" y="1272"/>
                    </a:cubicBezTo>
                    <a:cubicBezTo>
                      <a:pt x="384" y="1232"/>
                      <a:pt x="480" y="1176"/>
                      <a:pt x="576" y="1080"/>
                    </a:cubicBezTo>
                    <a:cubicBezTo>
                      <a:pt x="672" y="984"/>
                      <a:pt x="776" y="824"/>
                      <a:pt x="864" y="696"/>
                    </a:cubicBezTo>
                    <a:cubicBezTo>
                      <a:pt x="952" y="568"/>
                      <a:pt x="1008" y="424"/>
                      <a:pt x="1104" y="312"/>
                    </a:cubicBezTo>
                    <a:cubicBezTo>
                      <a:pt x="1200" y="200"/>
                      <a:pt x="1336" y="48"/>
                      <a:pt x="1440" y="24"/>
                    </a:cubicBezTo>
                    <a:cubicBezTo>
                      <a:pt x="1544" y="0"/>
                      <a:pt x="1640" y="104"/>
                      <a:pt x="1728" y="168"/>
                    </a:cubicBezTo>
                    <a:cubicBezTo>
                      <a:pt x="1816" y="232"/>
                      <a:pt x="1912" y="336"/>
                      <a:pt x="1968" y="408"/>
                    </a:cubicBezTo>
                    <a:cubicBezTo>
                      <a:pt x="2024" y="480"/>
                      <a:pt x="2016" y="520"/>
                      <a:pt x="2064" y="600"/>
                    </a:cubicBezTo>
                    <a:cubicBezTo>
                      <a:pt x="2112" y="680"/>
                      <a:pt x="2176" y="792"/>
                      <a:pt x="2256" y="888"/>
                    </a:cubicBezTo>
                    <a:cubicBezTo>
                      <a:pt x="2336" y="984"/>
                      <a:pt x="2424" y="1104"/>
                      <a:pt x="2544" y="1176"/>
                    </a:cubicBezTo>
                    <a:cubicBezTo>
                      <a:pt x="2664" y="1248"/>
                      <a:pt x="2820" y="1284"/>
                      <a:pt x="2976" y="1320"/>
                    </a:cubicBezTo>
                  </a:path>
                </a:pathLst>
              </a:custGeom>
              <a:noFill/>
              <a:ln w="222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7" name="Text Box 140"/>
            <p:cNvSpPr txBox="1">
              <a:spLocks noChangeArrowheads="1"/>
            </p:cNvSpPr>
            <p:nvPr/>
          </p:nvSpPr>
          <p:spPr bwMode="auto">
            <a:xfrm>
              <a:off x="3312" y="1872"/>
              <a:ext cx="20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pitchFamily="34" charset="-128"/>
                </a:defRPr>
              </a:lvl9pPr>
            </a:lstStyle>
            <a:p>
              <a:r>
                <a:rPr lang="en-US" sz="2000">
                  <a:solidFill>
                    <a:srgbClr val="85309D"/>
                  </a:solidFill>
                </a:rPr>
                <a:t>So there are two distributions</a:t>
              </a:r>
              <a:endParaRPr lang="en-US"/>
            </a:p>
          </p:txBody>
        </p:sp>
      </p:grpSp>
      <p:sp>
        <p:nvSpPr>
          <p:cNvPr id="496781" name="Text Box 141"/>
          <p:cNvSpPr txBox="1">
            <a:spLocks noChangeArrowheads="1"/>
          </p:cNvSpPr>
          <p:nvPr/>
        </p:nvSpPr>
        <p:spPr bwMode="auto">
          <a:xfrm>
            <a:off x="6858000" y="3248025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CD9E3"/>
                </a:solidFill>
              </a:rPr>
              <a:t>The original (null) distribution</a:t>
            </a:r>
            <a:endParaRPr lang="en-US"/>
          </a:p>
        </p:txBody>
      </p:sp>
      <p:sp>
        <p:nvSpPr>
          <p:cNvPr id="496782" name="Text Box 142"/>
          <p:cNvSpPr txBox="1">
            <a:spLocks noChangeArrowheads="1"/>
          </p:cNvSpPr>
          <p:nvPr/>
        </p:nvSpPr>
        <p:spPr bwMode="auto">
          <a:xfrm>
            <a:off x="4876800" y="3248025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>
                <a:solidFill>
                  <a:srgbClr val="057D29"/>
                </a:solidFill>
              </a:rPr>
              <a:t>The new (treatment) distribution</a:t>
            </a:r>
            <a:endParaRPr lang="en-US"/>
          </a:p>
        </p:txBody>
      </p:sp>
      <p:sp>
        <p:nvSpPr>
          <p:cNvPr id="496783" name="Text Box 143"/>
          <p:cNvSpPr txBox="1">
            <a:spLocks noChangeArrowheads="1"/>
          </p:cNvSpPr>
          <p:nvPr/>
        </p:nvSpPr>
        <p:spPr bwMode="auto">
          <a:xfrm>
            <a:off x="2057400" y="3248025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sz="1800" dirty="0">
                <a:solidFill>
                  <a:srgbClr val="0CD9E3"/>
                </a:solidFill>
              </a:rPr>
              <a:t>The original (null) distribution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760" grpId="0" animBg="1"/>
      <p:bldP spid="496781" grpId="0" build="p" autoUpdateAnimBg="0"/>
      <p:bldP spid="496782" grpId="0" build="p" autoUpdateAnimBg="0"/>
      <p:bldP spid="496783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5777</TotalTime>
  <Words>2768</Words>
  <Application>Microsoft Office PowerPoint</Application>
  <PresentationFormat>On-screen Show (4:3)</PresentationFormat>
  <Paragraphs>584</Paragraphs>
  <Slides>57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Equation</vt:lpstr>
      <vt:lpstr>Thursday, September 12, 2013</vt:lpstr>
      <vt:lpstr>Last Time:</vt:lpstr>
      <vt:lpstr>Which tail? Above or Below?</vt:lpstr>
      <vt:lpstr>One-Tailed</vt:lpstr>
      <vt:lpstr>One-Tailed</vt:lpstr>
      <vt:lpstr>One-Tailed</vt:lpstr>
      <vt:lpstr>One-tailed vs. 2-tailed</vt:lpstr>
      <vt:lpstr>Finishing up chapter 8 (some loose ends)</vt:lpstr>
      <vt:lpstr>Performing your statistical test</vt:lpstr>
      <vt:lpstr>Performing your statistical test</vt:lpstr>
      <vt:lpstr>Effect Size</vt:lpstr>
      <vt:lpstr>Effect Size</vt:lpstr>
      <vt:lpstr>Effect Size</vt:lpstr>
      <vt:lpstr>Effect Size</vt:lpstr>
      <vt:lpstr>Error types</vt:lpstr>
      <vt:lpstr>Error types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Statistical Power</vt:lpstr>
      <vt:lpstr>Why care about Power? </vt:lpstr>
      <vt:lpstr>Ways of Increasing Power</vt:lpstr>
      <vt:lpstr>Exam I (Tuesday 9/17)</vt:lpstr>
      <vt:lpstr>Exam I (Tuesday 9/17)</vt:lpstr>
    </vt:vector>
  </TitlesOfParts>
  <Company>Illinois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Science Reasoning Using Statistics</dc:title>
  <dc:creator>Psychology Department</dc:creator>
  <cp:lastModifiedBy>Meyers, Adena</cp:lastModifiedBy>
  <cp:revision>350</cp:revision>
  <dcterms:created xsi:type="dcterms:W3CDTF">2009-09-15T18:07:35Z</dcterms:created>
  <dcterms:modified xsi:type="dcterms:W3CDTF">2013-09-12T17:11:14Z</dcterms:modified>
</cp:coreProperties>
</file>