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media/audio1.bin" ContentType="audio/unknown"/>
  <Override PartName="/ppt/media/audio2.bin" ContentType="audio/unknown"/>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1" r:id="rId1"/>
  </p:sldMasterIdLst>
  <p:notesMasterIdLst>
    <p:notesMasterId r:id="rId44"/>
  </p:notesMasterIdLst>
  <p:sldIdLst>
    <p:sldId id="453" r:id="rId2"/>
    <p:sldId id="303" r:id="rId3"/>
    <p:sldId id="454" r:id="rId4"/>
    <p:sldId id="387" r:id="rId5"/>
    <p:sldId id="388" r:id="rId6"/>
    <p:sldId id="389" r:id="rId7"/>
    <p:sldId id="390" r:id="rId8"/>
    <p:sldId id="424" r:id="rId9"/>
    <p:sldId id="468" r:id="rId10"/>
    <p:sldId id="425" r:id="rId11"/>
    <p:sldId id="456" r:id="rId12"/>
    <p:sldId id="464" r:id="rId13"/>
    <p:sldId id="429" r:id="rId14"/>
    <p:sldId id="430" r:id="rId15"/>
    <p:sldId id="431" r:id="rId16"/>
    <p:sldId id="432" r:id="rId17"/>
    <p:sldId id="433" r:id="rId18"/>
    <p:sldId id="434" r:id="rId19"/>
    <p:sldId id="435" r:id="rId20"/>
    <p:sldId id="436" r:id="rId21"/>
    <p:sldId id="437" r:id="rId22"/>
    <p:sldId id="438" r:id="rId23"/>
    <p:sldId id="455" r:id="rId24"/>
    <p:sldId id="440" r:id="rId25"/>
    <p:sldId id="441" r:id="rId26"/>
    <p:sldId id="442" r:id="rId27"/>
    <p:sldId id="443" r:id="rId28"/>
    <p:sldId id="444" r:id="rId29"/>
    <p:sldId id="445" r:id="rId30"/>
    <p:sldId id="446" r:id="rId31"/>
    <p:sldId id="447" r:id="rId32"/>
    <p:sldId id="467" r:id="rId33"/>
    <p:sldId id="448" r:id="rId34"/>
    <p:sldId id="457" r:id="rId35"/>
    <p:sldId id="459" r:id="rId36"/>
    <p:sldId id="460" r:id="rId37"/>
    <p:sldId id="461" r:id="rId38"/>
    <p:sldId id="462" r:id="rId39"/>
    <p:sldId id="449" r:id="rId40"/>
    <p:sldId id="450" r:id="rId41"/>
    <p:sldId id="451" r:id="rId42"/>
    <p:sldId id="452"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5pPr>
    <a:lvl6pPr marL="2286000" algn="l" defTabSz="914400" rtl="0" eaLnBrk="1" latinLnBrk="0" hangingPunct="1">
      <a:defRPr sz="2400" kern="1200">
        <a:solidFill>
          <a:schemeClr val="tx1"/>
        </a:solidFill>
        <a:latin typeface="Times" pitchFamily="1" charset="0"/>
        <a:ea typeface="MS PGothic" pitchFamily="34" charset="-128"/>
        <a:cs typeface="+mn-cs"/>
      </a:defRPr>
    </a:lvl6pPr>
    <a:lvl7pPr marL="2743200" algn="l" defTabSz="914400" rtl="0" eaLnBrk="1" latinLnBrk="0" hangingPunct="1">
      <a:defRPr sz="2400" kern="1200">
        <a:solidFill>
          <a:schemeClr val="tx1"/>
        </a:solidFill>
        <a:latin typeface="Times" pitchFamily="1" charset="0"/>
        <a:ea typeface="MS PGothic" pitchFamily="34" charset="-128"/>
        <a:cs typeface="+mn-cs"/>
      </a:defRPr>
    </a:lvl7pPr>
    <a:lvl8pPr marL="3200400" algn="l" defTabSz="914400" rtl="0" eaLnBrk="1" latinLnBrk="0" hangingPunct="1">
      <a:defRPr sz="2400" kern="1200">
        <a:solidFill>
          <a:schemeClr val="tx1"/>
        </a:solidFill>
        <a:latin typeface="Times" pitchFamily="1" charset="0"/>
        <a:ea typeface="MS PGothic" pitchFamily="34" charset="-128"/>
        <a:cs typeface="+mn-cs"/>
      </a:defRPr>
    </a:lvl8pPr>
    <a:lvl9pPr marL="3657600" algn="l" defTabSz="914400" rtl="0" eaLnBrk="1" latinLnBrk="0" hangingPunct="1">
      <a:defRPr sz="2400" kern="1200">
        <a:solidFill>
          <a:schemeClr val="tx1"/>
        </a:solidFill>
        <a:latin typeface="Times" pitchFamily="1"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4814"/>
    <a:srgbClr val="056A1D"/>
    <a:srgbClr val="089528"/>
    <a:srgbClr val="FF0027"/>
    <a:srgbClr val="0AC76F"/>
    <a:srgbClr val="ED85D7"/>
    <a:srgbClr val="D1DEE3"/>
    <a:srgbClr val="D4E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04"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140845070423E-2"/>
          <c:y val="9.5923261390887304E-2"/>
          <c:w val="0.916901408450704"/>
          <c:h val="0.70023980815347697"/>
        </c:manualLayout>
      </c:layout>
      <c:barChart>
        <c:barDir val="col"/>
        <c:grouping val="clustered"/>
        <c:varyColors val="0"/>
        <c:ser>
          <c:idx val="1"/>
          <c:order val="0"/>
          <c:tx>
            <c:strRef>
              <c:f>Sheet1!$A$2</c:f>
              <c:strCache>
                <c:ptCount val="1"/>
                <c:pt idx="0">
                  <c:v>3 Heads</c:v>
                </c:pt>
              </c:strCache>
            </c:strRef>
          </c:tx>
          <c:spPr>
            <a:solidFill>
              <a:srgbClr val="FF0000"/>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c:f>
              <c:numCache>
                <c:formatCode>General</c:formatCode>
                <c:ptCount val="1"/>
              </c:numCache>
            </c:numRef>
          </c:cat>
          <c:val>
            <c:numRef>
              <c:f>Sheet1!$B$2</c:f>
              <c:numCache>
                <c:formatCode>General</c:formatCode>
                <c:ptCount val="1"/>
                <c:pt idx="0">
                  <c:v>5</c:v>
                </c:pt>
              </c:numCache>
            </c:numRef>
          </c:val>
        </c:ser>
        <c:ser>
          <c:idx val="2"/>
          <c:order val="1"/>
          <c:tx>
            <c:strRef>
              <c:f>Sheet1!$A$3</c:f>
              <c:strCache>
                <c:ptCount val="1"/>
                <c:pt idx="0">
                  <c:v>2 Heads</c:v>
                </c:pt>
              </c:strCache>
            </c:strRef>
          </c:tx>
          <c:spPr>
            <a:solidFill>
              <a:srgbClr val="00B050"/>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c:f>
              <c:numCache>
                <c:formatCode>General</c:formatCode>
                <c:ptCount val="1"/>
              </c:numCache>
            </c:numRef>
          </c:cat>
          <c:val>
            <c:numRef>
              <c:f>Sheet1!$B$3</c:f>
              <c:numCache>
                <c:formatCode>General</c:formatCode>
                <c:ptCount val="1"/>
                <c:pt idx="0">
                  <c:v>11</c:v>
                </c:pt>
              </c:numCache>
            </c:numRef>
          </c:val>
        </c:ser>
        <c:ser>
          <c:idx val="3"/>
          <c:order val="2"/>
          <c:tx>
            <c:strRef>
              <c:f>Sheet1!$A$4</c:f>
              <c:strCache>
                <c:ptCount val="1"/>
                <c:pt idx="0">
                  <c:v>1 Heads</c:v>
                </c:pt>
              </c:strCache>
            </c:strRef>
          </c:tx>
          <c:spPr>
            <a:solidFill>
              <a:srgbClr val="0070C0"/>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c:f>
              <c:numCache>
                <c:formatCode>General</c:formatCode>
                <c:ptCount val="1"/>
              </c:numCache>
            </c:numRef>
          </c:cat>
          <c:val>
            <c:numRef>
              <c:f>Sheet1!$B$4</c:f>
              <c:numCache>
                <c:formatCode>General</c:formatCode>
                <c:ptCount val="1"/>
                <c:pt idx="0">
                  <c:v>4</c:v>
                </c:pt>
              </c:numCache>
            </c:numRef>
          </c:val>
        </c:ser>
        <c:ser>
          <c:idx val="4"/>
          <c:order val="3"/>
          <c:tx>
            <c:strRef>
              <c:f>Sheet1!$A$5</c:f>
              <c:strCache>
                <c:ptCount val="1"/>
                <c:pt idx="0">
                  <c:v>0 Heads</c:v>
                </c:pt>
              </c:strCache>
            </c:strRef>
          </c:tx>
          <c:spPr>
            <a:solidFill>
              <a:srgbClr val="ED85D7"/>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c:f>
              <c:numCache>
                <c:formatCode>General</c:formatCode>
                <c:ptCount val="1"/>
              </c:numCache>
            </c:numRef>
          </c:cat>
          <c:val>
            <c:numRef>
              <c:f>Sheet1!$B$5</c:f>
              <c:numCache>
                <c:formatCode>General</c:formatCode>
                <c:ptCount val="1"/>
                <c:pt idx="0">
                  <c:v>6</c:v>
                </c:pt>
              </c:numCache>
            </c:numRef>
          </c:val>
        </c:ser>
        <c:dLbls>
          <c:showLegendKey val="0"/>
          <c:showVal val="0"/>
          <c:showCatName val="0"/>
          <c:showSerName val="0"/>
          <c:showPercent val="0"/>
          <c:showBubbleSize val="0"/>
        </c:dLbls>
        <c:gapWidth val="150"/>
        <c:axId val="222218112"/>
        <c:axId val="41878656"/>
      </c:barChart>
      <c:catAx>
        <c:axId val="222218112"/>
        <c:scaling>
          <c:orientation val="minMax"/>
        </c:scaling>
        <c:delete val="0"/>
        <c:axPos val="b"/>
        <c:majorGridlines>
          <c:spPr>
            <a:ln w="3173">
              <a:solidFill>
                <a:schemeClr val="tx1"/>
              </a:solidFill>
              <a:prstDash val="solid"/>
            </a:ln>
          </c:spPr>
        </c:majorGridlines>
        <c:numFmt formatCode="General" sourceLinked="1"/>
        <c:majorTickMark val="cross"/>
        <c:minorTickMark val="none"/>
        <c:tickLblPos val="nextTo"/>
        <c:spPr>
          <a:ln w="3173">
            <a:solidFill>
              <a:schemeClr val="tx1"/>
            </a:solidFill>
            <a:prstDash val="solid"/>
          </a:ln>
        </c:spPr>
        <c:txPr>
          <a:bodyPr rot="0" vert="horz"/>
          <a:lstStyle/>
          <a:p>
            <a:pPr rtl="1">
              <a:defRPr sz="1799" b="1" i="0" u="none" strike="noStrike" baseline="0">
                <a:solidFill>
                  <a:schemeClr val="tx1"/>
                </a:solidFill>
                <a:latin typeface="Gill Sans MT"/>
                <a:ea typeface="Gill Sans MT"/>
                <a:cs typeface="Gill Sans MT"/>
              </a:defRPr>
            </a:pPr>
            <a:endParaRPr lang="en-US"/>
          </a:p>
        </c:txPr>
        <c:crossAx val="41878656"/>
        <c:crosses val="autoZero"/>
        <c:auto val="1"/>
        <c:lblAlgn val="ctr"/>
        <c:lblOffset val="100"/>
        <c:tickLblSkip val="1"/>
        <c:tickMarkSkip val="1"/>
        <c:noMultiLvlLbl val="0"/>
      </c:catAx>
      <c:valAx>
        <c:axId val="41878656"/>
        <c:scaling>
          <c:orientation val="minMax"/>
          <c:max val="11"/>
        </c:scaling>
        <c:delete val="0"/>
        <c:axPos val="l"/>
        <c:majorGridlines>
          <c:spPr>
            <a:ln w="3173">
              <a:solidFill>
                <a:schemeClr val="tx1"/>
              </a:solidFill>
              <a:prstDash val="solid"/>
            </a:ln>
          </c:spPr>
        </c:majorGridlines>
        <c:numFmt formatCode="General" sourceLinked="1"/>
        <c:majorTickMark val="cross"/>
        <c:minorTickMark val="none"/>
        <c:tickLblPos val="nextTo"/>
        <c:spPr>
          <a:ln w="3173">
            <a:solidFill>
              <a:schemeClr val="tx1"/>
            </a:solidFill>
            <a:prstDash val="solid"/>
          </a:ln>
        </c:spPr>
        <c:txPr>
          <a:bodyPr rot="0" vert="horz"/>
          <a:lstStyle/>
          <a:p>
            <a:pPr rtl="1">
              <a:defRPr sz="1799" b="1" i="0" u="none" strike="noStrike" baseline="0">
                <a:solidFill>
                  <a:schemeClr val="tx1"/>
                </a:solidFill>
                <a:latin typeface="Gill Sans MT"/>
                <a:ea typeface="Gill Sans MT"/>
                <a:cs typeface="Gill Sans MT"/>
              </a:defRPr>
            </a:pPr>
            <a:endParaRPr lang="en-US"/>
          </a:p>
        </c:txPr>
        <c:crossAx val="222218112"/>
        <c:crosses val="autoZero"/>
        <c:crossBetween val="between"/>
        <c:majorUnit val="1"/>
      </c:valAx>
      <c:spPr>
        <a:noFill/>
        <a:ln w="25380">
          <a:noFill/>
        </a:ln>
      </c:spPr>
    </c:plotArea>
    <c:legend>
      <c:legendPos val="r"/>
      <c:layout>
        <c:manualLayout>
          <c:xMode val="edge"/>
          <c:yMode val="edge"/>
          <c:x val="0.17183098591549301"/>
          <c:y val="0.82494004796163101"/>
          <c:w val="0.71971830985915497"/>
          <c:h val="8.8729016786570705E-2"/>
        </c:manualLayout>
      </c:layout>
      <c:overlay val="0"/>
      <c:spPr>
        <a:solidFill>
          <a:schemeClr val="bg1"/>
        </a:solidFill>
        <a:ln w="25380">
          <a:noFill/>
        </a:ln>
      </c:spPr>
      <c:txPr>
        <a:bodyPr/>
        <a:lstStyle/>
        <a:p>
          <a:pPr>
            <a:defRPr sz="1654" b="1" i="0" u="none" strike="noStrike" baseline="0">
              <a:solidFill>
                <a:schemeClr val="tx1"/>
              </a:solidFill>
              <a:latin typeface="Gill Sans MT"/>
              <a:ea typeface="Gill Sans MT"/>
              <a:cs typeface="Gill Sans MT"/>
            </a:defRPr>
          </a:pPr>
          <a:endParaRPr lang="en-US"/>
        </a:p>
      </c:txPr>
    </c:legend>
    <c:plotVisOnly val="1"/>
    <c:dispBlanksAs val="gap"/>
    <c:showDLblsOverMax val="0"/>
  </c:chart>
  <c:spPr>
    <a:noFill/>
    <a:ln>
      <a:noFill/>
    </a:ln>
  </c:spPr>
  <c:txPr>
    <a:bodyPr/>
    <a:lstStyle/>
    <a:p>
      <a:pPr>
        <a:defRPr sz="1799" b="1" i="0" u="none" strike="noStrike" baseline="0">
          <a:solidFill>
            <a:schemeClr val="tx1"/>
          </a:solidFill>
          <a:latin typeface="Gill Sans MT"/>
          <a:ea typeface="Gill Sans MT"/>
          <a:cs typeface="Gill Sans MT"/>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ea typeface="ＭＳ Ｐゴシック" charset="0"/>
                <a:cs typeface="ＭＳ Ｐゴシック" charset="0"/>
              </a:defRPr>
            </a:lvl1pPr>
          </a:lstStyle>
          <a:p>
            <a:pPr>
              <a:defRPr/>
            </a:pPr>
            <a:endParaRPr lang="en-US"/>
          </a:p>
        </p:txBody>
      </p:sp>
      <p:sp>
        <p:nvSpPr>
          <p:cNvPr id="450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ea typeface="ＭＳ Ｐゴシック" charset="0"/>
                <a:cs typeface="ＭＳ Ｐゴシック" charset="0"/>
              </a:defRPr>
            </a:lvl1pPr>
          </a:lstStyle>
          <a:p>
            <a:pPr>
              <a:defRPr/>
            </a:pPr>
            <a:endParaRPr lang="en-US"/>
          </a:p>
        </p:txBody>
      </p:sp>
      <p:sp>
        <p:nvSpPr>
          <p:cNvPr id="4608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ea typeface="ＭＳ Ｐゴシック" charset="0"/>
                <a:cs typeface="ＭＳ Ｐゴシック" charset="0"/>
              </a:defRPr>
            </a:lvl1pPr>
          </a:lstStyle>
          <a:p>
            <a:pPr>
              <a:defRPr/>
            </a:pPr>
            <a:endParaRPr lang="en-US"/>
          </a:p>
        </p:txBody>
      </p:sp>
      <p:sp>
        <p:nvSpPr>
          <p:cNvPr id="450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DC344B2-C8B6-497A-97C3-3518327DC8D5}" type="slidenum">
              <a:rPr lang="en-US"/>
              <a:pPr>
                <a:defRPr/>
              </a:pPr>
              <a:t>‹#›</a:t>
            </a:fld>
            <a:endParaRPr lang="en-US"/>
          </a:p>
        </p:txBody>
      </p:sp>
    </p:spTree>
    <p:extLst>
      <p:ext uri="{BB962C8B-B14F-4D97-AF65-F5344CB8AC3E}">
        <p14:creationId xmlns:p14="http://schemas.microsoft.com/office/powerpoint/2010/main" val="42758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solidFill>
            <a:srgbClr val="FFFFFF"/>
          </a:solidFill>
          <a:ln/>
        </p:spPr>
      </p:sp>
      <p:sp>
        <p:nvSpPr>
          <p:cNvPr id="47107"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solidFill>
            <a:srgbClr val="FFFFFF"/>
          </a:solidFill>
          <a:ln/>
        </p:spPr>
      </p:sp>
      <p:sp>
        <p:nvSpPr>
          <p:cNvPr id="56323"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eaLnBrk="1" hangingPunct="1"/>
            <a:fld id="{91E76CB5-47EE-4178-8F59-8E5134F922FA}" type="slidenum">
              <a:rPr lang="en-US" sz="1200"/>
              <a:pPr algn="r" eaLnBrk="1" hangingPunct="1"/>
              <a:t>13</a:t>
            </a:fld>
            <a:endParaRPr lang="en-US" sz="1200"/>
          </a:p>
        </p:txBody>
      </p:sp>
      <p:sp>
        <p:nvSpPr>
          <p:cNvPr id="59395" name="Rectangle 2"/>
          <p:cNvSpPr>
            <a:spLocks noChangeArrowheads="1" noTextEdit="1"/>
          </p:cNvSpPr>
          <p:nvPr>
            <p:ph type="sldImg"/>
          </p:nvPr>
        </p:nvSpPr>
        <p:spPr>
          <a:solidFill>
            <a:srgbClr val="FFFFFF"/>
          </a:solidFill>
          <a:ln/>
        </p:spPr>
      </p:sp>
      <p:sp>
        <p:nvSpPr>
          <p:cNvPr id="59396" name="Rectangle 3"/>
          <p:cNvSpPr>
            <a:spLocks noChangeArrowheads="1"/>
          </p:cNvSpPr>
          <p:nvPr>
            <p:ph type="body" idx="1"/>
          </p:nvPr>
        </p:nvSpPr>
        <p:spPr>
          <a:solidFill>
            <a:srgbClr val="FFFFFF"/>
          </a:solidFill>
          <a:ln>
            <a:solidFill>
              <a:srgbClr val="000000"/>
            </a:solidFill>
          </a:ln>
        </p:spPr>
        <p:txBody>
          <a:bodyPr/>
          <a:lstStyle/>
          <a:p>
            <a:endParaRPr lang="en-US" smtClean="0">
              <a:latin typeface="Times" pitchFamily="1"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eaLnBrk="1" hangingPunct="1"/>
            <a:fld id="{58647A5A-B9D8-419A-9A12-15A4C9B09856}" type="slidenum">
              <a:rPr lang="en-US" sz="1200"/>
              <a:pPr algn="r" eaLnBrk="1" hangingPunct="1"/>
              <a:t>14</a:t>
            </a:fld>
            <a:endParaRPr lang="en-US" sz="1200"/>
          </a:p>
        </p:txBody>
      </p:sp>
      <p:sp>
        <p:nvSpPr>
          <p:cNvPr id="60419" name="Rectangle 2"/>
          <p:cNvSpPr>
            <a:spLocks noChangeArrowheads="1" noTextEdit="1"/>
          </p:cNvSpPr>
          <p:nvPr>
            <p:ph type="sldImg"/>
          </p:nvPr>
        </p:nvSpPr>
        <p:spPr>
          <a:solidFill>
            <a:srgbClr val="FFFFFF"/>
          </a:solidFill>
          <a:ln/>
        </p:spPr>
      </p:sp>
      <p:sp>
        <p:nvSpPr>
          <p:cNvPr id="60420"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smtClean="0">
              <a:latin typeface="Times" pitchFamily="1"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eaLnBrk="1" hangingPunct="1"/>
            <a:fld id="{58CB6063-015E-4251-98D0-AFAD4C98F758}" type="slidenum">
              <a:rPr lang="en-US" sz="1200"/>
              <a:pPr algn="r" eaLnBrk="1" hangingPunct="1"/>
              <a:t>15</a:t>
            </a:fld>
            <a:endParaRPr lang="en-US" sz="1200"/>
          </a:p>
        </p:txBody>
      </p:sp>
      <p:sp>
        <p:nvSpPr>
          <p:cNvPr id="61443" name="Rectangle 2"/>
          <p:cNvSpPr>
            <a:spLocks noChangeArrowheads="1" noTextEdit="1"/>
          </p:cNvSpPr>
          <p:nvPr>
            <p:ph type="sldImg"/>
          </p:nvPr>
        </p:nvSpPr>
        <p:spPr>
          <a:solidFill>
            <a:srgbClr val="FFFFFF"/>
          </a:solidFill>
          <a:ln/>
        </p:spPr>
      </p:sp>
      <p:sp>
        <p:nvSpPr>
          <p:cNvPr id="61444" name="Rectangle 3"/>
          <p:cNvSpPr>
            <a:spLocks noChangeArrowheads="1"/>
          </p:cNvSpPr>
          <p:nvPr>
            <p:ph type="body" idx="1"/>
          </p:nvPr>
        </p:nvSpPr>
        <p:spPr>
          <a:solidFill>
            <a:srgbClr val="FFFFFF"/>
          </a:solidFill>
          <a:ln>
            <a:solidFill>
              <a:srgbClr val="000000"/>
            </a:solidFill>
          </a:ln>
        </p:spPr>
        <p:txBody>
          <a:bodyPr/>
          <a:lstStyle/>
          <a:p>
            <a:endParaRPr lang="en-US" smtClean="0">
              <a:latin typeface="Times" pitchFamily="1"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eaLnBrk="1" hangingPunct="1"/>
            <a:fld id="{3645E4CD-D680-4841-809E-C0F37B9EDB50}" type="slidenum">
              <a:rPr lang="en-US" sz="1200"/>
              <a:pPr algn="r" eaLnBrk="1" hangingPunct="1"/>
              <a:t>16</a:t>
            </a:fld>
            <a:endParaRPr lang="en-US" sz="1200"/>
          </a:p>
        </p:txBody>
      </p:sp>
      <p:sp>
        <p:nvSpPr>
          <p:cNvPr id="62467" name="Rectangle 2"/>
          <p:cNvSpPr>
            <a:spLocks noChangeArrowheads="1" noTextEdit="1"/>
          </p:cNvSpPr>
          <p:nvPr>
            <p:ph type="sldImg"/>
          </p:nvPr>
        </p:nvSpPr>
        <p:spPr>
          <a:solidFill>
            <a:srgbClr val="FFFFFF"/>
          </a:solidFill>
          <a:ln/>
        </p:spPr>
      </p:sp>
      <p:sp>
        <p:nvSpPr>
          <p:cNvPr id="62468" name="Rectangle 3"/>
          <p:cNvSpPr>
            <a:spLocks noChangeArrowheads="1"/>
          </p:cNvSpPr>
          <p:nvPr>
            <p:ph type="body" idx="1"/>
          </p:nvPr>
        </p:nvSpPr>
        <p:spPr>
          <a:solidFill>
            <a:srgbClr val="FFFFFF"/>
          </a:solidFill>
          <a:ln>
            <a:solidFill>
              <a:srgbClr val="000000"/>
            </a:solidFill>
          </a:ln>
        </p:spPr>
        <p:txBody>
          <a:bodyPr/>
          <a:lstStyle/>
          <a:p>
            <a:endParaRPr lang="en-US" smtClean="0">
              <a:latin typeface="Times" pitchFamily="1"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eaLnBrk="1" hangingPunct="1"/>
            <a:fld id="{23D51A3A-1F94-480C-95FD-C2CFCFCC6F3C}" type="slidenum">
              <a:rPr lang="en-US" sz="1200"/>
              <a:pPr algn="r" eaLnBrk="1" hangingPunct="1"/>
              <a:t>17</a:t>
            </a:fld>
            <a:endParaRPr lang="en-US" sz="1200"/>
          </a:p>
        </p:txBody>
      </p:sp>
      <p:sp>
        <p:nvSpPr>
          <p:cNvPr id="63491" name="Rectangle 2"/>
          <p:cNvSpPr>
            <a:spLocks noChangeArrowheads="1" noTextEdit="1"/>
          </p:cNvSpPr>
          <p:nvPr>
            <p:ph type="sldImg"/>
          </p:nvPr>
        </p:nvSpPr>
        <p:spPr>
          <a:solidFill>
            <a:srgbClr val="FFFFFF"/>
          </a:solidFill>
          <a:ln/>
        </p:spPr>
      </p:sp>
      <p:sp>
        <p:nvSpPr>
          <p:cNvPr id="63492" name="Rectangle 3"/>
          <p:cNvSpPr>
            <a:spLocks noChangeArrowheads="1"/>
          </p:cNvSpPr>
          <p:nvPr>
            <p:ph type="body" idx="1"/>
          </p:nvPr>
        </p:nvSpPr>
        <p:spPr>
          <a:solidFill>
            <a:srgbClr val="FFFFFF"/>
          </a:solidFill>
          <a:ln>
            <a:solidFill>
              <a:srgbClr val="000000"/>
            </a:solidFill>
          </a:ln>
        </p:spPr>
        <p:txBody>
          <a:bodyPr/>
          <a:lstStyle/>
          <a:p>
            <a:endParaRPr lang="en-US" smtClean="0">
              <a:latin typeface="Times" pitchFamily="1"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eaLnBrk="1" hangingPunct="1"/>
            <a:fld id="{D7354BC3-6FAC-4590-B298-AE5C49EFEED2}" type="slidenum">
              <a:rPr lang="en-US" sz="1200"/>
              <a:pPr algn="r" eaLnBrk="1" hangingPunct="1"/>
              <a:t>18</a:t>
            </a:fld>
            <a:endParaRPr lang="en-US" sz="1200"/>
          </a:p>
        </p:txBody>
      </p:sp>
      <p:sp>
        <p:nvSpPr>
          <p:cNvPr id="64515" name="Rectangle 2"/>
          <p:cNvSpPr>
            <a:spLocks noChangeArrowheads="1" noTextEdit="1"/>
          </p:cNvSpPr>
          <p:nvPr>
            <p:ph type="sldImg"/>
          </p:nvPr>
        </p:nvSpPr>
        <p:spPr>
          <a:solidFill>
            <a:srgbClr val="FFFFFF"/>
          </a:solidFill>
          <a:ln/>
        </p:spPr>
      </p:sp>
      <p:sp>
        <p:nvSpPr>
          <p:cNvPr id="64516" name="Rectangle 3"/>
          <p:cNvSpPr>
            <a:spLocks noChangeArrowheads="1"/>
          </p:cNvSpPr>
          <p:nvPr>
            <p:ph type="body" idx="1"/>
          </p:nvPr>
        </p:nvSpPr>
        <p:spPr>
          <a:solidFill>
            <a:srgbClr val="FFFFFF"/>
          </a:solidFill>
          <a:ln>
            <a:solidFill>
              <a:srgbClr val="000000"/>
            </a:solidFill>
          </a:ln>
        </p:spPr>
        <p:txBody>
          <a:bodyPr/>
          <a:lstStyle/>
          <a:p>
            <a:endParaRPr lang="en-US" smtClean="0">
              <a:latin typeface="Times" pitchFamily="1"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solidFill>
            <a:srgbClr val="FFFFFF"/>
          </a:solidFill>
          <a:ln/>
        </p:spPr>
      </p:sp>
      <p:sp>
        <p:nvSpPr>
          <p:cNvPr id="65539"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solidFill>
            <a:srgbClr val="FFFFFF"/>
          </a:solidFill>
          <a:ln/>
        </p:spPr>
      </p:sp>
      <p:sp>
        <p:nvSpPr>
          <p:cNvPr id="66563"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solidFill>
            <a:srgbClr val="FFFFFF"/>
          </a:solidFill>
          <a:ln/>
        </p:spPr>
      </p:sp>
      <p:sp>
        <p:nvSpPr>
          <p:cNvPr id="67587"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solidFill>
            <a:srgbClr val="FFFFFF"/>
          </a:solidFill>
          <a:ln/>
        </p:spPr>
      </p:sp>
      <p:sp>
        <p:nvSpPr>
          <p:cNvPr id="68611"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solidFill>
            <a:srgbClr val="FFFFFF"/>
          </a:solidFill>
          <a:ln/>
        </p:spPr>
      </p:sp>
      <p:sp>
        <p:nvSpPr>
          <p:cNvPr id="69635"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a:solidFill>
            <a:srgbClr val="FFFFFF"/>
          </a:solidFill>
          <a:ln/>
        </p:spPr>
      </p:sp>
      <p:sp>
        <p:nvSpPr>
          <p:cNvPr id="70659"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solidFill>
            <a:srgbClr val="FFFFFF"/>
          </a:solidFill>
          <a:ln/>
        </p:spPr>
      </p:sp>
      <p:sp>
        <p:nvSpPr>
          <p:cNvPr id="71683"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a:solidFill>
            <a:srgbClr val="FFFFFF"/>
          </a:solidFill>
          <a:ln/>
        </p:spPr>
      </p:sp>
      <p:sp>
        <p:nvSpPr>
          <p:cNvPr id="72707"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solidFill>
            <a:srgbClr val="FFFFFF"/>
          </a:solidFill>
          <a:ln/>
        </p:spPr>
      </p:sp>
      <p:sp>
        <p:nvSpPr>
          <p:cNvPr id="73731"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solidFill>
            <a:srgbClr val="FFFFFF"/>
          </a:solidFill>
          <a:ln/>
        </p:spPr>
      </p:sp>
      <p:sp>
        <p:nvSpPr>
          <p:cNvPr id="74755"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a:solidFill>
            <a:srgbClr val="FFFFFF"/>
          </a:solidFill>
          <a:ln/>
        </p:spPr>
      </p:sp>
      <p:sp>
        <p:nvSpPr>
          <p:cNvPr id="75779"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a:solidFill>
            <a:srgbClr val="FFFFFF"/>
          </a:solidFill>
          <a:ln/>
        </p:spPr>
      </p:sp>
      <p:sp>
        <p:nvSpPr>
          <p:cNvPr id="76803"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solidFill>
            <a:srgbClr val="FFFFFF"/>
          </a:solidFill>
          <a:ln/>
        </p:spPr>
      </p:sp>
      <p:sp>
        <p:nvSpPr>
          <p:cNvPr id="77827"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eaLnBrk="1" hangingPunct="1"/>
            <a:fld id="{B7AC8FD9-36DD-451C-86D6-FA2DC77D3702}" type="slidenum">
              <a:rPr lang="en-US" sz="1200"/>
              <a:pPr algn="r" eaLnBrk="1" hangingPunct="1"/>
              <a:t>3</a:t>
            </a:fld>
            <a:endParaRPr lang="en-US" sz="1200"/>
          </a:p>
        </p:txBody>
      </p:sp>
      <p:sp>
        <p:nvSpPr>
          <p:cNvPr id="50179" name="Rectangle 2"/>
          <p:cNvSpPr>
            <a:spLocks noChangeArrowheads="1" noTextEdit="1"/>
          </p:cNvSpPr>
          <p:nvPr>
            <p:ph type="sldImg"/>
          </p:nvPr>
        </p:nvSpPr>
        <p:spPr>
          <a:solidFill>
            <a:srgbClr val="FFFFFF"/>
          </a:solidFill>
          <a:ln/>
        </p:spPr>
      </p:sp>
      <p:sp>
        <p:nvSpPr>
          <p:cNvPr id="50180" name="Rectangle 3"/>
          <p:cNvSpPr>
            <a:spLocks noChangeArrowheads="1"/>
          </p:cNvSpPr>
          <p:nvPr>
            <p:ph type="body" idx="1"/>
          </p:nvPr>
        </p:nvSpPr>
        <p:spPr>
          <a:solidFill>
            <a:srgbClr val="FFFFFF"/>
          </a:solidFill>
          <a:ln>
            <a:solidFill>
              <a:srgbClr val="000000"/>
            </a:solidFill>
          </a:ln>
        </p:spPr>
        <p:txBody>
          <a:bodyPr/>
          <a:lstStyle/>
          <a:p>
            <a:endParaRPr lang="en-US" smtClean="0">
              <a:latin typeface="Times" pitchFamily="1"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solidFill>
            <a:srgbClr val="FFFFFF"/>
          </a:solidFill>
          <a:ln/>
        </p:spPr>
      </p:sp>
      <p:sp>
        <p:nvSpPr>
          <p:cNvPr id="77827"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a:ln/>
        </p:spPr>
      </p:sp>
      <p:sp>
        <p:nvSpPr>
          <p:cNvPr id="798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a:ln/>
        </p:spPr>
      </p:sp>
      <p:sp>
        <p:nvSpPr>
          <p:cNvPr id="8089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a:ln/>
        </p:spPr>
      </p:sp>
      <p:sp>
        <p:nvSpPr>
          <p:cNvPr id="8192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a:ln/>
        </p:spPr>
      </p:sp>
      <p:sp>
        <p:nvSpPr>
          <p:cNvPr id="8294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a:ln/>
        </p:spPr>
      </p:sp>
      <p:sp>
        <p:nvSpPr>
          <p:cNvPr id="839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a:ln/>
        </p:spPr>
      </p:sp>
      <p:sp>
        <p:nvSpPr>
          <p:cNvPr id="8499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fld id="{D15C1822-2393-4533-B99D-D487BA8B6220}" type="slidenum">
              <a:rPr lang="en-US" sz="1200">
                <a:latin typeface="Times New Roman" pitchFamily="18" charset="0"/>
              </a:rPr>
              <a:pPr eaLnBrk="1" hangingPunct="1"/>
              <a:t>42</a:t>
            </a:fld>
            <a:endParaRPr lang="en-US" sz="1200">
              <a:latin typeface="Times New Roman" pitchFamily="18" charset="0"/>
            </a:endParaRPr>
          </a:p>
        </p:txBody>
      </p:sp>
      <p:sp>
        <p:nvSpPr>
          <p:cNvPr id="86019" name="Rectangle 2"/>
          <p:cNvSpPr>
            <a:spLocks noChangeArrowheads="1" noTextEdit="1"/>
          </p:cNvSpPr>
          <p:nvPr>
            <p:ph type="sldImg"/>
          </p:nvPr>
        </p:nvSpPr>
        <p:spPr>
          <a:solidFill>
            <a:srgbClr val="FFFFFF"/>
          </a:solidFill>
          <a:ln/>
        </p:spPr>
      </p:sp>
      <p:sp>
        <p:nvSpPr>
          <p:cNvPr id="86020" name="Rectangle 3"/>
          <p:cNvSpPr>
            <a:spLocks noChangeArrowheads="1"/>
          </p:cNvSpPr>
          <p:nvPr>
            <p:ph type="body" idx="1"/>
          </p:nvPr>
        </p:nvSpPr>
        <p:spPr>
          <a:solidFill>
            <a:srgbClr val="FFFFFF"/>
          </a:solidFill>
          <a:ln>
            <a:solidFill>
              <a:srgbClr val="000000"/>
            </a:solidFill>
          </a:ln>
        </p:spPr>
        <p:txBody>
          <a:bodyPr/>
          <a:lstStyle/>
          <a:p>
            <a:pPr eaLnBrk="1" hangingPunct="1">
              <a:spcBef>
                <a:spcPct val="0"/>
              </a:spcBef>
            </a:pPr>
            <a:endParaRPr lang="en-US" smtClean="0">
              <a:latin typeface="Times" pitchFamily="1"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C6201BD7-7B79-4F3E-A41B-8FA09107BD57}" type="slidenum">
              <a:rPr lang="en-US" sz="1200">
                <a:latin typeface="Times New Roman" pitchFamily="18" charset="0"/>
              </a:rPr>
              <a:pPr algn="r"/>
              <a:t>4</a:t>
            </a:fld>
            <a:endParaRPr lang="en-US" sz="1200">
              <a:latin typeface="Times New Roman" pitchFamily="18" charset="0"/>
            </a:endParaRPr>
          </a:p>
        </p:txBody>
      </p:sp>
      <p:sp>
        <p:nvSpPr>
          <p:cNvPr id="51203" name="Rectangle 2"/>
          <p:cNvSpPr>
            <a:spLocks noChangeArrowheads="1" noTextEdit="1"/>
          </p:cNvSpPr>
          <p:nvPr>
            <p:ph type="sldImg"/>
          </p:nvPr>
        </p:nvSpPr>
        <p:spPr>
          <a:solidFill>
            <a:srgbClr val="FFFFFF"/>
          </a:solidFill>
          <a:ln/>
        </p:spPr>
      </p:sp>
      <p:sp>
        <p:nvSpPr>
          <p:cNvPr id="5120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7A70AC44-2BA1-488C-AF65-BAEC95893B06}" type="slidenum">
              <a:rPr lang="en-US" sz="1200">
                <a:latin typeface="Times New Roman" pitchFamily="18" charset="0"/>
              </a:rPr>
              <a:pPr algn="r"/>
              <a:t>5</a:t>
            </a:fld>
            <a:endParaRPr lang="en-US" sz="1200">
              <a:latin typeface="Times New Roman" pitchFamily="18" charset="0"/>
            </a:endParaRPr>
          </a:p>
        </p:txBody>
      </p:sp>
      <p:sp>
        <p:nvSpPr>
          <p:cNvPr id="52227" name="Rectangle 2"/>
          <p:cNvSpPr>
            <a:spLocks noChangeArrowheads="1" noTextEdit="1"/>
          </p:cNvSpPr>
          <p:nvPr>
            <p:ph type="sldImg"/>
          </p:nvPr>
        </p:nvSpPr>
        <p:spPr>
          <a:solidFill>
            <a:srgbClr val="FFFFFF"/>
          </a:solidFill>
          <a:ln/>
        </p:spPr>
      </p:sp>
      <p:sp>
        <p:nvSpPr>
          <p:cNvPr id="5222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8B13F2AC-1583-47B8-955D-1AEFC7F20D46}" type="slidenum">
              <a:rPr lang="en-US" sz="1200">
                <a:latin typeface="Times New Roman" pitchFamily="18" charset="0"/>
              </a:rPr>
              <a:pPr algn="r"/>
              <a:t>6</a:t>
            </a:fld>
            <a:endParaRPr lang="en-US" sz="1200">
              <a:latin typeface="Times New Roman" pitchFamily="18" charset="0"/>
            </a:endParaRPr>
          </a:p>
        </p:txBody>
      </p:sp>
      <p:sp>
        <p:nvSpPr>
          <p:cNvPr id="53251" name="Rectangle 2"/>
          <p:cNvSpPr>
            <a:spLocks noChangeArrowheads="1" noTextEdit="1"/>
          </p:cNvSpPr>
          <p:nvPr>
            <p:ph type="sldImg"/>
          </p:nvPr>
        </p:nvSpPr>
        <p:spPr>
          <a:solidFill>
            <a:srgbClr val="FFFFFF"/>
          </a:solidFill>
          <a:ln/>
        </p:spPr>
      </p:sp>
      <p:sp>
        <p:nvSpPr>
          <p:cNvPr id="5325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9A57EA43-C435-4693-8137-8F8CA7F7DEBD}" type="slidenum">
              <a:rPr lang="en-US" sz="1200">
                <a:latin typeface="Times New Roman" pitchFamily="18" charset="0"/>
              </a:rPr>
              <a:pPr algn="r"/>
              <a:t>7</a:t>
            </a:fld>
            <a:endParaRPr lang="en-US" sz="1200">
              <a:latin typeface="Times New Roman" pitchFamily="18" charset="0"/>
            </a:endParaRPr>
          </a:p>
        </p:txBody>
      </p:sp>
      <p:sp>
        <p:nvSpPr>
          <p:cNvPr id="54275" name="Rectangle 2"/>
          <p:cNvSpPr>
            <a:spLocks noChangeArrowheads="1" noTextEdit="1"/>
          </p:cNvSpPr>
          <p:nvPr>
            <p:ph type="sldImg"/>
          </p:nvPr>
        </p:nvSpPr>
        <p:spPr>
          <a:solidFill>
            <a:srgbClr val="FFFFFF"/>
          </a:solidFill>
          <a:ln/>
        </p:spPr>
      </p:sp>
      <p:sp>
        <p:nvSpPr>
          <p:cNvPr id="5427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solidFill>
            <a:srgbClr val="FFFFFF"/>
          </a:solidFill>
          <a:ln/>
        </p:spPr>
      </p:sp>
      <p:sp>
        <p:nvSpPr>
          <p:cNvPr id="55299"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solidFill>
            <a:srgbClr val="FFFFFF"/>
          </a:solidFill>
          <a:ln/>
        </p:spPr>
      </p:sp>
      <p:sp>
        <p:nvSpPr>
          <p:cNvPr id="56323"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Times"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B9D229-8CD2-4CF5-A20F-814F1D1B19A4}" type="slidenum">
              <a:rPr lang="en-US"/>
              <a:pPr>
                <a:defRPr/>
              </a:pPr>
              <a:t>‹#›</a:t>
            </a:fld>
            <a:endParaRPr lang="en-US"/>
          </a:p>
        </p:txBody>
      </p:sp>
    </p:spTree>
    <p:extLst>
      <p:ext uri="{BB962C8B-B14F-4D97-AF65-F5344CB8AC3E}">
        <p14:creationId xmlns:p14="http://schemas.microsoft.com/office/powerpoint/2010/main" val="3151104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2A435E-D5E3-47A0-A315-B79CDFB97F9D}" type="slidenum">
              <a:rPr lang="en-US"/>
              <a:pPr>
                <a:defRPr/>
              </a:pPr>
              <a:t>‹#›</a:t>
            </a:fld>
            <a:endParaRPr lang="en-US"/>
          </a:p>
        </p:txBody>
      </p:sp>
    </p:spTree>
    <p:extLst>
      <p:ext uri="{BB962C8B-B14F-4D97-AF65-F5344CB8AC3E}">
        <p14:creationId xmlns:p14="http://schemas.microsoft.com/office/powerpoint/2010/main" val="397388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6FD2C9-6614-4EC3-8DD0-B36313954A55}" type="slidenum">
              <a:rPr lang="en-US"/>
              <a:pPr>
                <a:defRPr/>
              </a:pPr>
              <a:t>‹#›</a:t>
            </a:fld>
            <a:endParaRPr lang="en-US"/>
          </a:p>
        </p:txBody>
      </p:sp>
    </p:spTree>
    <p:extLst>
      <p:ext uri="{BB962C8B-B14F-4D97-AF65-F5344CB8AC3E}">
        <p14:creationId xmlns:p14="http://schemas.microsoft.com/office/powerpoint/2010/main" val="350984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022CAF-E90F-4579-86B5-196CE9702551}" type="slidenum">
              <a:rPr lang="en-US"/>
              <a:pPr>
                <a:defRPr/>
              </a:pPr>
              <a:t>‹#›</a:t>
            </a:fld>
            <a:endParaRPr lang="en-US"/>
          </a:p>
        </p:txBody>
      </p:sp>
    </p:spTree>
    <p:extLst>
      <p:ext uri="{BB962C8B-B14F-4D97-AF65-F5344CB8AC3E}">
        <p14:creationId xmlns:p14="http://schemas.microsoft.com/office/powerpoint/2010/main" val="410261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BC1155-7ED6-4080-BBA3-2C45765C8D09}" type="slidenum">
              <a:rPr lang="en-US"/>
              <a:pPr>
                <a:defRPr/>
              </a:pPr>
              <a:t>‹#›</a:t>
            </a:fld>
            <a:endParaRPr lang="en-US"/>
          </a:p>
        </p:txBody>
      </p:sp>
    </p:spTree>
    <p:extLst>
      <p:ext uri="{BB962C8B-B14F-4D97-AF65-F5344CB8AC3E}">
        <p14:creationId xmlns:p14="http://schemas.microsoft.com/office/powerpoint/2010/main" val="179224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80D412-E71D-4F12-8A1F-97027E22F83A}" type="slidenum">
              <a:rPr lang="en-US"/>
              <a:pPr>
                <a:defRPr/>
              </a:pPr>
              <a:t>‹#›</a:t>
            </a:fld>
            <a:endParaRPr lang="en-US"/>
          </a:p>
        </p:txBody>
      </p:sp>
    </p:spTree>
    <p:extLst>
      <p:ext uri="{BB962C8B-B14F-4D97-AF65-F5344CB8AC3E}">
        <p14:creationId xmlns:p14="http://schemas.microsoft.com/office/powerpoint/2010/main" val="162518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9ABDAD8-ECBB-46F1-9056-B8430DDD8D24}" type="slidenum">
              <a:rPr lang="en-US"/>
              <a:pPr>
                <a:defRPr/>
              </a:pPr>
              <a:t>‹#›</a:t>
            </a:fld>
            <a:endParaRPr lang="en-US"/>
          </a:p>
        </p:txBody>
      </p:sp>
    </p:spTree>
    <p:extLst>
      <p:ext uri="{BB962C8B-B14F-4D97-AF65-F5344CB8AC3E}">
        <p14:creationId xmlns:p14="http://schemas.microsoft.com/office/powerpoint/2010/main" val="156591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98E8CDC-7BE0-4517-85D9-699DC000D946}" type="slidenum">
              <a:rPr lang="en-US"/>
              <a:pPr>
                <a:defRPr/>
              </a:pPr>
              <a:t>‹#›</a:t>
            </a:fld>
            <a:endParaRPr lang="en-US"/>
          </a:p>
        </p:txBody>
      </p:sp>
    </p:spTree>
    <p:extLst>
      <p:ext uri="{BB962C8B-B14F-4D97-AF65-F5344CB8AC3E}">
        <p14:creationId xmlns:p14="http://schemas.microsoft.com/office/powerpoint/2010/main" val="40872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5703C58-3355-46E5-921A-FC91A7F302C0}" type="slidenum">
              <a:rPr lang="en-US"/>
              <a:pPr>
                <a:defRPr/>
              </a:pPr>
              <a:t>‹#›</a:t>
            </a:fld>
            <a:endParaRPr lang="en-US"/>
          </a:p>
        </p:txBody>
      </p:sp>
    </p:spTree>
    <p:extLst>
      <p:ext uri="{BB962C8B-B14F-4D97-AF65-F5344CB8AC3E}">
        <p14:creationId xmlns:p14="http://schemas.microsoft.com/office/powerpoint/2010/main" val="385860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8B969C-8DBF-4C0D-85E3-891E04BD1202}" type="slidenum">
              <a:rPr lang="en-US"/>
              <a:pPr>
                <a:defRPr/>
              </a:pPr>
              <a:t>‹#›</a:t>
            </a:fld>
            <a:endParaRPr lang="en-US"/>
          </a:p>
        </p:txBody>
      </p:sp>
    </p:spTree>
    <p:extLst>
      <p:ext uri="{BB962C8B-B14F-4D97-AF65-F5344CB8AC3E}">
        <p14:creationId xmlns:p14="http://schemas.microsoft.com/office/powerpoint/2010/main" val="103073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3F331E-47E4-4186-942D-B533D0FC300A}" type="slidenum">
              <a:rPr lang="en-US"/>
              <a:pPr>
                <a:defRPr/>
              </a:pPr>
              <a:t>‹#›</a:t>
            </a:fld>
            <a:endParaRPr lang="en-US"/>
          </a:p>
        </p:txBody>
      </p:sp>
    </p:spTree>
    <p:extLst>
      <p:ext uri="{BB962C8B-B14F-4D97-AF65-F5344CB8AC3E}">
        <p14:creationId xmlns:p14="http://schemas.microsoft.com/office/powerpoint/2010/main" val="40888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FE44B470-79A0-46EB-AD2E-7539848BBA2B}" type="slidenum">
              <a:rPr lang="en-US"/>
              <a:pPr>
                <a:defRPr/>
              </a:pPr>
              <a:t>‹#›</a:t>
            </a:fld>
            <a:endParaRPr lang="en-US"/>
          </a:p>
        </p:txBody>
      </p:sp>
      <p:sp>
        <p:nvSpPr>
          <p:cNvPr id="1031" name="Line 12"/>
          <p:cNvSpPr>
            <a:spLocks noChangeShapeType="1"/>
          </p:cNvSpPr>
          <p:nvPr userDrawn="1"/>
        </p:nvSpPr>
        <p:spPr bwMode="auto">
          <a:xfrm>
            <a:off x="1295400" y="1295400"/>
            <a:ext cx="7391400" cy="0"/>
          </a:xfrm>
          <a:prstGeom prst="line">
            <a:avLst/>
          </a:prstGeom>
          <a:noFill/>
          <a:ln w="76200" cmpd="tri">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7.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audio" Target="../media/audio2.bin"/><Relationship Id="rId4" Type="http://schemas.openxmlformats.org/officeDocument/2006/relationships/audio" Target="../media/audio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7.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audio" Target="../media/audio2.bin"/><Relationship Id="rId4" Type="http://schemas.openxmlformats.org/officeDocument/2006/relationships/audio" Target="../media/audio1.bin"/></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8.emf"/><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9.xml"/><Relationship Id="rId7" Type="http://schemas.openxmlformats.org/officeDocument/2006/relationships/image" Target="../media/image10.e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8.emf"/><Relationship Id="rId4" Type="http://schemas.openxmlformats.org/officeDocument/2006/relationships/image" Target="../media/image1.png"/><Relationship Id="rId9" Type="http://schemas.openxmlformats.org/officeDocument/2006/relationships/image" Target="../media/image11.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2.emf"/><Relationship Id="rId4" Type="http://schemas.openxmlformats.org/officeDocument/2006/relationships/oleObject" Target="../embeddings/oleObject7.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png"/><Relationship Id="rId7" Type="http://schemas.openxmlformats.org/officeDocument/2006/relationships/image" Target="../media/image16.emf"/><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 Id="rId9" Type="http://schemas.openxmlformats.org/officeDocument/2006/relationships/image" Target="../media/image18.emf"/></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9.emf"/><Relationship Id="rId4" Type="http://schemas.openxmlformats.org/officeDocument/2006/relationships/oleObject" Target="../embeddings/oleObject8.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28.xml"/><Relationship Id="rId7" Type="http://schemas.openxmlformats.org/officeDocument/2006/relationships/image" Target="../media/image20.e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9.bin"/><Relationship Id="rId5" Type="http://schemas.openxmlformats.org/officeDocument/2006/relationships/image" Target="../media/image8.emf"/><Relationship Id="rId4" Type="http://schemas.openxmlformats.org/officeDocument/2006/relationships/image" Target="../media/image1.png"/><Relationship Id="rId9" Type="http://schemas.openxmlformats.org/officeDocument/2006/relationships/image" Target="../media/image21.e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7.emf"/><Relationship Id="rId4" Type="http://schemas.openxmlformats.org/officeDocument/2006/relationships/oleObject" Target="../embeddings/oleObject11.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3.bin"/><Relationship Id="rId5" Type="http://schemas.openxmlformats.org/officeDocument/2006/relationships/image" Target="../media/image7.emf"/><Relationship Id="rId4" Type="http://schemas.openxmlformats.org/officeDocument/2006/relationships/oleObject" Target="../embeddings/oleObject12.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22.emf"/><Relationship Id="rId4" Type="http://schemas.openxmlformats.org/officeDocument/2006/relationships/oleObject" Target="../embeddings/oleObject14.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34.xml"/><Relationship Id="rId7" Type="http://schemas.openxmlformats.org/officeDocument/2006/relationships/image" Target="../media/image24.emf"/><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oleObject" Target="../embeddings/oleObject16.bin"/><Relationship Id="rId5" Type="http://schemas.openxmlformats.org/officeDocument/2006/relationships/image" Target="../media/image23.emf"/><Relationship Id="rId4" Type="http://schemas.openxmlformats.org/officeDocument/2006/relationships/oleObject" Target="../embeddings/oleObject15.bin"/><Relationship Id="rId9" Type="http://schemas.openxmlformats.org/officeDocument/2006/relationships/image" Target="../media/image25.e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chart" Target="../charts/chart1.xml"/><Relationship Id="rId5" Type="http://schemas.openxmlformats.org/officeDocument/2006/relationships/image" Target="../media/image5.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371600" y="381000"/>
            <a:ext cx="5257800" cy="762000"/>
          </a:xfrm>
        </p:spPr>
        <p:txBody>
          <a:bodyPr>
            <a:normAutofit/>
          </a:bodyPr>
          <a:lstStyle/>
          <a:p>
            <a:pPr eaLnBrk="1" hangingPunct="1">
              <a:defRPr/>
            </a:pPr>
            <a:r>
              <a:rPr lang="en-US" sz="3900" smtClean="0">
                <a:effectLst>
                  <a:outerShdw blurRad="38100" dist="38100" dir="2700000" algn="tl">
                    <a:srgbClr val="C0C0C0"/>
                  </a:outerShdw>
                </a:effectLst>
                <a:latin typeface="Gill Sans MT" pitchFamily="34" charset="0"/>
              </a:rPr>
              <a:t>Review from last time:</a:t>
            </a:r>
          </a:p>
        </p:txBody>
      </p:sp>
      <p:sp>
        <p:nvSpPr>
          <p:cNvPr id="2051" name="Rectangle 3"/>
          <p:cNvSpPr>
            <a:spLocks noGrp="1" noChangeArrowheads="1"/>
          </p:cNvSpPr>
          <p:nvPr>
            <p:ph idx="1"/>
          </p:nvPr>
        </p:nvSpPr>
        <p:spPr>
          <a:xfrm>
            <a:off x="304800" y="1600200"/>
            <a:ext cx="8839200" cy="4876800"/>
          </a:xfrm>
        </p:spPr>
        <p:txBody>
          <a:bodyPr/>
          <a:lstStyle/>
          <a:p>
            <a:pPr eaLnBrk="1" hangingPunct="1">
              <a:buFontTx/>
              <a:buNone/>
            </a:pPr>
            <a:r>
              <a:rPr lang="en-US" sz="2400" dirty="0" smtClean="0">
                <a:latin typeface="Gill Sans MT" pitchFamily="34" charset="0"/>
              </a:rPr>
              <a:t>Example 2: What proportion of scores falls between -.2 standard deviations and -.6 standard deviations?</a:t>
            </a:r>
          </a:p>
          <a:p>
            <a:pPr marL="1371600" lvl="2" indent="-457200" eaLnBrk="1" hangingPunct="1">
              <a:buFontTx/>
              <a:buAutoNum type="arabicPeriod"/>
            </a:pPr>
            <a:r>
              <a:rPr lang="en-US" sz="2000" dirty="0" smtClean="0">
                <a:latin typeface="Gill Sans MT" pitchFamily="34" charset="0"/>
              </a:rPr>
              <a:t>Convert each score to a z score (-.2 and -.6)</a:t>
            </a:r>
          </a:p>
          <a:p>
            <a:pPr marL="1371600" lvl="2" indent="-457200" eaLnBrk="1" hangingPunct="1">
              <a:buFontTx/>
              <a:buAutoNum type="arabicPeriod"/>
            </a:pPr>
            <a:r>
              <a:rPr lang="en-US" sz="2000" dirty="0" smtClean="0">
                <a:latin typeface="Gill Sans MT" pitchFamily="34" charset="0"/>
              </a:rPr>
              <a:t>Draw a graph of the normal distribution and shade out the area to be identified.</a:t>
            </a:r>
          </a:p>
          <a:p>
            <a:pPr marL="1371600" lvl="2" indent="-457200" eaLnBrk="1" hangingPunct="1">
              <a:buFontTx/>
              <a:buAutoNum type="arabicPeriod"/>
            </a:pPr>
            <a:r>
              <a:rPr lang="en-US" sz="2000" dirty="0" smtClean="0">
                <a:latin typeface="Gill Sans MT" pitchFamily="34" charset="0"/>
              </a:rPr>
              <a:t>Identify the area below the highest z score using the unit normal table:</a:t>
            </a:r>
          </a:p>
          <a:p>
            <a:pPr marL="1828800" lvl="3" indent="-457200" eaLnBrk="1" hangingPunct="1">
              <a:buFontTx/>
              <a:buNone/>
            </a:pPr>
            <a:r>
              <a:rPr lang="en-US" sz="1600" dirty="0" smtClean="0">
                <a:latin typeface="Gill Sans MT" pitchFamily="34" charset="0"/>
              </a:rPr>
              <a:t>For z=-.2, the proportion to the left = </a:t>
            </a:r>
            <a:r>
              <a:rPr lang="en-US" sz="1600" dirty="0" smtClean="0">
                <a:latin typeface="Gill Sans MT" pitchFamily="34" charset="0"/>
              </a:rPr>
              <a:t>1 </a:t>
            </a:r>
            <a:r>
              <a:rPr lang="en-US" sz="1600" dirty="0" smtClean="0">
                <a:latin typeface="Gill Sans MT" pitchFamily="34" charset="0"/>
              </a:rPr>
              <a:t>- .5793 = .4207</a:t>
            </a:r>
          </a:p>
          <a:p>
            <a:pPr marL="1371600" lvl="2" indent="-457200" eaLnBrk="1" hangingPunct="1">
              <a:buFontTx/>
              <a:buAutoNum type="arabicPeriod"/>
            </a:pPr>
            <a:r>
              <a:rPr lang="en-US" sz="2000" dirty="0" smtClean="0">
                <a:latin typeface="Gill Sans MT" pitchFamily="34" charset="0"/>
              </a:rPr>
              <a:t>Identify the area below the lowest z score using the unit normal table.</a:t>
            </a:r>
          </a:p>
          <a:p>
            <a:pPr marL="1828800" lvl="3" indent="-457200" eaLnBrk="1" hangingPunct="1">
              <a:buFontTx/>
              <a:buNone/>
            </a:pPr>
            <a:r>
              <a:rPr lang="en-US" sz="1600" dirty="0" smtClean="0">
                <a:latin typeface="Gill Sans MT" pitchFamily="34" charset="0"/>
              </a:rPr>
              <a:t>For z=-.6, the proportion to the left  = 1 - .7257 = .2743</a:t>
            </a:r>
          </a:p>
          <a:p>
            <a:pPr marL="1371600" lvl="2" indent="-457200" eaLnBrk="1" hangingPunct="1">
              <a:buFontTx/>
              <a:buAutoNum type="arabicPeriod"/>
            </a:pPr>
            <a:r>
              <a:rPr lang="en-US" sz="2000" dirty="0" smtClean="0">
                <a:latin typeface="Gill Sans MT" pitchFamily="34" charset="0"/>
              </a:rPr>
              <a:t>Subtract step 4 from step 3: </a:t>
            </a:r>
          </a:p>
          <a:p>
            <a:pPr marL="1371600" lvl="2" indent="-457200" eaLnBrk="1" hangingPunct="1">
              <a:buFontTx/>
              <a:buNone/>
            </a:pPr>
            <a:r>
              <a:rPr lang="en-US" sz="2000" dirty="0" smtClean="0">
                <a:latin typeface="Gill Sans MT" pitchFamily="34" charset="0"/>
              </a:rPr>
              <a:t>	.4207 - .2743 = .1464</a:t>
            </a:r>
          </a:p>
          <a:p>
            <a:pPr marL="1371600" lvl="2" indent="-457200" eaLnBrk="1" hangingPunct="1">
              <a:buFontTx/>
              <a:buNone/>
            </a:pPr>
            <a:r>
              <a:rPr lang="en-US" sz="2000" dirty="0" smtClean="0">
                <a:latin typeface="Gill Sans MT" pitchFamily="34" charset="0"/>
              </a:rPr>
              <a:t>About 15% of the observations fall between -.2 and -.6 SD.</a:t>
            </a:r>
          </a:p>
          <a:p>
            <a:pPr marL="1371600" lvl="2" indent="-457200" eaLnBrk="1" hangingPunct="1">
              <a:buFontTx/>
              <a:buNone/>
            </a:pPr>
            <a:r>
              <a:rPr lang="en-US" sz="2000" dirty="0" smtClean="0">
                <a:latin typeface="Gill Sans MT" pitchFamily="34" charset="0"/>
              </a:rPr>
              <a:t>	</a:t>
            </a:r>
          </a:p>
        </p:txBody>
      </p:sp>
      <p:grpSp>
        <p:nvGrpSpPr>
          <p:cNvPr id="2052" name="Group 5"/>
          <p:cNvGrpSpPr>
            <a:grpSpLocks/>
          </p:cNvGrpSpPr>
          <p:nvPr/>
        </p:nvGrpSpPr>
        <p:grpSpPr bwMode="auto">
          <a:xfrm>
            <a:off x="6477000" y="381000"/>
            <a:ext cx="2362200" cy="1370013"/>
            <a:chOff x="1488" y="2352"/>
            <a:chExt cx="2784" cy="1564"/>
          </a:xfrm>
        </p:grpSpPr>
        <p:grpSp>
          <p:nvGrpSpPr>
            <p:cNvPr id="2053" name="Group 6"/>
            <p:cNvGrpSpPr>
              <a:grpSpLocks/>
            </p:cNvGrpSpPr>
            <p:nvPr/>
          </p:nvGrpSpPr>
          <p:grpSpPr bwMode="auto">
            <a:xfrm>
              <a:off x="1488" y="2352"/>
              <a:ext cx="2784" cy="1372"/>
              <a:chOff x="2448" y="1728"/>
              <a:chExt cx="2784" cy="1372"/>
            </a:xfrm>
          </p:grpSpPr>
          <p:pic>
            <p:nvPicPr>
              <p:cNvPr id="205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Line 8"/>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1" name="Line 9"/>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2" name="Line 10"/>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3" name="Line 11"/>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4" name="Line 12"/>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5" name="Text Box 13"/>
              <p:cNvSpPr txBox="1">
                <a:spLocks noChangeArrowheads="1"/>
              </p:cNvSpPr>
              <p:nvPr/>
            </p:nvSpPr>
            <p:spPr bwMode="auto">
              <a:xfrm>
                <a:off x="4152" y="2716"/>
                <a:ext cx="67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2066" name="Text Box 14"/>
              <p:cNvSpPr txBox="1">
                <a:spLocks noChangeArrowheads="1"/>
              </p:cNvSpPr>
              <p:nvPr/>
            </p:nvSpPr>
            <p:spPr bwMode="auto">
              <a:xfrm>
                <a:off x="4656" y="2620"/>
                <a:ext cx="57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2067" name="Text Box 15"/>
              <p:cNvSpPr txBox="1">
                <a:spLocks noChangeArrowheads="1"/>
              </p:cNvSpPr>
              <p:nvPr/>
            </p:nvSpPr>
            <p:spPr bwMode="auto">
              <a:xfrm>
                <a:off x="3760" y="2304"/>
                <a:ext cx="671"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2068" name="Line 16"/>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4" name="Text Box 17"/>
            <p:cNvSpPr txBox="1">
              <a:spLocks noChangeArrowheads="1"/>
            </p:cNvSpPr>
            <p:nvPr/>
          </p:nvSpPr>
          <p:spPr bwMode="auto">
            <a:xfrm>
              <a:off x="3149" y="3532"/>
              <a:ext cx="33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2055" name="Text Box 18"/>
            <p:cNvSpPr txBox="1">
              <a:spLocks noChangeArrowheads="1"/>
            </p:cNvSpPr>
            <p:nvPr/>
          </p:nvSpPr>
          <p:spPr bwMode="auto">
            <a:xfrm>
              <a:off x="3533" y="3532"/>
              <a:ext cx="33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2056" name="Text Box 19"/>
            <p:cNvSpPr txBox="1">
              <a:spLocks noChangeArrowheads="1"/>
            </p:cNvSpPr>
            <p:nvPr/>
          </p:nvSpPr>
          <p:spPr bwMode="auto">
            <a:xfrm>
              <a:off x="2369" y="3532"/>
              <a:ext cx="41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2057" name="Text Box 20"/>
            <p:cNvSpPr txBox="1">
              <a:spLocks noChangeArrowheads="1"/>
            </p:cNvSpPr>
            <p:nvPr/>
          </p:nvSpPr>
          <p:spPr bwMode="auto">
            <a:xfrm>
              <a:off x="1980" y="3532"/>
              <a:ext cx="41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2058" name="Text Box 21"/>
            <p:cNvSpPr txBox="1">
              <a:spLocks noChangeArrowheads="1"/>
            </p:cNvSpPr>
            <p:nvPr/>
          </p:nvSpPr>
          <p:spPr bwMode="auto">
            <a:xfrm>
              <a:off x="2742" y="3532"/>
              <a:ext cx="33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idx="4294967295"/>
          </p:nvPr>
        </p:nvSpPr>
        <p:spPr>
          <a:xfrm>
            <a:off x="1219200" y="2209800"/>
            <a:ext cx="7772400" cy="1143000"/>
          </a:xfrm>
          <a:noFill/>
        </p:spPr>
        <p:txBody>
          <a:bodyPr/>
          <a:lstStyle/>
          <a:p>
            <a:pPr eaLnBrk="1" hangingPunct="1"/>
            <a:r>
              <a:rPr lang="en-US" sz="3900" smtClean="0">
                <a:latin typeface="Gill Sans MT" pitchFamily="34" charset="0"/>
              </a:rPr>
              <a:t>New Topic</a:t>
            </a:r>
          </a:p>
        </p:txBody>
      </p:sp>
      <p:sp>
        <p:nvSpPr>
          <p:cNvPr id="12291" name="Subtitle 3"/>
          <p:cNvSpPr>
            <a:spLocks noGrp="1"/>
          </p:cNvSpPr>
          <p:nvPr>
            <p:ph type="subTitle" idx="4294967295"/>
          </p:nvPr>
        </p:nvSpPr>
        <p:spPr>
          <a:xfrm>
            <a:off x="2090738" y="3930650"/>
            <a:ext cx="6115050" cy="1903413"/>
          </a:xfrm>
        </p:spPr>
        <p:txBody>
          <a:bodyPr/>
          <a:lstStyle/>
          <a:p>
            <a:pPr marL="0" indent="0" algn="ctr" eaLnBrk="1" hangingPunct="1">
              <a:buFont typeface="Wingdings 2" pitchFamily="18" charset="2"/>
              <a:buNone/>
            </a:pPr>
            <a:r>
              <a:rPr lang="en-US" dirty="0" smtClean="0">
                <a:solidFill>
                  <a:srgbClr val="85309D"/>
                </a:solidFill>
                <a:latin typeface="Gill Sans MT" pitchFamily="34" charset="0"/>
              </a:rPr>
              <a:t>Sampling </a:t>
            </a:r>
            <a:r>
              <a:rPr lang="en-US" dirty="0" smtClean="0">
                <a:solidFill>
                  <a:srgbClr val="85309D"/>
                </a:solidFill>
                <a:latin typeface="Gill Sans MT" pitchFamily="34" charset="0"/>
              </a:rPr>
              <a:t>Distributions &amp; The Central Limit Theorem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28600" y="0"/>
            <a:ext cx="9220200" cy="1143000"/>
          </a:xfrm>
          <a:noFill/>
        </p:spPr>
        <p:txBody>
          <a:bodyPr/>
          <a:lstStyle/>
          <a:p>
            <a:pPr eaLnBrk="1" hangingPunct="1"/>
            <a:r>
              <a:rPr lang="en-US" sz="3400" smtClean="0">
                <a:latin typeface="Gill Sans MT" pitchFamily="34" charset="0"/>
              </a:rPr>
              <a:t>Central Limit Theorem (p. 205)</a:t>
            </a:r>
          </a:p>
        </p:txBody>
      </p:sp>
      <p:grpSp>
        <p:nvGrpSpPr>
          <p:cNvPr id="4" name="Group 3"/>
          <p:cNvGrpSpPr>
            <a:grpSpLocks/>
          </p:cNvGrpSpPr>
          <p:nvPr/>
        </p:nvGrpSpPr>
        <p:grpSpPr bwMode="auto">
          <a:xfrm>
            <a:off x="762000" y="1600200"/>
            <a:ext cx="7848600" cy="2743200"/>
            <a:chOff x="762000" y="1600200"/>
            <a:chExt cx="7848600" cy="2743200"/>
          </a:xfrm>
        </p:grpSpPr>
        <p:sp>
          <p:nvSpPr>
            <p:cNvPr id="13317" name="Rectangle 5"/>
            <p:cNvSpPr>
              <a:spLocks noChangeArrowheads="1"/>
            </p:cNvSpPr>
            <p:nvPr/>
          </p:nvSpPr>
          <p:spPr bwMode="auto">
            <a:xfrm>
              <a:off x="762000" y="1600200"/>
              <a:ext cx="7848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nSpc>
                  <a:spcPct val="90000"/>
                </a:lnSpc>
                <a:spcBef>
                  <a:spcPct val="20000"/>
                </a:spcBef>
              </a:pPr>
              <a:r>
                <a:rPr kumimoji="1" lang="en-US" sz="2800" dirty="0"/>
                <a:t>For any population with mean </a:t>
              </a:r>
              <a:r>
                <a:rPr kumimoji="1" lang="en-US" sz="2800" dirty="0">
                  <a:sym typeface="Symbol" pitchFamily="18" charset="2"/>
                </a:rPr>
                <a:t>μ</a:t>
              </a:r>
              <a:r>
                <a:rPr kumimoji="1" lang="en-US" sz="2800" dirty="0"/>
                <a:t> and standard deviation </a:t>
              </a:r>
              <a:r>
                <a:rPr kumimoji="1" lang="en-US" sz="2800" dirty="0">
                  <a:sym typeface="Symbol" pitchFamily="18" charset="2"/>
                </a:rPr>
                <a:t>σ</a:t>
              </a:r>
              <a:r>
                <a:rPr kumimoji="1" lang="en-US" sz="2800" dirty="0"/>
                <a:t>, the distribution of sample means for sample size </a:t>
              </a:r>
              <a:r>
                <a:rPr kumimoji="1" lang="en-US" sz="2800" i="1" dirty="0"/>
                <a:t>n</a:t>
              </a:r>
              <a:r>
                <a:rPr kumimoji="1" lang="en-US" sz="2800" dirty="0"/>
                <a:t> will approach a </a:t>
              </a:r>
              <a:r>
                <a:rPr kumimoji="1" lang="en-US" sz="2800" b="1" dirty="0"/>
                <a:t>normal distribution</a:t>
              </a:r>
              <a:r>
                <a:rPr kumimoji="1" lang="en-US" sz="2800" dirty="0"/>
                <a:t> with a mean of </a:t>
              </a:r>
              <a:r>
                <a:rPr kumimoji="1" lang="en-US" sz="2800" dirty="0">
                  <a:sym typeface="Symbol" pitchFamily="18" charset="2"/>
                </a:rPr>
                <a:t>μ</a:t>
              </a:r>
              <a:r>
                <a:rPr kumimoji="1" lang="en-US" sz="2800" dirty="0"/>
                <a:t> and a standard deviation of       and will approach a normal distribution as </a:t>
              </a:r>
              <a:r>
                <a:rPr kumimoji="1" lang="en-US" sz="2800" i="1" dirty="0"/>
                <a:t>n</a:t>
              </a:r>
              <a:r>
                <a:rPr kumimoji="1" lang="en-US" sz="2800" dirty="0"/>
                <a:t> approaches infinity</a:t>
              </a:r>
            </a:p>
            <a:p>
              <a:pPr lvl="1">
                <a:lnSpc>
                  <a:spcPct val="90000"/>
                </a:lnSpc>
                <a:spcBef>
                  <a:spcPct val="20000"/>
                </a:spcBef>
              </a:pPr>
              <a:r>
                <a:rPr kumimoji="1" lang="en-US" dirty="0"/>
                <a:t>    </a:t>
              </a:r>
            </a:p>
            <a:p>
              <a:pPr lvl="1">
                <a:lnSpc>
                  <a:spcPct val="90000"/>
                </a:lnSpc>
                <a:spcBef>
                  <a:spcPct val="20000"/>
                </a:spcBef>
              </a:pPr>
              <a:r>
                <a:rPr kumimoji="1" lang="en-US" dirty="0"/>
                <a:t>    </a:t>
              </a:r>
            </a:p>
          </p:txBody>
        </p:sp>
        <p:graphicFrame>
          <p:nvGraphicFramePr>
            <p:cNvPr id="13318" name="Object 2"/>
            <p:cNvGraphicFramePr>
              <a:graphicFrameLocks noChangeAspect="1"/>
            </p:cNvGraphicFramePr>
            <p:nvPr>
              <p:extLst>
                <p:ext uri="{D42A27DB-BD31-4B8C-83A1-F6EECF244321}">
                  <p14:modId xmlns:p14="http://schemas.microsoft.com/office/powerpoint/2010/main" val="4124476823"/>
                </p:ext>
              </p:extLst>
            </p:nvPr>
          </p:nvGraphicFramePr>
          <p:xfrm>
            <a:off x="3124200" y="3124201"/>
            <a:ext cx="406266" cy="533400"/>
          </p:xfrm>
          <a:graphic>
            <a:graphicData uri="http://schemas.openxmlformats.org/presentationml/2006/ole">
              <mc:AlternateContent xmlns:mc="http://schemas.openxmlformats.org/markup-compatibility/2006">
                <mc:Choice xmlns:v="urn:schemas-microsoft-com:vml" Requires="v">
                  <p:oleObj spid="_x0000_s13320" name="Equation" r:id="rId6" imgW="266700" imgH="381000" progId="Equation.3">
                    <p:embed/>
                  </p:oleObj>
                </mc:Choice>
                <mc:Fallback>
                  <p:oleObj name="Equation" r:id="rId6" imgW="266700" imgH="38100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3124201"/>
                          <a:ext cx="406266" cy="533400"/>
                        </a:xfrm>
                        <a:prstGeom prst="rect">
                          <a:avLst/>
                        </a:prstGeom>
                        <a:noFill/>
                        <a:ln>
                          <a:noFill/>
                        </a:ln>
                      </p:spPr>
                    </p:pic>
                  </p:oleObj>
                </mc:Fallback>
              </mc:AlternateContent>
            </a:graphicData>
          </a:graphic>
        </p:graphicFrame>
      </p:grpSp>
      <p:sp>
        <p:nvSpPr>
          <p:cNvPr id="3" name="TextBox 2"/>
          <p:cNvSpPr txBox="1">
            <a:spLocks noChangeArrowheads="1"/>
          </p:cNvSpPr>
          <p:nvPr/>
        </p:nvSpPr>
        <p:spPr bwMode="auto">
          <a:xfrm>
            <a:off x="1371600" y="4267200"/>
            <a:ext cx="6781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dirty="0"/>
              <a:t>This theorem provides the conceptual foundation of most of the inferential statistics covered in this class. Today we will learn about what it means and why it makes sense. In the next class we will see how the Central Limit Theorem makes inferential statistics possible.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4" name="Drum Roll"/>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5" name="Explosio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28600" y="0"/>
            <a:ext cx="9220200" cy="1143000"/>
          </a:xfrm>
          <a:noFill/>
        </p:spPr>
        <p:txBody>
          <a:bodyPr/>
          <a:lstStyle/>
          <a:p>
            <a:pPr eaLnBrk="1" hangingPunct="1"/>
            <a:r>
              <a:rPr lang="en-US" sz="3400" dirty="0" smtClean="0">
                <a:latin typeface="Gill Sans MT" pitchFamily="34" charset="0"/>
              </a:rPr>
              <a:t>Central Limit Theorem (p. 205)</a:t>
            </a:r>
          </a:p>
        </p:txBody>
      </p:sp>
      <p:grpSp>
        <p:nvGrpSpPr>
          <p:cNvPr id="4" name="Group 3"/>
          <p:cNvGrpSpPr>
            <a:grpSpLocks/>
          </p:cNvGrpSpPr>
          <p:nvPr/>
        </p:nvGrpSpPr>
        <p:grpSpPr bwMode="auto">
          <a:xfrm>
            <a:off x="762000" y="1600200"/>
            <a:ext cx="7848600" cy="2743200"/>
            <a:chOff x="762000" y="1600200"/>
            <a:chExt cx="7848600" cy="2743200"/>
          </a:xfrm>
        </p:grpSpPr>
        <p:sp>
          <p:nvSpPr>
            <p:cNvPr id="13317" name="Rectangle 5"/>
            <p:cNvSpPr>
              <a:spLocks noChangeArrowheads="1"/>
            </p:cNvSpPr>
            <p:nvPr/>
          </p:nvSpPr>
          <p:spPr bwMode="auto">
            <a:xfrm>
              <a:off x="762000" y="1600200"/>
              <a:ext cx="7848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nSpc>
                  <a:spcPct val="90000"/>
                </a:lnSpc>
                <a:spcBef>
                  <a:spcPct val="20000"/>
                </a:spcBef>
              </a:pPr>
              <a:r>
                <a:rPr kumimoji="1" lang="en-US" sz="2800" dirty="0">
                  <a:solidFill>
                    <a:schemeClr val="bg2"/>
                  </a:solidFill>
                </a:rPr>
                <a:t>For any population with mean </a:t>
              </a:r>
              <a:r>
                <a:rPr kumimoji="1" lang="en-US" sz="2800" dirty="0">
                  <a:solidFill>
                    <a:schemeClr val="bg2"/>
                  </a:solidFill>
                  <a:sym typeface="Symbol" pitchFamily="18" charset="2"/>
                </a:rPr>
                <a:t>μ</a:t>
              </a:r>
              <a:r>
                <a:rPr kumimoji="1" lang="en-US" sz="2800" dirty="0">
                  <a:solidFill>
                    <a:schemeClr val="bg2"/>
                  </a:solidFill>
                </a:rPr>
                <a:t> and standard deviation </a:t>
              </a:r>
              <a:r>
                <a:rPr kumimoji="1" lang="en-US" sz="2800" dirty="0">
                  <a:solidFill>
                    <a:schemeClr val="bg2"/>
                  </a:solidFill>
                  <a:sym typeface="Symbol" pitchFamily="18" charset="2"/>
                </a:rPr>
                <a:t>σ</a:t>
              </a:r>
              <a:r>
                <a:rPr kumimoji="1" lang="en-US" sz="2800" dirty="0">
                  <a:solidFill>
                    <a:schemeClr val="bg2"/>
                  </a:solidFill>
                </a:rPr>
                <a:t>, the </a:t>
              </a:r>
              <a:r>
                <a:rPr kumimoji="1" lang="en-US" sz="2800" dirty="0"/>
                <a:t>distribution of sample means </a:t>
              </a:r>
              <a:r>
                <a:rPr kumimoji="1" lang="en-US" sz="2800" dirty="0">
                  <a:solidFill>
                    <a:schemeClr val="bg2"/>
                  </a:solidFill>
                </a:rPr>
                <a:t>for sample size </a:t>
              </a:r>
              <a:r>
                <a:rPr kumimoji="1" lang="en-US" sz="2800" i="1" dirty="0">
                  <a:solidFill>
                    <a:schemeClr val="bg2"/>
                  </a:solidFill>
                </a:rPr>
                <a:t>n</a:t>
              </a:r>
              <a:r>
                <a:rPr kumimoji="1" lang="en-US" sz="2800" dirty="0">
                  <a:solidFill>
                    <a:schemeClr val="bg2"/>
                  </a:solidFill>
                </a:rPr>
                <a:t> will approach a </a:t>
              </a:r>
              <a:r>
                <a:rPr kumimoji="1" lang="en-US" sz="2800" b="1" dirty="0">
                  <a:solidFill>
                    <a:schemeClr val="bg2"/>
                  </a:solidFill>
                </a:rPr>
                <a:t>normal distribution</a:t>
              </a:r>
              <a:r>
                <a:rPr kumimoji="1" lang="en-US" sz="2800" dirty="0">
                  <a:solidFill>
                    <a:schemeClr val="bg2"/>
                  </a:solidFill>
                </a:rPr>
                <a:t> with a mean of </a:t>
              </a:r>
              <a:r>
                <a:rPr kumimoji="1" lang="en-US" sz="2800" dirty="0">
                  <a:solidFill>
                    <a:schemeClr val="bg2"/>
                  </a:solidFill>
                  <a:sym typeface="Symbol" pitchFamily="18" charset="2"/>
                </a:rPr>
                <a:t>μ</a:t>
              </a:r>
              <a:r>
                <a:rPr kumimoji="1" lang="en-US" sz="2800" dirty="0">
                  <a:solidFill>
                    <a:schemeClr val="bg2"/>
                  </a:solidFill>
                </a:rPr>
                <a:t> and a </a:t>
              </a:r>
              <a:r>
                <a:rPr kumimoji="1" lang="en-US" sz="2800" dirty="0"/>
                <a:t>standard deviation of       </a:t>
              </a:r>
              <a:r>
                <a:rPr kumimoji="1" lang="en-US" sz="2800" dirty="0">
                  <a:solidFill>
                    <a:schemeClr val="bg2"/>
                  </a:solidFill>
                </a:rPr>
                <a:t>and will approach a normal distribution as </a:t>
              </a:r>
              <a:r>
                <a:rPr kumimoji="1" lang="en-US" sz="2800" i="1" dirty="0">
                  <a:solidFill>
                    <a:schemeClr val="bg2"/>
                  </a:solidFill>
                </a:rPr>
                <a:t>n</a:t>
              </a:r>
              <a:r>
                <a:rPr kumimoji="1" lang="en-US" sz="2800" dirty="0">
                  <a:solidFill>
                    <a:schemeClr val="bg2"/>
                  </a:solidFill>
                </a:rPr>
                <a:t> approaches infinity</a:t>
              </a:r>
            </a:p>
            <a:p>
              <a:pPr lvl="1">
                <a:lnSpc>
                  <a:spcPct val="90000"/>
                </a:lnSpc>
                <a:spcBef>
                  <a:spcPct val="20000"/>
                </a:spcBef>
              </a:pPr>
              <a:r>
                <a:rPr kumimoji="1" lang="en-US" dirty="0"/>
                <a:t>    </a:t>
              </a:r>
            </a:p>
            <a:p>
              <a:pPr lvl="1">
                <a:lnSpc>
                  <a:spcPct val="90000"/>
                </a:lnSpc>
                <a:spcBef>
                  <a:spcPct val="20000"/>
                </a:spcBef>
              </a:pPr>
              <a:r>
                <a:rPr kumimoji="1" lang="en-US" dirty="0"/>
                <a:t>    </a:t>
              </a:r>
            </a:p>
          </p:txBody>
        </p:sp>
        <p:graphicFrame>
          <p:nvGraphicFramePr>
            <p:cNvPr id="13318" name="Object 2"/>
            <p:cNvGraphicFramePr>
              <a:graphicFrameLocks noChangeAspect="1"/>
            </p:cNvGraphicFramePr>
            <p:nvPr>
              <p:extLst>
                <p:ext uri="{D42A27DB-BD31-4B8C-83A1-F6EECF244321}">
                  <p14:modId xmlns:p14="http://schemas.microsoft.com/office/powerpoint/2010/main" val="4062497174"/>
                </p:ext>
              </p:extLst>
            </p:nvPr>
          </p:nvGraphicFramePr>
          <p:xfrm>
            <a:off x="3124200" y="3124201"/>
            <a:ext cx="406266" cy="533400"/>
          </p:xfrm>
          <a:graphic>
            <a:graphicData uri="http://schemas.openxmlformats.org/presentationml/2006/ole">
              <mc:AlternateContent xmlns:mc="http://schemas.openxmlformats.org/markup-compatibility/2006">
                <mc:Choice xmlns:v="urn:schemas-microsoft-com:vml" Requires="v">
                  <p:oleObj spid="_x0000_s99332" name="Equation" r:id="rId6" imgW="266700" imgH="381000" progId="Equation.3">
                    <p:embed/>
                  </p:oleObj>
                </mc:Choice>
                <mc:Fallback>
                  <p:oleObj name="Equation" r:id="rId6" imgW="266700" imgH="381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3124201"/>
                          <a:ext cx="406266" cy="533400"/>
                        </a:xfrm>
                        <a:prstGeom prst="rect">
                          <a:avLst/>
                        </a:prstGeom>
                        <a:noFill/>
                        <a:ln>
                          <a:noFill/>
                        </a:ln>
                      </p:spPr>
                    </p:pic>
                  </p:oleObj>
                </mc:Fallback>
              </mc:AlternateContent>
            </a:graphicData>
          </a:graphic>
        </p:graphicFrame>
      </p:grpSp>
      <p:sp>
        <p:nvSpPr>
          <p:cNvPr id="3" name="TextBox 2"/>
          <p:cNvSpPr txBox="1">
            <a:spLocks noChangeArrowheads="1"/>
          </p:cNvSpPr>
          <p:nvPr/>
        </p:nvSpPr>
        <p:spPr bwMode="auto">
          <a:xfrm>
            <a:off x="1371600" y="4267200"/>
            <a:ext cx="6781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dirty="0"/>
              <a:t>This theorem provides the conceptual foundation of most of the inferential statistics covered in this class. Today we will learn about what it means and why it makes sense. In the next class we will see how the Central Limit Theorem makes inferential statistics possible.</a:t>
            </a:r>
          </a:p>
        </p:txBody>
      </p:sp>
    </p:spTree>
    <p:extLst>
      <p:ext uri="{BB962C8B-B14F-4D97-AF65-F5344CB8AC3E}">
        <p14:creationId xmlns:p14="http://schemas.microsoft.com/office/powerpoint/2010/main" val="1540815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4" name="Drum Roll"/>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5" name="Explosio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smtClean="0">
                <a:latin typeface="Gill Sans MT" pitchFamily="34" charset="0"/>
              </a:rPr>
              <a:t>Hypothesis testing</a:t>
            </a:r>
          </a:p>
        </p:txBody>
      </p:sp>
      <p:sp>
        <p:nvSpPr>
          <p:cNvPr id="515075" name="Text Box 3"/>
          <p:cNvSpPr txBox="1">
            <a:spLocks noChangeArrowheads="1"/>
          </p:cNvSpPr>
          <p:nvPr/>
        </p:nvSpPr>
        <p:spPr bwMode="auto">
          <a:xfrm>
            <a:off x="4724400" y="1447800"/>
            <a:ext cx="419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Can make predictions about likelihood of outcomes based on this distribution.</a:t>
            </a:r>
          </a:p>
        </p:txBody>
      </p:sp>
      <p:sp>
        <p:nvSpPr>
          <p:cNvPr id="16388" name="Text Box 4"/>
          <p:cNvSpPr txBox="1">
            <a:spLocks noChangeArrowheads="1"/>
          </p:cNvSpPr>
          <p:nvPr/>
        </p:nvSpPr>
        <p:spPr bwMode="auto">
          <a:xfrm>
            <a:off x="152400" y="1600200"/>
            <a:ext cx="4306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Distribution of possible outcomes</a:t>
            </a:r>
          </a:p>
          <a:p>
            <a:pPr eaLnBrk="1" hangingPunct="1"/>
            <a:r>
              <a:rPr lang="en-US" sz="2000"/>
              <a:t>(of a particular sample size, </a:t>
            </a:r>
            <a:r>
              <a:rPr lang="en-US" sz="2000" i="1"/>
              <a:t>n</a:t>
            </a:r>
            <a:r>
              <a:rPr lang="en-US" sz="2000"/>
              <a:t>)</a:t>
            </a:r>
            <a:endParaRPr lang="en-US"/>
          </a:p>
        </p:txBody>
      </p:sp>
      <p:sp>
        <p:nvSpPr>
          <p:cNvPr id="16389" name="Line 5"/>
          <p:cNvSpPr>
            <a:spLocks noChangeShapeType="1"/>
          </p:cNvSpPr>
          <p:nvPr/>
        </p:nvSpPr>
        <p:spPr bwMode="auto">
          <a:xfrm>
            <a:off x="304800" y="4800600"/>
            <a:ext cx="373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515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895600"/>
            <a:ext cx="3276600" cy="1920875"/>
          </a:xfrm>
          <a:prstGeom prst="rect">
            <a:avLst/>
          </a:prstGeom>
          <a:noFill/>
          <a:ln>
            <a:noFill/>
          </a:ln>
          <a:extLst>
            <a:ext uri="{909E8E84-426E-40DD-AFC4-6F175D3DCCD1}">
              <a14:hiddenFill xmlns:a14="http://schemas.microsoft.com/office/drawing/2010/main">
                <a:solidFill>
                  <a:srgbClr val="FFFFFF">
                    <a:alpha val="3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5079" name="Text Box 7"/>
          <p:cNvSpPr txBox="1">
            <a:spLocks noChangeArrowheads="1"/>
          </p:cNvSpPr>
          <p:nvPr/>
        </p:nvSpPr>
        <p:spPr bwMode="auto">
          <a:xfrm>
            <a:off x="4724400" y="2698750"/>
            <a:ext cx="4191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pitchFamily="1" charset="0"/>
                <a:ea typeface="MS PGothic" pitchFamily="34" charset="-128"/>
              </a:defRPr>
            </a:lvl1pPr>
            <a:lvl2pPr>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lvl="1" eaLnBrk="1" hangingPunct="1">
              <a:buFontTx/>
              <a:buChar char="•"/>
            </a:pPr>
            <a:r>
              <a:rPr lang="en-US" sz="2000"/>
              <a:t>  In hypothesis testing, we compare our observed samples with the distribution of possible samples (transformed into standardized distributions)</a:t>
            </a:r>
            <a:endParaRPr lang="en-US"/>
          </a:p>
        </p:txBody>
      </p:sp>
      <p:sp>
        <p:nvSpPr>
          <p:cNvPr id="515080" name="Text Box 8"/>
          <p:cNvSpPr txBox="1">
            <a:spLocks noChangeArrowheads="1"/>
          </p:cNvSpPr>
          <p:nvPr/>
        </p:nvSpPr>
        <p:spPr bwMode="auto">
          <a:xfrm>
            <a:off x="4724400" y="4419600"/>
            <a:ext cx="4191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pitchFamily="1" charset="0"/>
                <a:ea typeface="MS PGothic" pitchFamily="34" charset="-128"/>
              </a:defRPr>
            </a:lvl1pPr>
            <a:lvl2pPr>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lvl="1" eaLnBrk="1" hangingPunct="1">
              <a:buFontTx/>
              <a:buChar char="•"/>
            </a:pPr>
            <a:r>
              <a:rPr lang="en-US" sz="2000"/>
              <a:t>  This distribution of possible outcomes is often </a:t>
            </a:r>
            <a:r>
              <a:rPr lang="en-US" sz="2000" b="1"/>
              <a:t>Normally Distributed</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5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1507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5079">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508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75" grpId="0" build="p" autoUpdateAnimBg="0"/>
      <p:bldP spid="515079" grpId="0" build="p" autoUpdateAnimBg="0"/>
      <p:bldP spid="515080"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smtClean="0">
                <a:latin typeface="Gill Sans MT" pitchFamily="34" charset="0"/>
              </a:rPr>
              <a:t>Distribution of sample means</a:t>
            </a:r>
          </a:p>
        </p:txBody>
      </p:sp>
      <p:sp>
        <p:nvSpPr>
          <p:cNvPr id="17411" name="Rectangle 3"/>
          <p:cNvSpPr>
            <a:spLocks noGrp="1" noChangeArrowheads="1"/>
          </p:cNvSpPr>
          <p:nvPr>
            <p:ph type="body" idx="4294967295"/>
          </p:nvPr>
        </p:nvSpPr>
        <p:spPr>
          <a:xfrm>
            <a:off x="1435100" y="1447800"/>
            <a:ext cx="7426325" cy="2400300"/>
          </a:xfrm>
        </p:spPr>
        <p:txBody>
          <a:bodyPr/>
          <a:lstStyle/>
          <a:p>
            <a:pPr eaLnBrk="1" hangingPunct="1"/>
            <a:r>
              <a:rPr lang="en-US" sz="2800" smtClean="0">
                <a:latin typeface="Gill Sans MT" pitchFamily="34" charset="0"/>
              </a:rPr>
              <a:t>So far, when we have used the unit normal table to decide how </a:t>
            </a:r>
            <a:r>
              <a:rPr lang="ja-JP" altLang="en-US" sz="2800" smtClean="0">
                <a:latin typeface="Gill Sans MT" pitchFamily="34" charset="0"/>
              </a:rPr>
              <a:t>“</a:t>
            </a:r>
            <a:r>
              <a:rPr lang="en-US" altLang="ja-JP" sz="2800" smtClean="0">
                <a:latin typeface="Gill Sans MT" pitchFamily="34" charset="0"/>
              </a:rPr>
              <a:t>unlikely</a:t>
            </a:r>
            <a:r>
              <a:rPr lang="ja-JP" altLang="en-US" sz="2800" smtClean="0">
                <a:latin typeface="Gill Sans MT" pitchFamily="34" charset="0"/>
              </a:rPr>
              <a:t>”</a:t>
            </a:r>
            <a:r>
              <a:rPr lang="en-US" altLang="ja-JP" sz="2800" smtClean="0">
                <a:latin typeface="Gill Sans MT" pitchFamily="34" charset="0"/>
              </a:rPr>
              <a:t> a particular score is, our </a:t>
            </a:r>
            <a:r>
              <a:rPr lang="ja-JP" altLang="en-US" sz="2800" smtClean="0">
                <a:latin typeface="Gill Sans MT" pitchFamily="34" charset="0"/>
              </a:rPr>
              <a:t>“</a:t>
            </a:r>
            <a:r>
              <a:rPr lang="en-US" altLang="ja-JP" sz="2800" smtClean="0">
                <a:latin typeface="Gill Sans MT" pitchFamily="34" charset="0"/>
              </a:rPr>
              <a:t>comparison distribution</a:t>
            </a:r>
            <a:r>
              <a:rPr lang="ja-JP" altLang="en-US" sz="2800" smtClean="0">
                <a:latin typeface="Gill Sans MT" pitchFamily="34" charset="0"/>
              </a:rPr>
              <a:t>”</a:t>
            </a:r>
            <a:r>
              <a:rPr lang="en-US" altLang="ja-JP" sz="2800" smtClean="0">
                <a:latin typeface="Gill Sans MT" pitchFamily="34" charset="0"/>
              </a:rPr>
              <a:t> has been a distribution of individual scores</a:t>
            </a:r>
          </a:p>
          <a:p>
            <a:pPr eaLnBrk="1" hangingPunct="1"/>
            <a:r>
              <a:rPr lang="en-US" sz="2800" smtClean="0">
                <a:latin typeface="Gill Sans MT" pitchFamily="34" charset="0"/>
              </a:rPr>
              <a:t>In social science research, we are usually interested in making inferences about a mean of a group of scores (not just one score).</a:t>
            </a:r>
          </a:p>
          <a:p>
            <a:pPr lvl="1" eaLnBrk="1" hangingPunct="1"/>
            <a:r>
              <a:rPr lang="en-US" smtClean="0">
                <a:latin typeface="Gill Sans MT" pitchFamily="34" charset="0"/>
              </a:rPr>
              <a:t>Comparison distribution is the </a:t>
            </a:r>
            <a:r>
              <a:rPr lang="en-US" i="1" smtClean="0">
                <a:latin typeface="Gill Sans MT" pitchFamily="34" charset="0"/>
              </a:rPr>
              <a:t>distribution of all possible sample means of a given sample size (</a:t>
            </a:r>
            <a:r>
              <a:rPr lang="en-US" altLang="en-US" i="1" smtClean="0">
                <a:latin typeface="Gill Sans MT" pitchFamily="34" charset="0"/>
              </a:rPr>
              <a:t>“</a:t>
            </a:r>
            <a:r>
              <a:rPr lang="en-US" i="1" smtClean="0">
                <a:latin typeface="Gill Sans MT" pitchFamily="34" charset="0"/>
              </a:rPr>
              <a:t>distribution of sample means</a:t>
            </a:r>
            <a:r>
              <a:rPr lang="en-US" altLang="en-US" i="1" smtClean="0">
                <a:latin typeface="Gill Sans MT" pitchFamily="34" charset="0"/>
              </a:rPr>
              <a:t>”</a:t>
            </a:r>
            <a:r>
              <a:rPr lang="en-US" i="1" smtClean="0">
                <a:latin typeface="Gill Sans MT" pitchFamily="34" charset="0"/>
              </a:rPr>
              <a:t> </a:t>
            </a:r>
            <a:r>
              <a:rPr lang="en-US" smtClean="0">
                <a:latin typeface="Gill Sans MT" pitchFamily="34" charset="0"/>
              </a:rPr>
              <a:t>for short</a:t>
            </a:r>
            <a:r>
              <a:rPr lang="en-US" i="1" smtClean="0">
                <a:latin typeface="Gill Sans MT" pitchFamily="34"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smtClean="0">
                <a:latin typeface="Gill Sans MT" pitchFamily="34" charset="0"/>
              </a:rPr>
              <a:t>Distribution of sample means</a:t>
            </a:r>
          </a:p>
        </p:txBody>
      </p:sp>
      <p:sp>
        <p:nvSpPr>
          <p:cNvPr id="386051" name="Rectangle 3"/>
          <p:cNvSpPr>
            <a:spLocks noGrp="1" noChangeArrowheads="1"/>
          </p:cNvSpPr>
          <p:nvPr>
            <p:ph type="body" idx="4294967295"/>
          </p:nvPr>
        </p:nvSpPr>
        <p:spPr>
          <a:xfrm>
            <a:off x="1435100" y="1447800"/>
            <a:ext cx="3276600" cy="1323975"/>
          </a:xfrm>
        </p:spPr>
        <p:txBody>
          <a:bodyPr/>
          <a:lstStyle/>
          <a:p>
            <a:pPr eaLnBrk="1" hangingPunct="1"/>
            <a:r>
              <a:rPr lang="en-US" sz="2800" smtClean="0">
                <a:latin typeface="Gill Sans MT" pitchFamily="34" charset="0"/>
              </a:rPr>
              <a:t>A simple case</a:t>
            </a:r>
          </a:p>
          <a:p>
            <a:pPr lvl="1" eaLnBrk="1" hangingPunct="1"/>
            <a:r>
              <a:rPr lang="en-US" sz="2400" smtClean="0">
                <a:latin typeface="Gill Sans MT" pitchFamily="34" charset="0"/>
              </a:rPr>
              <a:t>Population:</a:t>
            </a:r>
          </a:p>
        </p:txBody>
      </p:sp>
      <p:sp>
        <p:nvSpPr>
          <p:cNvPr id="386052" name="Rectangle 4"/>
          <p:cNvSpPr>
            <a:spLocks noChangeArrowheads="1"/>
          </p:cNvSpPr>
          <p:nvPr/>
        </p:nvSpPr>
        <p:spPr bwMode="auto">
          <a:xfrm>
            <a:off x="685800" y="28956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FontTx/>
              <a:buChar char="–"/>
            </a:pPr>
            <a:r>
              <a:rPr lang="en-US"/>
              <a:t>All possible samples of size n = 2</a:t>
            </a:r>
          </a:p>
        </p:txBody>
      </p:sp>
      <p:grpSp>
        <p:nvGrpSpPr>
          <p:cNvPr id="2" name="Group 5"/>
          <p:cNvGrpSpPr>
            <a:grpSpLocks/>
          </p:cNvGrpSpPr>
          <p:nvPr/>
        </p:nvGrpSpPr>
        <p:grpSpPr bwMode="auto">
          <a:xfrm>
            <a:off x="3962400" y="2057400"/>
            <a:ext cx="2438400" cy="381000"/>
            <a:chOff x="2016" y="1392"/>
            <a:chExt cx="1536" cy="240"/>
          </a:xfrm>
        </p:grpSpPr>
        <p:sp>
          <p:nvSpPr>
            <p:cNvPr id="18439" name="AutoShape 6"/>
            <p:cNvSpPr>
              <a:spLocks noChangeArrowheads="1"/>
            </p:cNvSpPr>
            <p:nvPr/>
          </p:nvSpPr>
          <p:spPr bwMode="auto">
            <a:xfrm>
              <a:off x="2016" y="1392"/>
              <a:ext cx="240" cy="24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18440" name="AutoShape 7"/>
            <p:cNvSpPr>
              <a:spLocks noChangeArrowheads="1"/>
            </p:cNvSpPr>
            <p:nvPr/>
          </p:nvSpPr>
          <p:spPr bwMode="auto">
            <a:xfrm>
              <a:off x="2448" y="1392"/>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18441" name="AutoShape 8"/>
            <p:cNvSpPr>
              <a:spLocks noChangeArrowheads="1"/>
            </p:cNvSpPr>
            <p:nvPr/>
          </p:nvSpPr>
          <p:spPr bwMode="auto">
            <a:xfrm>
              <a:off x="2880" y="1392"/>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8442" name="AutoShape 9"/>
            <p:cNvSpPr>
              <a:spLocks noChangeArrowheads="1"/>
            </p:cNvSpPr>
            <p:nvPr/>
          </p:nvSpPr>
          <p:spPr bwMode="auto">
            <a:xfrm>
              <a:off x="3312" y="1392"/>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grpSp>
      <p:sp>
        <p:nvSpPr>
          <p:cNvPr id="386058" name="Text Box 10"/>
          <p:cNvSpPr txBox="1">
            <a:spLocks noChangeArrowheads="1"/>
          </p:cNvSpPr>
          <p:nvPr/>
        </p:nvSpPr>
        <p:spPr bwMode="auto">
          <a:xfrm>
            <a:off x="6019800" y="2895600"/>
            <a:ext cx="251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000" u="sng">
                <a:solidFill>
                  <a:srgbClr val="14993C"/>
                </a:solidFill>
              </a:rPr>
              <a:t>Assumption</a:t>
            </a:r>
            <a:r>
              <a:rPr lang="en-US" sz="2000">
                <a:solidFill>
                  <a:srgbClr val="14993C"/>
                </a:solidFill>
              </a:rPr>
              <a:t>: sampling with replacement</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6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8605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86052">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860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1" grpId="0" build="p" autoUpdateAnimBg="0"/>
      <p:bldP spid="386052" grpId="0" build="p" autoUpdateAnimBg="0"/>
      <p:bldP spid="38605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smtClean="0">
                <a:latin typeface="Gill Sans MT" pitchFamily="34" charset="0"/>
              </a:rPr>
              <a:t>Distribution of sample means</a:t>
            </a:r>
          </a:p>
        </p:txBody>
      </p:sp>
      <p:sp>
        <p:nvSpPr>
          <p:cNvPr id="19459" name="Rectangle 3"/>
          <p:cNvSpPr>
            <a:spLocks noGrp="1" noChangeArrowheads="1"/>
          </p:cNvSpPr>
          <p:nvPr>
            <p:ph type="body" idx="4294967295"/>
          </p:nvPr>
        </p:nvSpPr>
        <p:spPr>
          <a:xfrm>
            <a:off x="1435100" y="1447800"/>
            <a:ext cx="3276600" cy="1323975"/>
          </a:xfrm>
        </p:spPr>
        <p:txBody>
          <a:bodyPr/>
          <a:lstStyle/>
          <a:p>
            <a:pPr eaLnBrk="1" hangingPunct="1"/>
            <a:r>
              <a:rPr lang="en-US" sz="2800" smtClean="0">
                <a:latin typeface="Gill Sans MT" pitchFamily="34" charset="0"/>
              </a:rPr>
              <a:t>A simple case</a:t>
            </a:r>
          </a:p>
          <a:p>
            <a:pPr lvl="1" eaLnBrk="1" hangingPunct="1"/>
            <a:r>
              <a:rPr lang="en-US" sz="2400" smtClean="0">
                <a:latin typeface="Gill Sans MT" pitchFamily="34" charset="0"/>
              </a:rPr>
              <a:t>Population:</a:t>
            </a:r>
          </a:p>
        </p:txBody>
      </p:sp>
      <p:sp>
        <p:nvSpPr>
          <p:cNvPr id="19460" name="Rectangle 4"/>
          <p:cNvSpPr>
            <a:spLocks noChangeArrowheads="1"/>
          </p:cNvSpPr>
          <p:nvPr/>
        </p:nvSpPr>
        <p:spPr bwMode="auto">
          <a:xfrm>
            <a:off x="685800" y="26670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FontTx/>
              <a:buChar char="–"/>
            </a:pPr>
            <a:r>
              <a:rPr lang="en-US"/>
              <a:t>All possible samples of size n = 2</a:t>
            </a:r>
          </a:p>
        </p:txBody>
      </p:sp>
      <p:grpSp>
        <p:nvGrpSpPr>
          <p:cNvPr id="19461" name="Group 5"/>
          <p:cNvGrpSpPr>
            <a:grpSpLocks/>
          </p:cNvGrpSpPr>
          <p:nvPr/>
        </p:nvGrpSpPr>
        <p:grpSpPr bwMode="auto">
          <a:xfrm>
            <a:off x="4267200" y="1981200"/>
            <a:ext cx="2438400" cy="381000"/>
            <a:chOff x="2016" y="1392"/>
            <a:chExt cx="1536" cy="240"/>
          </a:xfrm>
        </p:grpSpPr>
        <p:sp>
          <p:nvSpPr>
            <p:cNvPr id="19525" name="AutoShape 6"/>
            <p:cNvSpPr>
              <a:spLocks noChangeArrowheads="1"/>
            </p:cNvSpPr>
            <p:nvPr/>
          </p:nvSpPr>
          <p:spPr bwMode="auto">
            <a:xfrm>
              <a:off x="2016" y="1392"/>
              <a:ext cx="240" cy="24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19526" name="AutoShape 7"/>
            <p:cNvSpPr>
              <a:spLocks noChangeArrowheads="1"/>
            </p:cNvSpPr>
            <p:nvPr/>
          </p:nvSpPr>
          <p:spPr bwMode="auto">
            <a:xfrm>
              <a:off x="2448" y="1392"/>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19527" name="AutoShape 8"/>
            <p:cNvSpPr>
              <a:spLocks noChangeArrowheads="1"/>
            </p:cNvSpPr>
            <p:nvPr/>
          </p:nvSpPr>
          <p:spPr bwMode="auto">
            <a:xfrm>
              <a:off x="2880" y="1392"/>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9528" name="AutoShape 9"/>
            <p:cNvSpPr>
              <a:spLocks noChangeArrowheads="1"/>
            </p:cNvSpPr>
            <p:nvPr/>
          </p:nvSpPr>
          <p:spPr bwMode="auto">
            <a:xfrm>
              <a:off x="3312" y="1392"/>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grpSp>
      <p:sp>
        <p:nvSpPr>
          <p:cNvPr id="388106" name="AutoShape 10"/>
          <p:cNvSpPr>
            <a:spLocks noChangeArrowheads="1"/>
          </p:cNvSpPr>
          <p:nvPr/>
        </p:nvSpPr>
        <p:spPr bwMode="auto">
          <a:xfrm>
            <a:off x="1066800" y="34290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388107" name="AutoShape 11"/>
          <p:cNvSpPr>
            <a:spLocks noChangeArrowheads="1"/>
          </p:cNvSpPr>
          <p:nvPr/>
        </p:nvSpPr>
        <p:spPr bwMode="auto">
          <a:xfrm>
            <a:off x="1600200" y="3886200"/>
            <a:ext cx="381000" cy="38100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grpSp>
        <p:nvGrpSpPr>
          <p:cNvPr id="3" name="Group 12"/>
          <p:cNvGrpSpPr>
            <a:grpSpLocks/>
          </p:cNvGrpSpPr>
          <p:nvPr/>
        </p:nvGrpSpPr>
        <p:grpSpPr bwMode="auto">
          <a:xfrm>
            <a:off x="1066800" y="4343400"/>
            <a:ext cx="914400" cy="381000"/>
            <a:chOff x="672" y="2736"/>
            <a:chExt cx="576" cy="240"/>
          </a:xfrm>
        </p:grpSpPr>
        <p:sp>
          <p:nvSpPr>
            <p:cNvPr id="19523" name="AutoShape 13"/>
            <p:cNvSpPr>
              <a:spLocks noChangeArrowheads="1"/>
            </p:cNvSpPr>
            <p:nvPr/>
          </p:nvSpPr>
          <p:spPr bwMode="auto">
            <a:xfrm>
              <a:off x="1008" y="2736"/>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9524" name="AutoShape 14"/>
            <p:cNvSpPr>
              <a:spLocks noChangeArrowheads="1"/>
            </p:cNvSpPr>
            <p:nvPr/>
          </p:nvSpPr>
          <p:spPr bwMode="auto">
            <a:xfrm>
              <a:off x="672" y="2736"/>
              <a:ext cx="240" cy="24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grpSp>
      <p:sp>
        <p:nvSpPr>
          <p:cNvPr id="388111" name="AutoShape 15"/>
          <p:cNvSpPr>
            <a:spLocks noChangeArrowheads="1"/>
          </p:cNvSpPr>
          <p:nvPr/>
        </p:nvSpPr>
        <p:spPr bwMode="auto">
          <a:xfrm>
            <a:off x="1066800" y="38862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grpSp>
        <p:nvGrpSpPr>
          <p:cNvPr id="4" name="Group 16"/>
          <p:cNvGrpSpPr>
            <a:grpSpLocks/>
          </p:cNvGrpSpPr>
          <p:nvPr/>
        </p:nvGrpSpPr>
        <p:grpSpPr bwMode="auto">
          <a:xfrm>
            <a:off x="1066800" y="4800600"/>
            <a:ext cx="914400" cy="381000"/>
            <a:chOff x="672" y="3024"/>
            <a:chExt cx="576" cy="240"/>
          </a:xfrm>
        </p:grpSpPr>
        <p:sp>
          <p:nvSpPr>
            <p:cNvPr id="19521" name="AutoShape 17"/>
            <p:cNvSpPr>
              <a:spLocks noChangeArrowheads="1"/>
            </p:cNvSpPr>
            <p:nvPr/>
          </p:nvSpPr>
          <p:spPr bwMode="auto">
            <a:xfrm>
              <a:off x="1008" y="3024"/>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19522" name="AutoShape 18"/>
            <p:cNvSpPr>
              <a:spLocks noChangeArrowheads="1"/>
            </p:cNvSpPr>
            <p:nvPr/>
          </p:nvSpPr>
          <p:spPr bwMode="auto">
            <a:xfrm>
              <a:off x="672" y="3024"/>
              <a:ext cx="240" cy="24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grpSp>
      <p:sp>
        <p:nvSpPr>
          <p:cNvPr id="388115" name="AutoShape 19"/>
          <p:cNvSpPr>
            <a:spLocks noChangeArrowheads="1"/>
          </p:cNvSpPr>
          <p:nvPr/>
        </p:nvSpPr>
        <p:spPr bwMode="auto">
          <a:xfrm>
            <a:off x="1600200" y="34290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grpSp>
        <p:nvGrpSpPr>
          <p:cNvPr id="5" name="Group 20"/>
          <p:cNvGrpSpPr>
            <a:grpSpLocks/>
          </p:cNvGrpSpPr>
          <p:nvPr/>
        </p:nvGrpSpPr>
        <p:grpSpPr bwMode="auto">
          <a:xfrm>
            <a:off x="1066800" y="5715000"/>
            <a:ext cx="914400" cy="381000"/>
            <a:chOff x="672" y="3600"/>
            <a:chExt cx="576" cy="240"/>
          </a:xfrm>
        </p:grpSpPr>
        <p:sp>
          <p:nvSpPr>
            <p:cNvPr id="19519" name="AutoShape 21"/>
            <p:cNvSpPr>
              <a:spLocks noChangeArrowheads="1"/>
            </p:cNvSpPr>
            <p:nvPr/>
          </p:nvSpPr>
          <p:spPr bwMode="auto">
            <a:xfrm>
              <a:off x="672" y="3600"/>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19520" name="AutoShape 22"/>
            <p:cNvSpPr>
              <a:spLocks noChangeArrowheads="1"/>
            </p:cNvSpPr>
            <p:nvPr/>
          </p:nvSpPr>
          <p:spPr bwMode="auto">
            <a:xfrm>
              <a:off x="1008" y="3600"/>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grpSp>
      <p:grpSp>
        <p:nvGrpSpPr>
          <p:cNvPr id="6" name="Group 23"/>
          <p:cNvGrpSpPr>
            <a:grpSpLocks/>
          </p:cNvGrpSpPr>
          <p:nvPr/>
        </p:nvGrpSpPr>
        <p:grpSpPr bwMode="auto">
          <a:xfrm>
            <a:off x="6553200" y="3429000"/>
            <a:ext cx="838200" cy="1752600"/>
            <a:chOff x="4128" y="2160"/>
            <a:chExt cx="528" cy="1104"/>
          </a:xfrm>
        </p:grpSpPr>
        <p:sp>
          <p:nvSpPr>
            <p:cNvPr id="19511" name="AutoShape 24"/>
            <p:cNvSpPr>
              <a:spLocks noChangeArrowheads="1"/>
            </p:cNvSpPr>
            <p:nvPr/>
          </p:nvSpPr>
          <p:spPr bwMode="auto">
            <a:xfrm>
              <a:off x="4416" y="2448"/>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19512" name="AutoShape 25"/>
            <p:cNvSpPr>
              <a:spLocks noChangeArrowheads="1"/>
            </p:cNvSpPr>
            <p:nvPr/>
          </p:nvSpPr>
          <p:spPr bwMode="auto">
            <a:xfrm>
              <a:off x="4416" y="2736"/>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9513" name="AutoShape 26"/>
            <p:cNvSpPr>
              <a:spLocks noChangeArrowheads="1"/>
            </p:cNvSpPr>
            <p:nvPr/>
          </p:nvSpPr>
          <p:spPr bwMode="auto">
            <a:xfrm>
              <a:off x="4416" y="3024"/>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19514" name="AutoShape 27"/>
            <p:cNvSpPr>
              <a:spLocks noChangeArrowheads="1"/>
            </p:cNvSpPr>
            <p:nvPr/>
          </p:nvSpPr>
          <p:spPr bwMode="auto">
            <a:xfrm>
              <a:off x="4416" y="2160"/>
              <a:ext cx="240" cy="24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19515" name="AutoShape 28"/>
            <p:cNvSpPr>
              <a:spLocks noChangeArrowheads="1"/>
            </p:cNvSpPr>
            <p:nvPr/>
          </p:nvSpPr>
          <p:spPr bwMode="auto">
            <a:xfrm>
              <a:off x="4128" y="2160"/>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19516" name="AutoShape 29"/>
            <p:cNvSpPr>
              <a:spLocks noChangeArrowheads="1"/>
            </p:cNvSpPr>
            <p:nvPr/>
          </p:nvSpPr>
          <p:spPr bwMode="auto">
            <a:xfrm>
              <a:off x="4128" y="2448"/>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19517" name="AutoShape 30"/>
            <p:cNvSpPr>
              <a:spLocks noChangeArrowheads="1"/>
            </p:cNvSpPr>
            <p:nvPr/>
          </p:nvSpPr>
          <p:spPr bwMode="auto">
            <a:xfrm>
              <a:off x="4128" y="2736"/>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19518" name="AutoShape 31"/>
            <p:cNvSpPr>
              <a:spLocks noChangeArrowheads="1"/>
            </p:cNvSpPr>
            <p:nvPr/>
          </p:nvSpPr>
          <p:spPr bwMode="auto">
            <a:xfrm>
              <a:off x="4128" y="3024"/>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grpSp>
      <p:grpSp>
        <p:nvGrpSpPr>
          <p:cNvPr id="7" name="Group 32"/>
          <p:cNvGrpSpPr>
            <a:grpSpLocks/>
          </p:cNvGrpSpPr>
          <p:nvPr/>
        </p:nvGrpSpPr>
        <p:grpSpPr bwMode="auto">
          <a:xfrm>
            <a:off x="3733800" y="3886200"/>
            <a:ext cx="914400" cy="381000"/>
            <a:chOff x="2352" y="2448"/>
            <a:chExt cx="576" cy="240"/>
          </a:xfrm>
        </p:grpSpPr>
        <p:sp>
          <p:nvSpPr>
            <p:cNvPr id="19509" name="AutoShape 33"/>
            <p:cNvSpPr>
              <a:spLocks noChangeArrowheads="1"/>
            </p:cNvSpPr>
            <p:nvPr/>
          </p:nvSpPr>
          <p:spPr bwMode="auto">
            <a:xfrm>
              <a:off x="2688" y="2448"/>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19510" name="AutoShape 34"/>
            <p:cNvSpPr>
              <a:spLocks noChangeArrowheads="1"/>
            </p:cNvSpPr>
            <p:nvPr/>
          </p:nvSpPr>
          <p:spPr bwMode="auto">
            <a:xfrm>
              <a:off x="2352" y="2448"/>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grpSp>
      <p:grpSp>
        <p:nvGrpSpPr>
          <p:cNvPr id="8" name="Group 35"/>
          <p:cNvGrpSpPr>
            <a:grpSpLocks/>
          </p:cNvGrpSpPr>
          <p:nvPr/>
        </p:nvGrpSpPr>
        <p:grpSpPr bwMode="auto">
          <a:xfrm>
            <a:off x="3733800" y="3429000"/>
            <a:ext cx="914400" cy="381000"/>
            <a:chOff x="2352" y="2160"/>
            <a:chExt cx="576" cy="240"/>
          </a:xfrm>
        </p:grpSpPr>
        <p:sp>
          <p:nvSpPr>
            <p:cNvPr id="19507" name="AutoShape 36"/>
            <p:cNvSpPr>
              <a:spLocks noChangeArrowheads="1"/>
            </p:cNvSpPr>
            <p:nvPr/>
          </p:nvSpPr>
          <p:spPr bwMode="auto">
            <a:xfrm>
              <a:off x="2688" y="2160"/>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9508" name="AutoShape 37"/>
            <p:cNvSpPr>
              <a:spLocks noChangeArrowheads="1"/>
            </p:cNvSpPr>
            <p:nvPr/>
          </p:nvSpPr>
          <p:spPr bwMode="auto">
            <a:xfrm>
              <a:off x="2352" y="2160"/>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grpSp>
      <p:grpSp>
        <p:nvGrpSpPr>
          <p:cNvPr id="9" name="Group 38"/>
          <p:cNvGrpSpPr>
            <a:grpSpLocks/>
          </p:cNvGrpSpPr>
          <p:nvPr/>
        </p:nvGrpSpPr>
        <p:grpSpPr bwMode="auto">
          <a:xfrm>
            <a:off x="3733800" y="4343400"/>
            <a:ext cx="914400" cy="1752600"/>
            <a:chOff x="2352" y="2736"/>
            <a:chExt cx="576" cy="1104"/>
          </a:xfrm>
        </p:grpSpPr>
        <p:sp>
          <p:nvSpPr>
            <p:cNvPr id="19499" name="AutoShape 39"/>
            <p:cNvSpPr>
              <a:spLocks noChangeArrowheads="1"/>
            </p:cNvSpPr>
            <p:nvPr/>
          </p:nvSpPr>
          <p:spPr bwMode="auto">
            <a:xfrm>
              <a:off x="2352" y="3312"/>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9500" name="AutoShape 40"/>
            <p:cNvSpPr>
              <a:spLocks noChangeArrowheads="1"/>
            </p:cNvSpPr>
            <p:nvPr/>
          </p:nvSpPr>
          <p:spPr bwMode="auto">
            <a:xfrm>
              <a:off x="2352" y="2736"/>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9501" name="AutoShape 41"/>
            <p:cNvSpPr>
              <a:spLocks noChangeArrowheads="1"/>
            </p:cNvSpPr>
            <p:nvPr/>
          </p:nvSpPr>
          <p:spPr bwMode="auto">
            <a:xfrm>
              <a:off x="2352" y="3024"/>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9502" name="AutoShape 42"/>
            <p:cNvSpPr>
              <a:spLocks noChangeArrowheads="1"/>
            </p:cNvSpPr>
            <p:nvPr/>
          </p:nvSpPr>
          <p:spPr bwMode="auto">
            <a:xfrm>
              <a:off x="2352" y="3600"/>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9503" name="AutoShape 43"/>
            <p:cNvSpPr>
              <a:spLocks noChangeArrowheads="1"/>
            </p:cNvSpPr>
            <p:nvPr/>
          </p:nvSpPr>
          <p:spPr bwMode="auto">
            <a:xfrm>
              <a:off x="2688" y="3024"/>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19504" name="AutoShape 44"/>
            <p:cNvSpPr>
              <a:spLocks noChangeArrowheads="1"/>
            </p:cNvSpPr>
            <p:nvPr/>
          </p:nvSpPr>
          <p:spPr bwMode="auto">
            <a:xfrm>
              <a:off x="2688" y="3312"/>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19505" name="AutoShape 45"/>
            <p:cNvSpPr>
              <a:spLocks noChangeArrowheads="1"/>
            </p:cNvSpPr>
            <p:nvPr/>
          </p:nvSpPr>
          <p:spPr bwMode="auto">
            <a:xfrm>
              <a:off x="2688" y="3600"/>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19506" name="AutoShape 46"/>
            <p:cNvSpPr>
              <a:spLocks noChangeArrowheads="1"/>
            </p:cNvSpPr>
            <p:nvPr/>
          </p:nvSpPr>
          <p:spPr bwMode="auto">
            <a:xfrm>
              <a:off x="2688" y="2736"/>
              <a:ext cx="240" cy="24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grpSp>
      <p:grpSp>
        <p:nvGrpSpPr>
          <p:cNvPr id="10" name="Group 47"/>
          <p:cNvGrpSpPr>
            <a:grpSpLocks/>
          </p:cNvGrpSpPr>
          <p:nvPr/>
        </p:nvGrpSpPr>
        <p:grpSpPr bwMode="auto">
          <a:xfrm>
            <a:off x="1066800" y="5257800"/>
            <a:ext cx="914400" cy="381000"/>
            <a:chOff x="672" y="3312"/>
            <a:chExt cx="576" cy="240"/>
          </a:xfrm>
        </p:grpSpPr>
        <p:sp>
          <p:nvSpPr>
            <p:cNvPr id="19497" name="AutoShape 48"/>
            <p:cNvSpPr>
              <a:spLocks noChangeArrowheads="1"/>
            </p:cNvSpPr>
            <p:nvPr/>
          </p:nvSpPr>
          <p:spPr bwMode="auto">
            <a:xfrm>
              <a:off x="672" y="3312"/>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19498" name="AutoShape 49"/>
            <p:cNvSpPr>
              <a:spLocks noChangeArrowheads="1"/>
            </p:cNvSpPr>
            <p:nvPr/>
          </p:nvSpPr>
          <p:spPr bwMode="auto">
            <a:xfrm>
              <a:off x="1008" y="3312"/>
              <a:ext cx="240" cy="24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grpSp>
      <p:grpSp>
        <p:nvGrpSpPr>
          <p:cNvPr id="11" name="Group 50"/>
          <p:cNvGrpSpPr>
            <a:grpSpLocks/>
          </p:cNvGrpSpPr>
          <p:nvPr/>
        </p:nvGrpSpPr>
        <p:grpSpPr bwMode="auto">
          <a:xfrm>
            <a:off x="2057400" y="3048000"/>
            <a:ext cx="6254750" cy="457200"/>
            <a:chOff x="1296" y="1920"/>
            <a:chExt cx="3940" cy="288"/>
          </a:xfrm>
        </p:grpSpPr>
        <p:sp>
          <p:nvSpPr>
            <p:cNvPr id="19494" name="Text Box 51"/>
            <p:cNvSpPr txBox="1">
              <a:spLocks noChangeArrowheads="1"/>
            </p:cNvSpPr>
            <p:nvPr/>
          </p:nvSpPr>
          <p:spPr bwMode="auto">
            <a:xfrm>
              <a:off x="1296" y="1920"/>
              <a:ext cx="5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mean</a:t>
              </a:r>
            </a:p>
          </p:txBody>
        </p:sp>
        <p:sp>
          <p:nvSpPr>
            <p:cNvPr id="19495" name="Text Box 52"/>
            <p:cNvSpPr txBox="1">
              <a:spLocks noChangeArrowheads="1"/>
            </p:cNvSpPr>
            <p:nvPr/>
          </p:nvSpPr>
          <p:spPr bwMode="auto">
            <a:xfrm>
              <a:off x="2972" y="1920"/>
              <a:ext cx="5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mean</a:t>
              </a:r>
            </a:p>
          </p:txBody>
        </p:sp>
        <p:sp>
          <p:nvSpPr>
            <p:cNvPr id="19496" name="Text Box 53"/>
            <p:cNvSpPr txBox="1">
              <a:spLocks noChangeArrowheads="1"/>
            </p:cNvSpPr>
            <p:nvPr/>
          </p:nvSpPr>
          <p:spPr bwMode="auto">
            <a:xfrm>
              <a:off x="4704" y="1920"/>
              <a:ext cx="5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mean</a:t>
              </a:r>
            </a:p>
          </p:txBody>
        </p:sp>
      </p:grpSp>
      <p:sp>
        <p:nvSpPr>
          <p:cNvPr id="388150" name="Text Box 54"/>
          <p:cNvSpPr txBox="1">
            <a:spLocks noChangeArrowheads="1"/>
          </p:cNvSpPr>
          <p:nvPr/>
        </p:nvSpPr>
        <p:spPr bwMode="auto">
          <a:xfrm>
            <a:off x="2330450" y="34131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2</a:t>
            </a:r>
          </a:p>
        </p:txBody>
      </p:sp>
      <p:sp>
        <p:nvSpPr>
          <p:cNvPr id="388151" name="Text Box 55"/>
          <p:cNvSpPr txBox="1">
            <a:spLocks noChangeArrowheads="1"/>
          </p:cNvSpPr>
          <p:nvPr/>
        </p:nvSpPr>
        <p:spPr bwMode="auto">
          <a:xfrm>
            <a:off x="2330450" y="3886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3</a:t>
            </a:r>
          </a:p>
        </p:txBody>
      </p:sp>
      <p:sp>
        <p:nvSpPr>
          <p:cNvPr id="388152" name="Text Box 56"/>
          <p:cNvSpPr txBox="1">
            <a:spLocks noChangeArrowheads="1"/>
          </p:cNvSpPr>
          <p:nvPr/>
        </p:nvSpPr>
        <p:spPr bwMode="auto">
          <a:xfrm>
            <a:off x="2330450" y="4343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4</a:t>
            </a:r>
          </a:p>
        </p:txBody>
      </p:sp>
      <p:sp>
        <p:nvSpPr>
          <p:cNvPr id="388153" name="Text Box 57"/>
          <p:cNvSpPr txBox="1">
            <a:spLocks noChangeArrowheads="1"/>
          </p:cNvSpPr>
          <p:nvPr/>
        </p:nvSpPr>
        <p:spPr bwMode="auto">
          <a:xfrm>
            <a:off x="2330450"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5</a:t>
            </a:r>
          </a:p>
        </p:txBody>
      </p:sp>
      <p:sp>
        <p:nvSpPr>
          <p:cNvPr id="388154" name="Text Box 58"/>
          <p:cNvSpPr txBox="1">
            <a:spLocks noChangeArrowheads="1"/>
          </p:cNvSpPr>
          <p:nvPr/>
        </p:nvSpPr>
        <p:spPr bwMode="auto">
          <a:xfrm>
            <a:off x="2330450" y="5257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3</a:t>
            </a:r>
          </a:p>
        </p:txBody>
      </p:sp>
      <p:sp>
        <p:nvSpPr>
          <p:cNvPr id="388155" name="Text Box 59"/>
          <p:cNvSpPr txBox="1">
            <a:spLocks noChangeArrowheads="1"/>
          </p:cNvSpPr>
          <p:nvPr/>
        </p:nvSpPr>
        <p:spPr bwMode="auto">
          <a:xfrm>
            <a:off x="23304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4</a:t>
            </a:r>
          </a:p>
        </p:txBody>
      </p:sp>
      <p:grpSp>
        <p:nvGrpSpPr>
          <p:cNvPr id="12" name="Group 60"/>
          <p:cNvGrpSpPr>
            <a:grpSpLocks/>
          </p:cNvGrpSpPr>
          <p:nvPr/>
        </p:nvGrpSpPr>
        <p:grpSpPr bwMode="auto">
          <a:xfrm>
            <a:off x="4997450" y="3429000"/>
            <a:ext cx="3079750" cy="2743200"/>
            <a:chOff x="3148" y="2160"/>
            <a:chExt cx="1940" cy="1728"/>
          </a:xfrm>
        </p:grpSpPr>
        <p:grpSp>
          <p:nvGrpSpPr>
            <p:cNvPr id="19483" name="Group 61"/>
            <p:cNvGrpSpPr>
              <a:grpSpLocks/>
            </p:cNvGrpSpPr>
            <p:nvPr/>
          </p:nvGrpSpPr>
          <p:grpSpPr bwMode="auto">
            <a:xfrm>
              <a:off x="3148" y="2160"/>
              <a:ext cx="212" cy="1728"/>
              <a:chOff x="3148" y="2160"/>
              <a:chExt cx="212" cy="1728"/>
            </a:xfrm>
          </p:grpSpPr>
          <p:sp>
            <p:nvSpPr>
              <p:cNvPr id="19488" name="Text Box 62"/>
              <p:cNvSpPr txBox="1">
                <a:spLocks noChangeArrowheads="1"/>
              </p:cNvSpPr>
              <p:nvPr/>
            </p:nvSpPr>
            <p:spPr bwMode="auto">
              <a:xfrm>
                <a:off x="3148" y="2160"/>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5</a:t>
                </a:r>
              </a:p>
            </p:txBody>
          </p:sp>
          <p:sp>
            <p:nvSpPr>
              <p:cNvPr id="19489" name="Text Box 63"/>
              <p:cNvSpPr txBox="1">
                <a:spLocks noChangeArrowheads="1"/>
              </p:cNvSpPr>
              <p:nvPr/>
            </p:nvSpPr>
            <p:spPr bwMode="auto">
              <a:xfrm>
                <a:off x="3148" y="2448"/>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6</a:t>
                </a:r>
              </a:p>
            </p:txBody>
          </p:sp>
          <p:sp>
            <p:nvSpPr>
              <p:cNvPr id="19490" name="Text Box 64"/>
              <p:cNvSpPr txBox="1">
                <a:spLocks noChangeArrowheads="1"/>
              </p:cNvSpPr>
              <p:nvPr/>
            </p:nvSpPr>
            <p:spPr bwMode="auto">
              <a:xfrm>
                <a:off x="3148" y="2736"/>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4</a:t>
                </a:r>
              </a:p>
            </p:txBody>
          </p:sp>
          <p:sp>
            <p:nvSpPr>
              <p:cNvPr id="19491" name="Text Box 65"/>
              <p:cNvSpPr txBox="1">
                <a:spLocks noChangeArrowheads="1"/>
              </p:cNvSpPr>
              <p:nvPr/>
            </p:nvSpPr>
            <p:spPr bwMode="auto">
              <a:xfrm>
                <a:off x="3148"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5</a:t>
                </a:r>
              </a:p>
            </p:txBody>
          </p:sp>
          <p:sp>
            <p:nvSpPr>
              <p:cNvPr id="19492" name="Text Box 66"/>
              <p:cNvSpPr txBox="1">
                <a:spLocks noChangeArrowheads="1"/>
              </p:cNvSpPr>
              <p:nvPr/>
            </p:nvSpPr>
            <p:spPr bwMode="auto">
              <a:xfrm>
                <a:off x="3148" y="3312"/>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6</a:t>
                </a:r>
              </a:p>
            </p:txBody>
          </p:sp>
          <p:sp>
            <p:nvSpPr>
              <p:cNvPr id="19493" name="Text Box 67"/>
              <p:cNvSpPr txBox="1">
                <a:spLocks noChangeArrowheads="1"/>
              </p:cNvSpPr>
              <p:nvPr/>
            </p:nvSpPr>
            <p:spPr bwMode="auto">
              <a:xfrm>
                <a:off x="3148" y="3600"/>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7</a:t>
                </a:r>
              </a:p>
            </p:txBody>
          </p:sp>
        </p:grpSp>
        <p:sp>
          <p:nvSpPr>
            <p:cNvPr id="19484" name="Text Box 68"/>
            <p:cNvSpPr txBox="1">
              <a:spLocks noChangeArrowheads="1"/>
            </p:cNvSpPr>
            <p:nvPr/>
          </p:nvSpPr>
          <p:spPr bwMode="auto">
            <a:xfrm>
              <a:off x="4876" y="2160"/>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5</a:t>
              </a:r>
            </a:p>
          </p:txBody>
        </p:sp>
        <p:sp>
          <p:nvSpPr>
            <p:cNvPr id="19485" name="Text Box 69"/>
            <p:cNvSpPr txBox="1">
              <a:spLocks noChangeArrowheads="1"/>
            </p:cNvSpPr>
            <p:nvPr/>
          </p:nvSpPr>
          <p:spPr bwMode="auto">
            <a:xfrm>
              <a:off x="4876" y="2448"/>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6</a:t>
              </a:r>
            </a:p>
          </p:txBody>
        </p:sp>
        <p:sp>
          <p:nvSpPr>
            <p:cNvPr id="19486" name="Text Box 70"/>
            <p:cNvSpPr txBox="1">
              <a:spLocks noChangeArrowheads="1"/>
            </p:cNvSpPr>
            <p:nvPr/>
          </p:nvSpPr>
          <p:spPr bwMode="auto">
            <a:xfrm>
              <a:off x="4876" y="2736"/>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7</a:t>
              </a:r>
            </a:p>
          </p:txBody>
        </p:sp>
        <p:sp>
          <p:nvSpPr>
            <p:cNvPr id="19487" name="Text Box 71"/>
            <p:cNvSpPr txBox="1">
              <a:spLocks noChangeArrowheads="1"/>
            </p:cNvSpPr>
            <p:nvPr/>
          </p:nvSpPr>
          <p:spPr bwMode="auto">
            <a:xfrm>
              <a:off x="4876"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8</a:t>
              </a:r>
            </a:p>
          </p:txBody>
        </p:sp>
      </p:grpSp>
      <p:sp>
        <p:nvSpPr>
          <p:cNvPr id="388168" name="Rectangle 72"/>
          <p:cNvSpPr>
            <a:spLocks noChangeArrowheads="1"/>
          </p:cNvSpPr>
          <p:nvPr/>
        </p:nvSpPr>
        <p:spPr bwMode="auto">
          <a:xfrm>
            <a:off x="5867400" y="26670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a:solidFill>
                  <a:srgbClr val="85309D"/>
                </a:solidFill>
              </a:rPr>
              <a:t>There are 16 of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81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81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81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810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499"/>
                                          </p:stCondLst>
                                        </p:cTn>
                                        <p:tgtEl>
                                          <p:spTgt spid="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8816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499"/>
                                          </p:stCondLst>
                                        </p:cTn>
                                        <p:tgtEl>
                                          <p:spTgt spid="11"/>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88150">
                                            <p:txEl>
                                              <p:pRg st="0" end="0"/>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88151">
                                            <p:txEl>
                                              <p:pRg st="0" end="0"/>
                                            </p:txEl>
                                          </p:spTgt>
                                        </p:tgtEl>
                                        <p:attrNameLst>
                                          <p:attrName>style.visibility</p:attrName>
                                        </p:attrNameLst>
                                      </p:cBhvr>
                                      <p:to>
                                        <p:strVal val="visible"/>
                                      </p:to>
                                    </p:set>
                                  </p:childTnLst>
                                </p:cTn>
                              </p:par>
                            </p:childTnLst>
                          </p:cTn>
                        </p:par>
                        <p:par>
                          <p:cTn id="67" fill="hold" nodeType="afterGroup">
                            <p:stCondLst>
                              <p:cond delay="500"/>
                            </p:stCondLst>
                            <p:childTnLst>
                              <p:par>
                                <p:cTn id="68" presetID="1" presetClass="entr" presetSubtype="0" fill="hold" grpId="0" nodeType="afterEffect">
                                  <p:stCondLst>
                                    <p:cond delay="3000"/>
                                  </p:stCondLst>
                                  <p:childTnLst>
                                    <p:set>
                                      <p:cBhvr>
                                        <p:cTn id="69" dur="1" fill="hold">
                                          <p:stCondLst>
                                            <p:cond delay="499"/>
                                          </p:stCondLst>
                                        </p:cTn>
                                        <p:tgtEl>
                                          <p:spTgt spid="388152">
                                            <p:txEl>
                                              <p:pRg st="0" end="0"/>
                                            </p:txEl>
                                          </p:spTgt>
                                        </p:tgtEl>
                                        <p:attrNameLst>
                                          <p:attrName>style.visibility</p:attrName>
                                        </p:attrNameLst>
                                      </p:cBhvr>
                                      <p:to>
                                        <p:strVal val="visible"/>
                                      </p:to>
                                    </p:set>
                                  </p:childTnLst>
                                </p:cTn>
                              </p:par>
                            </p:childTnLst>
                          </p:cTn>
                        </p:par>
                        <p:par>
                          <p:cTn id="70" fill="hold" nodeType="afterGroup">
                            <p:stCondLst>
                              <p:cond delay="4000"/>
                            </p:stCondLst>
                            <p:childTnLst>
                              <p:par>
                                <p:cTn id="71" presetID="1" presetClass="entr" presetSubtype="0" fill="hold" grpId="0" nodeType="afterEffect">
                                  <p:stCondLst>
                                    <p:cond delay="3000"/>
                                  </p:stCondLst>
                                  <p:childTnLst>
                                    <p:set>
                                      <p:cBhvr>
                                        <p:cTn id="72" dur="1" fill="hold">
                                          <p:stCondLst>
                                            <p:cond delay="499"/>
                                          </p:stCondLst>
                                        </p:cTn>
                                        <p:tgtEl>
                                          <p:spTgt spid="388153">
                                            <p:txEl>
                                              <p:pRg st="0" end="0"/>
                                            </p:txEl>
                                          </p:spTgt>
                                        </p:tgtEl>
                                        <p:attrNameLst>
                                          <p:attrName>style.visibility</p:attrName>
                                        </p:attrNameLst>
                                      </p:cBhvr>
                                      <p:to>
                                        <p:strVal val="visible"/>
                                      </p:to>
                                    </p:set>
                                  </p:childTnLst>
                                </p:cTn>
                              </p:par>
                            </p:childTnLst>
                          </p:cTn>
                        </p:par>
                        <p:par>
                          <p:cTn id="73" fill="hold" nodeType="afterGroup">
                            <p:stCondLst>
                              <p:cond delay="7500"/>
                            </p:stCondLst>
                            <p:childTnLst>
                              <p:par>
                                <p:cTn id="74" presetID="1" presetClass="entr" presetSubtype="0" fill="hold" grpId="0" nodeType="afterEffect">
                                  <p:stCondLst>
                                    <p:cond delay="3000"/>
                                  </p:stCondLst>
                                  <p:childTnLst>
                                    <p:set>
                                      <p:cBhvr>
                                        <p:cTn id="75" dur="1" fill="hold">
                                          <p:stCondLst>
                                            <p:cond delay="499"/>
                                          </p:stCondLst>
                                        </p:cTn>
                                        <p:tgtEl>
                                          <p:spTgt spid="388154">
                                            <p:txEl>
                                              <p:pRg st="0" end="0"/>
                                            </p:txEl>
                                          </p:spTgt>
                                        </p:tgtEl>
                                        <p:attrNameLst>
                                          <p:attrName>style.visibility</p:attrName>
                                        </p:attrNameLst>
                                      </p:cBhvr>
                                      <p:to>
                                        <p:strVal val="visible"/>
                                      </p:to>
                                    </p:set>
                                  </p:childTnLst>
                                </p:cTn>
                              </p:par>
                            </p:childTnLst>
                          </p:cTn>
                        </p:par>
                        <p:par>
                          <p:cTn id="76" fill="hold" nodeType="afterGroup">
                            <p:stCondLst>
                              <p:cond delay="11000"/>
                            </p:stCondLst>
                            <p:childTnLst>
                              <p:par>
                                <p:cTn id="77" presetID="1" presetClass="entr" presetSubtype="0" fill="hold" grpId="0" nodeType="afterEffect">
                                  <p:stCondLst>
                                    <p:cond delay="3000"/>
                                  </p:stCondLst>
                                  <p:childTnLst>
                                    <p:set>
                                      <p:cBhvr>
                                        <p:cTn id="78" dur="1" fill="hold">
                                          <p:stCondLst>
                                            <p:cond delay="499"/>
                                          </p:stCondLst>
                                        </p:cTn>
                                        <p:tgtEl>
                                          <p:spTgt spid="388155">
                                            <p:txEl>
                                              <p:pRg st="0" end="0"/>
                                            </p:txEl>
                                          </p:spTgt>
                                        </p:tgtEl>
                                        <p:attrNameLst>
                                          <p:attrName>style.visibility</p:attrName>
                                        </p:attrNameLst>
                                      </p:cBhvr>
                                      <p:to>
                                        <p:strVal val="visible"/>
                                      </p:to>
                                    </p:set>
                                  </p:childTnLst>
                                </p:cTn>
                              </p:par>
                            </p:childTnLst>
                          </p:cTn>
                        </p:par>
                        <p:par>
                          <p:cTn id="79" fill="hold" nodeType="afterGroup">
                            <p:stCondLst>
                              <p:cond delay="14500"/>
                            </p:stCondLst>
                            <p:childTnLst>
                              <p:par>
                                <p:cTn id="80" presetID="1" presetClass="entr" presetSubtype="0" fill="hold" nodeType="afterEffect">
                                  <p:stCondLst>
                                    <p:cond delay="3000"/>
                                  </p:stCondLst>
                                  <p:childTnLst>
                                    <p:set>
                                      <p:cBhvr>
                                        <p:cTn id="81"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106" grpId="0" animBg="1" autoUpdateAnimBg="0"/>
      <p:bldP spid="388107" grpId="0" animBg="1" autoUpdateAnimBg="0"/>
      <p:bldP spid="388111" grpId="0" animBg="1" autoUpdateAnimBg="0"/>
      <p:bldP spid="388115" grpId="0" animBg="1" autoUpdateAnimBg="0"/>
      <p:bldP spid="388150" grpId="0" build="p" autoUpdateAnimBg="0"/>
      <p:bldP spid="388151" grpId="0" build="p" autoUpdateAnimBg="0"/>
      <p:bldP spid="388152" grpId="0" build="p" autoUpdateAnimBg="0" advAuto="3000"/>
      <p:bldP spid="388153" grpId="0" build="p" autoUpdateAnimBg="0" advAuto="3000"/>
      <p:bldP spid="388154" grpId="0" build="p" autoUpdateAnimBg="0" advAuto="3000"/>
      <p:bldP spid="388155" grpId="0" build="p" autoUpdateAnimBg="0" advAuto="3000"/>
      <p:bldP spid="38816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en-US" smtClean="0">
                <a:latin typeface="Gill Sans MT" pitchFamily="34" charset="0"/>
              </a:rPr>
              <a:t>Distribution of sample means</a:t>
            </a:r>
          </a:p>
        </p:txBody>
      </p:sp>
      <p:sp>
        <p:nvSpPr>
          <p:cNvPr id="20483" name="AutoShape 3"/>
          <p:cNvSpPr>
            <a:spLocks noChangeArrowheads="1"/>
          </p:cNvSpPr>
          <p:nvPr/>
        </p:nvSpPr>
        <p:spPr bwMode="auto">
          <a:xfrm>
            <a:off x="1066800" y="34290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20484" name="AutoShape 4"/>
          <p:cNvSpPr>
            <a:spLocks noChangeArrowheads="1"/>
          </p:cNvSpPr>
          <p:nvPr/>
        </p:nvSpPr>
        <p:spPr bwMode="auto">
          <a:xfrm>
            <a:off x="1600200" y="3886200"/>
            <a:ext cx="381000" cy="38100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20485" name="AutoShape 5"/>
          <p:cNvSpPr>
            <a:spLocks noChangeArrowheads="1"/>
          </p:cNvSpPr>
          <p:nvPr/>
        </p:nvSpPr>
        <p:spPr bwMode="auto">
          <a:xfrm>
            <a:off x="1600200" y="4343400"/>
            <a:ext cx="381000" cy="38100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20486" name="AutoShape 6"/>
          <p:cNvSpPr>
            <a:spLocks noChangeArrowheads="1"/>
          </p:cNvSpPr>
          <p:nvPr/>
        </p:nvSpPr>
        <p:spPr bwMode="auto">
          <a:xfrm>
            <a:off x="4267200" y="3886200"/>
            <a:ext cx="381000" cy="38100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20487" name="AutoShape 7"/>
          <p:cNvSpPr>
            <a:spLocks noChangeArrowheads="1"/>
          </p:cNvSpPr>
          <p:nvPr/>
        </p:nvSpPr>
        <p:spPr bwMode="auto">
          <a:xfrm>
            <a:off x="1066800" y="43434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20488" name="AutoShape 8"/>
          <p:cNvSpPr>
            <a:spLocks noChangeArrowheads="1"/>
          </p:cNvSpPr>
          <p:nvPr/>
        </p:nvSpPr>
        <p:spPr bwMode="auto">
          <a:xfrm>
            <a:off x="1066800" y="5715000"/>
            <a:ext cx="381000" cy="38100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20489" name="AutoShape 9"/>
          <p:cNvSpPr>
            <a:spLocks noChangeArrowheads="1"/>
          </p:cNvSpPr>
          <p:nvPr/>
        </p:nvSpPr>
        <p:spPr bwMode="auto">
          <a:xfrm>
            <a:off x="4267200" y="3429000"/>
            <a:ext cx="381000" cy="38100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20490" name="AutoShape 10"/>
          <p:cNvSpPr>
            <a:spLocks noChangeArrowheads="1"/>
          </p:cNvSpPr>
          <p:nvPr/>
        </p:nvSpPr>
        <p:spPr bwMode="auto">
          <a:xfrm>
            <a:off x="1600200" y="4800600"/>
            <a:ext cx="381000" cy="38100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20491" name="AutoShape 11"/>
          <p:cNvSpPr>
            <a:spLocks noChangeArrowheads="1"/>
          </p:cNvSpPr>
          <p:nvPr/>
        </p:nvSpPr>
        <p:spPr bwMode="auto">
          <a:xfrm>
            <a:off x="1066800" y="38862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20492" name="AutoShape 12"/>
          <p:cNvSpPr>
            <a:spLocks noChangeArrowheads="1"/>
          </p:cNvSpPr>
          <p:nvPr/>
        </p:nvSpPr>
        <p:spPr bwMode="auto">
          <a:xfrm>
            <a:off x="1066800" y="5257800"/>
            <a:ext cx="381000" cy="38100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20493" name="AutoShape 13"/>
          <p:cNvSpPr>
            <a:spLocks noChangeArrowheads="1"/>
          </p:cNvSpPr>
          <p:nvPr/>
        </p:nvSpPr>
        <p:spPr bwMode="auto">
          <a:xfrm>
            <a:off x="3733800" y="5257800"/>
            <a:ext cx="381000" cy="38100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20494" name="AutoShape 14"/>
          <p:cNvSpPr>
            <a:spLocks noChangeArrowheads="1"/>
          </p:cNvSpPr>
          <p:nvPr/>
        </p:nvSpPr>
        <p:spPr bwMode="auto">
          <a:xfrm>
            <a:off x="1066800" y="48006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20495" name="AutoShape 15"/>
          <p:cNvSpPr>
            <a:spLocks noChangeArrowheads="1"/>
          </p:cNvSpPr>
          <p:nvPr/>
        </p:nvSpPr>
        <p:spPr bwMode="auto">
          <a:xfrm>
            <a:off x="3733800" y="4343400"/>
            <a:ext cx="381000" cy="38100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20496" name="AutoShape 16"/>
          <p:cNvSpPr>
            <a:spLocks noChangeArrowheads="1"/>
          </p:cNvSpPr>
          <p:nvPr/>
        </p:nvSpPr>
        <p:spPr bwMode="auto">
          <a:xfrm>
            <a:off x="1600200" y="34290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20497" name="AutoShape 17"/>
          <p:cNvSpPr>
            <a:spLocks noChangeArrowheads="1"/>
          </p:cNvSpPr>
          <p:nvPr/>
        </p:nvSpPr>
        <p:spPr bwMode="auto">
          <a:xfrm>
            <a:off x="3733800" y="4800600"/>
            <a:ext cx="381000" cy="38100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20498" name="AutoShape 18"/>
          <p:cNvSpPr>
            <a:spLocks noChangeArrowheads="1"/>
          </p:cNvSpPr>
          <p:nvPr/>
        </p:nvSpPr>
        <p:spPr bwMode="auto">
          <a:xfrm>
            <a:off x="1600200" y="5715000"/>
            <a:ext cx="381000" cy="38100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20499" name="AutoShape 19"/>
          <p:cNvSpPr>
            <a:spLocks noChangeArrowheads="1"/>
          </p:cNvSpPr>
          <p:nvPr/>
        </p:nvSpPr>
        <p:spPr bwMode="auto">
          <a:xfrm>
            <a:off x="3733800" y="5715000"/>
            <a:ext cx="381000" cy="38100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20500" name="AutoShape 20"/>
          <p:cNvSpPr>
            <a:spLocks noChangeArrowheads="1"/>
          </p:cNvSpPr>
          <p:nvPr/>
        </p:nvSpPr>
        <p:spPr bwMode="auto">
          <a:xfrm>
            <a:off x="7010400" y="3886200"/>
            <a:ext cx="381000" cy="38100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20501" name="AutoShape 21"/>
          <p:cNvSpPr>
            <a:spLocks noChangeArrowheads="1"/>
          </p:cNvSpPr>
          <p:nvPr/>
        </p:nvSpPr>
        <p:spPr bwMode="auto">
          <a:xfrm>
            <a:off x="7010400" y="4343400"/>
            <a:ext cx="381000" cy="38100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20502" name="AutoShape 22"/>
          <p:cNvSpPr>
            <a:spLocks noChangeArrowheads="1"/>
          </p:cNvSpPr>
          <p:nvPr/>
        </p:nvSpPr>
        <p:spPr bwMode="auto">
          <a:xfrm>
            <a:off x="7010400" y="4800600"/>
            <a:ext cx="381000" cy="38100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20503" name="AutoShape 23"/>
          <p:cNvSpPr>
            <a:spLocks noChangeArrowheads="1"/>
          </p:cNvSpPr>
          <p:nvPr/>
        </p:nvSpPr>
        <p:spPr bwMode="auto">
          <a:xfrm>
            <a:off x="7010400" y="34290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20504" name="AutoShape 24"/>
          <p:cNvSpPr>
            <a:spLocks noChangeArrowheads="1"/>
          </p:cNvSpPr>
          <p:nvPr/>
        </p:nvSpPr>
        <p:spPr bwMode="auto">
          <a:xfrm>
            <a:off x="6553200" y="3429000"/>
            <a:ext cx="381000" cy="38100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20505" name="AutoShape 25"/>
          <p:cNvSpPr>
            <a:spLocks noChangeArrowheads="1"/>
          </p:cNvSpPr>
          <p:nvPr/>
        </p:nvSpPr>
        <p:spPr bwMode="auto">
          <a:xfrm>
            <a:off x="6553200" y="3886200"/>
            <a:ext cx="381000" cy="38100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20506" name="AutoShape 26"/>
          <p:cNvSpPr>
            <a:spLocks noChangeArrowheads="1"/>
          </p:cNvSpPr>
          <p:nvPr/>
        </p:nvSpPr>
        <p:spPr bwMode="auto">
          <a:xfrm>
            <a:off x="6553200" y="4343400"/>
            <a:ext cx="381000" cy="38100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20507" name="AutoShape 27"/>
          <p:cNvSpPr>
            <a:spLocks noChangeArrowheads="1"/>
          </p:cNvSpPr>
          <p:nvPr/>
        </p:nvSpPr>
        <p:spPr bwMode="auto">
          <a:xfrm>
            <a:off x="6553200" y="4800600"/>
            <a:ext cx="381000" cy="38100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20508" name="AutoShape 28"/>
          <p:cNvSpPr>
            <a:spLocks noChangeArrowheads="1"/>
          </p:cNvSpPr>
          <p:nvPr/>
        </p:nvSpPr>
        <p:spPr bwMode="auto">
          <a:xfrm>
            <a:off x="3733800" y="3886200"/>
            <a:ext cx="381000" cy="38100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20509" name="AutoShape 29"/>
          <p:cNvSpPr>
            <a:spLocks noChangeArrowheads="1"/>
          </p:cNvSpPr>
          <p:nvPr/>
        </p:nvSpPr>
        <p:spPr bwMode="auto">
          <a:xfrm>
            <a:off x="3733800" y="3429000"/>
            <a:ext cx="381000" cy="38100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20510" name="AutoShape 30"/>
          <p:cNvSpPr>
            <a:spLocks noChangeArrowheads="1"/>
          </p:cNvSpPr>
          <p:nvPr/>
        </p:nvSpPr>
        <p:spPr bwMode="auto">
          <a:xfrm>
            <a:off x="4267200" y="4800600"/>
            <a:ext cx="381000" cy="38100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20511" name="AutoShape 31"/>
          <p:cNvSpPr>
            <a:spLocks noChangeArrowheads="1"/>
          </p:cNvSpPr>
          <p:nvPr/>
        </p:nvSpPr>
        <p:spPr bwMode="auto">
          <a:xfrm>
            <a:off x="4267200" y="5257800"/>
            <a:ext cx="381000" cy="38100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20512" name="AutoShape 32"/>
          <p:cNvSpPr>
            <a:spLocks noChangeArrowheads="1"/>
          </p:cNvSpPr>
          <p:nvPr/>
        </p:nvSpPr>
        <p:spPr bwMode="auto">
          <a:xfrm>
            <a:off x="4267200" y="5715000"/>
            <a:ext cx="381000" cy="38100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20513" name="AutoShape 33"/>
          <p:cNvSpPr>
            <a:spLocks noChangeArrowheads="1"/>
          </p:cNvSpPr>
          <p:nvPr/>
        </p:nvSpPr>
        <p:spPr bwMode="auto">
          <a:xfrm>
            <a:off x="4267200" y="43434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20514" name="AutoShape 34"/>
          <p:cNvSpPr>
            <a:spLocks noChangeArrowheads="1"/>
          </p:cNvSpPr>
          <p:nvPr/>
        </p:nvSpPr>
        <p:spPr bwMode="auto">
          <a:xfrm>
            <a:off x="1600200" y="5257800"/>
            <a:ext cx="381000" cy="3810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20515" name="Text Box 35"/>
          <p:cNvSpPr txBox="1">
            <a:spLocks noChangeArrowheads="1"/>
          </p:cNvSpPr>
          <p:nvPr/>
        </p:nvSpPr>
        <p:spPr bwMode="auto">
          <a:xfrm>
            <a:off x="2057400" y="30480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mean</a:t>
            </a:r>
          </a:p>
        </p:txBody>
      </p:sp>
      <p:sp>
        <p:nvSpPr>
          <p:cNvPr id="20516" name="Text Box 36"/>
          <p:cNvSpPr txBox="1">
            <a:spLocks noChangeArrowheads="1"/>
          </p:cNvSpPr>
          <p:nvPr/>
        </p:nvSpPr>
        <p:spPr bwMode="auto">
          <a:xfrm>
            <a:off x="4718050" y="30480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mean</a:t>
            </a:r>
          </a:p>
        </p:txBody>
      </p:sp>
      <p:sp>
        <p:nvSpPr>
          <p:cNvPr id="20517" name="Text Box 37"/>
          <p:cNvSpPr txBox="1">
            <a:spLocks noChangeArrowheads="1"/>
          </p:cNvSpPr>
          <p:nvPr/>
        </p:nvSpPr>
        <p:spPr bwMode="auto">
          <a:xfrm>
            <a:off x="7467600" y="30480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mean</a:t>
            </a:r>
          </a:p>
        </p:txBody>
      </p:sp>
      <p:sp>
        <p:nvSpPr>
          <p:cNvPr id="20518" name="Text Box 38"/>
          <p:cNvSpPr txBox="1">
            <a:spLocks noChangeArrowheads="1"/>
          </p:cNvSpPr>
          <p:nvPr/>
        </p:nvSpPr>
        <p:spPr bwMode="auto">
          <a:xfrm>
            <a:off x="2330450" y="34131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2</a:t>
            </a:r>
          </a:p>
        </p:txBody>
      </p:sp>
      <p:sp>
        <p:nvSpPr>
          <p:cNvPr id="20519" name="Text Box 39"/>
          <p:cNvSpPr txBox="1">
            <a:spLocks noChangeArrowheads="1"/>
          </p:cNvSpPr>
          <p:nvPr/>
        </p:nvSpPr>
        <p:spPr bwMode="auto">
          <a:xfrm>
            <a:off x="2330450" y="3886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3</a:t>
            </a:r>
          </a:p>
        </p:txBody>
      </p:sp>
      <p:sp>
        <p:nvSpPr>
          <p:cNvPr id="20520" name="Text Box 40"/>
          <p:cNvSpPr txBox="1">
            <a:spLocks noChangeArrowheads="1"/>
          </p:cNvSpPr>
          <p:nvPr/>
        </p:nvSpPr>
        <p:spPr bwMode="auto">
          <a:xfrm>
            <a:off x="2330450" y="4343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4</a:t>
            </a:r>
          </a:p>
        </p:txBody>
      </p:sp>
      <p:sp>
        <p:nvSpPr>
          <p:cNvPr id="20521" name="Text Box 41"/>
          <p:cNvSpPr txBox="1">
            <a:spLocks noChangeArrowheads="1"/>
          </p:cNvSpPr>
          <p:nvPr/>
        </p:nvSpPr>
        <p:spPr bwMode="auto">
          <a:xfrm>
            <a:off x="2330450"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5</a:t>
            </a:r>
          </a:p>
        </p:txBody>
      </p:sp>
      <p:sp>
        <p:nvSpPr>
          <p:cNvPr id="20522" name="Text Box 42"/>
          <p:cNvSpPr txBox="1">
            <a:spLocks noChangeArrowheads="1"/>
          </p:cNvSpPr>
          <p:nvPr/>
        </p:nvSpPr>
        <p:spPr bwMode="auto">
          <a:xfrm>
            <a:off x="2330450" y="5257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3</a:t>
            </a:r>
          </a:p>
        </p:txBody>
      </p:sp>
      <p:sp>
        <p:nvSpPr>
          <p:cNvPr id="20523" name="Text Box 43"/>
          <p:cNvSpPr txBox="1">
            <a:spLocks noChangeArrowheads="1"/>
          </p:cNvSpPr>
          <p:nvPr/>
        </p:nvSpPr>
        <p:spPr bwMode="auto">
          <a:xfrm>
            <a:off x="23304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4</a:t>
            </a:r>
          </a:p>
        </p:txBody>
      </p:sp>
      <p:sp>
        <p:nvSpPr>
          <p:cNvPr id="20524" name="Text Box 44"/>
          <p:cNvSpPr txBox="1">
            <a:spLocks noChangeArrowheads="1"/>
          </p:cNvSpPr>
          <p:nvPr/>
        </p:nvSpPr>
        <p:spPr bwMode="auto">
          <a:xfrm>
            <a:off x="4997450" y="3429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5</a:t>
            </a:r>
          </a:p>
        </p:txBody>
      </p:sp>
      <p:sp>
        <p:nvSpPr>
          <p:cNvPr id="20525" name="Text Box 45"/>
          <p:cNvSpPr txBox="1">
            <a:spLocks noChangeArrowheads="1"/>
          </p:cNvSpPr>
          <p:nvPr/>
        </p:nvSpPr>
        <p:spPr bwMode="auto">
          <a:xfrm>
            <a:off x="4997450" y="3886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6</a:t>
            </a:r>
          </a:p>
        </p:txBody>
      </p:sp>
      <p:sp>
        <p:nvSpPr>
          <p:cNvPr id="20526" name="Text Box 46"/>
          <p:cNvSpPr txBox="1">
            <a:spLocks noChangeArrowheads="1"/>
          </p:cNvSpPr>
          <p:nvPr/>
        </p:nvSpPr>
        <p:spPr bwMode="auto">
          <a:xfrm>
            <a:off x="4997450" y="4343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4</a:t>
            </a:r>
          </a:p>
        </p:txBody>
      </p:sp>
      <p:sp>
        <p:nvSpPr>
          <p:cNvPr id="20527" name="Text Box 47"/>
          <p:cNvSpPr txBox="1">
            <a:spLocks noChangeArrowheads="1"/>
          </p:cNvSpPr>
          <p:nvPr/>
        </p:nvSpPr>
        <p:spPr bwMode="auto">
          <a:xfrm>
            <a:off x="4997450"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5</a:t>
            </a:r>
          </a:p>
        </p:txBody>
      </p:sp>
      <p:sp>
        <p:nvSpPr>
          <p:cNvPr id="20528" name="Text Box 48"/>
          <p:cNvSpPr txBox="1">
            <a:spLocks noChangeArrowheads="1"/>
          </p:cNvSpPr>
          <p:nvPr/>
        </p:nvSpPr>
        <p:spPr bwMode="auto">
          <a:xfrm>
            <a:off x="4997450" y="5257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6</a:t>
            </a:r>
          </a:p>
        </p:txBody>
      </p:sp>
      <p:sp>
        <p:nvSpPr>
          <p:cNvPr id="20529" name="Text Box 49"/>
          <p:cNvSpPr txBox="1">
            <a:spLocks noChangeArrowheads="1"/>
          </p:cNvSpPr>
          <p:nvPr/>
        </p:nvSpPr>
        <p:spPr bwMode="auto">
          <a:xfrm>
            <a:off x="49974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7</a:t>
            </a:r>
          </a:p>
        </p:txBody>
      </p:sp>
      <p:sp>
        <p:nvSpPr>
          <p:cNvPr id="20530" name="Text Box 50"/>
          <p:cNvSpPr txBox="1">
            <a:spLocks noChangeArrowheads="1"/>
          </p:cNvSpPr>
          <p:nvPr/>
        </p:nvSpPr>
        <p:spPr bwMode="auto">
          <a:xfrm>
            <a:off x="7740650" y="3429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5</a:t>
            </a:r>
          </a:p>
        </p:txBody>
      </p:sp>
      <p:sp>
        <p:nvSpPr>
          <p:cNvPr id="20531" name="Text Box 51"/>
          <p:cNvSpPr txBox="1">
            <a:spLocks noChangeArrowheads="1"/>
          </p:cNvSpPr>
          <p:nvPr/>
        </p:nvSpPr>
        <p:spPr bwMode="auto">
          <a:xfrm>
            <a:off x="7740650" y="3886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6</a:t>
            </a:r>
          </a:p>
        </p:txBody>
      </p:sp>
      <p:sp>
        <p:nvSpPr>
          <p:cNvPr id="20532" name="Text Box 52"/>
          <p:cNvSpPr txBox="1">
            <a:spLocks noChangeArrowheads="1"/>
          </p:cNvSpPr>
          <p:nvPr/>
        </p:nvSpPr>
        <p:spPr bwMode="auto">
          <a:xfrm>
            <a:off x="7740650" y="4343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7</a:t>
            </a:r>
          </a:p>
        </p:txBody>
      </p:sp>
      <p:sp>
        <p:nvSpPr>
          <p:cNvPr id="20533" name="Text Box 53"/>
          <p:cNvSpPr txBox="1">
            <a:spLocks noChangeArrowheads="1"/>
          </p:cNvSpPr>
          <p:nvPr/>
        </p:nvSpPr>
        <p:spPr bwMode="auto">
          <a:xfrm>
            <a:off x="7740650"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8</a:t>
            </a:r>
          </a:p>
        </p:txBody>
      </p:sp>
      <p:sp>
        <p:nvSpPr>
          <p:cNvPr id="390198" name="Rectangle 54"/>
          <p:cNvSpPr>
            <a:spLocks noChangeArrowheads="1"/>
          </p:cNvSpPr>
          <p:nvPr/>
        </p:nvSpPr>
        <p:spPr bwMode="auto">
          <a:xfrm>
            <a:off x="1066800" y="26050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199" name="Rectangle 55"/>
          <p:cNvSpPr>
            <a:spLocks noChangeArrowheads="1"/>
          </p:cNvSpPr>
          <p:nvPr/>
        </p:nvSpPr>
        <p:spPr bwMode="auto">
          <a:xfrm>
            <a:off x="1295400" y="26050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00" name="Rectangle 56"/>
          <p:cNvSpPr>
            <a:spLocks noChangeArrowheads="1"/>
          </p:cNvSpPr>
          <p:nvPr/>
        </p:nvSpPr>
        <p:spPr bwMode="auto">
          <a:xfrm>
            <a:off x="609600" y="26050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01" name="Rectangle 57"/>
          <p:cNvSpPr>
            <a:spLocks noChangeArrowheads="1"/>
          </p:cNvSpPr>
          <p:nvPr/>
        </p:nvSpPr>
        <p:spPr bwMode="auto">
          <a:xfrm>
            <a:off x="838200" y="23764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02" name="Rectangle 58"/>
          <p:cNvSpPr>
            <a:spLocks noChangeArrowheads="1"/>
          </p:cNvSpPr>
          <p:nvPr/>
        </p:nvSpPr>
        <p:spPr bwMode="auto">
          <a:xfrm>
            <a:off x="838200" y="26050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20539" name="Group 59"/>
          <p:cNvGrpSpPr>
            <a:grpSpLocks/>
          </p:cNvGrpSpPr>
          <p:nvPr/>
        </p:nvGrpSpPr>
        <p:grpSpPr bwMode="auto">
          <a:xfrm>
            <a:off x="152400" y="1608138"/>
            <a:ext cx="2438400" cy="1668462"/>
            <a:chOff x="1680" y="956"/>
            <a:chExt cx="1536" cy="1051"/>
          </a:xfrm>
        </p:grpSpPr>
        <p:sp>
          <p:nvSpPr>
            <p:cNvPr id="20552" name="Line 60"/>
            <p:cNvSpPr>
              <a:spLocks noChangeShapeType="1"/>
            </p:cNvSpPr>
            <p:nvPr/>
          </p:nvSpPr>
          <p:spPr bwMode="auto">
            <a:xfrm>
              <a:off x="1824" y="960"/>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3" name="Line 61"/>
            <p:cNvSpPr>
              <a:spLocks noChangeShapeType="1"/>
            </p:cNvSpPr>
            <p:nvPr/>
          </p:nvSpPr>
          <p:spPr bwMode="auto">
            <a:xfrm>
              <a:off x="1824" y="1728"/>
              <a:ext cx="13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4" name="Text Box 62"/>
            <p:cNvSpPr txBox="1">
              <a:spLocks noChangeArrowheads="1"/>
            </p:cNvSpPr>
            <p:nvPr/>
          </p:nvSpPr>
          <p:spPr bwMode="auto">
            <a:xfrm>
              <a:off x="2208" y="1776"/>
              <a:ext cx="4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means</a:t>
              </a:r>
            </a:p>
          </p:txBody>
        </p:sp>
        <p:sp>
          <p:nvSpPr>
            <p:cNvPr id="20555" name="Text Box 63"/>
            <p:cNvSpPr txBox="1">
              <a:spLocks noChangeArrowheads="1"/>
            </p:cNvSpPr>
            <p:nvPr/>
          </p:nvSpPr>
          <p:spPr bwMode="auto">
            <a:xfrm>
              <a:off x="1963"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2</a:t>
              </a:r>
            </a:p>
          </p:txBody>
        </p:sp>
        <p:sp>
          <p:nvSpPr>
            <p:cNvPr id="20556" name="Text Box 64"/>
            <p:cNvSpPr txBox="1">
              <a:spLocks noChangeArrowheads="1"/>
            </p:cNvSpPr>
            <p:nvPr/>
          </p:nvSpPr>
          <p:spPr bwMode="auto">
            <a:xfrm>
              <a:off x="2100"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3</a:t>
              </a:r>
            </a:p>
          </p:txBody>
        </p:sp>
        <p:sp>
          <p:nvSpPr>
            <p:cNvPr id="20557" name="Text Box 65"/>
            <p:cNvSpPr txBox="1">
              <a:spLocks noChangeArrowheads="1"/>
            </p:cNvSpPr>
            <p:nvPr/>
          </p:nvSpPr>
          <p:spPr bwMode="auto">
            <a:xfrm>
              <a:off x="2242"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4</a:t>
              </a:r>
            </a:p>
          </p:txBody>
        </p:sp>
        <p:sp>
          <p:nvSpPr>
            <p:cNvPr id="20558" name="Text Box 66"/>
            <p:cNvSpPr txBox="1">
              <a:spLocks noChangeArrowheads="1"/>
            </p:cNvSpPr>
            <p:nvPr/>
          </p:nvSpPr>
          <p:spPr bwMode="auto">
            <a:xfrm>
              <a:off x="2386"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5</a:t>
              </a:r>
            </a:p>
          </p:txBody>
        </p:sp>
        <p:sp>
          <p:nvSpPr>
            <p:cNvPr id="20559" name="Text Box 67"/>
            <p:cNvSpPr txBox="1">
              <a:spLocks noChangeArrowheads="1"/>
            </p:cNvSpPr>
            <p:nvPr/>
          </p:nvSpPr>
          <p:spPr bwMode="auto">
            <a:xfrm>
              <a:off x="2523"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6</a:t>
              </a:r>
            </a:p>
          </p:txBody>
        </p:sp>
        <p:sp>
          <p:nvSpPr>
            <p:cNvPr id="20560" name="Text Box 68"/>
            <p:cNvSpPr txBox="1">
              <a:spLocks noChangeArrowheads="1"/>
            </p:cNvSpPr>
            <p:nvPr/>
          </p:nvSpPr>
          <p:spPr bwMode="auto">
            <a:xfrm>
              <a:off x="2667"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7</a:t>
              </a:r>
            </a:p>
          </p:txBody>
        </p:sp>
        <p:sp>
          <p:nvSpPr>
            <p:cNvPr id="20561" name="Text Box 69"/>
            <p:cNvSpPr txBox="1">
              <a:spLocks noChangeArrowheads="1"/>
            </p:cNvSpPr>
            <p:nvPr/>
          </p:nvSpPr>
          <p:spPr bwMode="auto">
            <a:xfrm>
              <a:off x="2814"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8</a:t>
              </a:r>
            </a:p>
          </p:txBody>
        </p:sp>
        <p:sp>
          <p:nvSpPr>
            <p:cNvPr id="20562" name="Text Box 70"/>
            <p:cNvSpPr txBox="1">
              <a:spLocks noChangeArrowheads="1"/>
            </p:cNvSpPr>
            <p:nvPr/>
          </p:nvSpPr>
          <p:spPr bwMode="auto">
            <a:xfrm>
              <a:off x="1692" y="956"/>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5</a:t>
              </a:r>
            </a:p>
          </p:txBody>
        </p:sp>
        <p:sp>
          <p:nvSpPr>
            <p:cNvPr id="20563" name="Text Box 71"/>
            <p:cNvSpPr txBox="1">
              <a:spLocks noChangeArrowheads="1"/>
            </p:cNvSpPr>
            <p:nvPr/>
          </p:nvSpPr>
          <p:spPr bwMode="auto">
            <a:xfrm>
              <a:off x="1683" y="1344"/>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2</a:t>
              </a:r>
            </a:p>
          </p:txBody>
        </p:sp>
        <p:sp>
          <p:nvSpPr>
            <p:cNvPr id="20564" name="Text Box 72"/>
            <p:cNvSpPr txBox="1">
              <a:spLocks noChangeArrowheads="1"/>
            </p:cNvSpPr>
            <p:nvPr/>
          </p:nvSpPr>
          <p:spPr bwMode="auto">
            <a:xfrm>
              <a:off x="1683" y="120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3</a:t>
              </a:r>
            </a:p>
          </p:txBody>
        </p:sp>
        <p:sp>
          <p:nvSpPr>
            <p:cNvPr id="20565" name="Text Box 73"/>
            <p:cNvSpPr txBox="1">
              <a:spLocks noChangeArrowheads="1"/>
            </p:cNvSpPr>
            <p:nvPr/>
          </p:nvSpPr>
          <p:spPr bwMode="auto">
            <a:xfrm>
              <a:off x="1683" y="107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4</a:t>
              </a:r>
            </a:p>
          </p:txBody>
        </p:sp>
        <p:sp>
          <p:nvSpPr>
            <p:cNvPr id="20566" name="Text Box 74"/>
            <p:cNvSpPr txBox="1">
              <a:spLocks noChangeArrowheads="1"/>
            </p:cNvSpPr>
            <p:nvPr/>
          </p:nvSpPr>
          <p:spPr bwMode="auto">
            <a:xfrm>
              <a:off x="1680" y="148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1</a:t>
              </a:r>
            </a:p>
          </p:txBody>
        </p:sp>
      </p:grpSp>
      <p:sp>
        <p:nvSpPr>
          <p:cNvPr id="390219" name="Rectangle 75"/>
          <p:cNvSpPr>
            <a:spLocks noChangeArrowheads="1"/>
          </p:cNvSpPr>
          <p:nvPr/>
        </p:nvSpPr>
        <p:spPr bwMode="auto">
          <a:xfrm>
            <a:off x="1066800" y="23764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0" name="Rectangle 76"/>
          <p:cNvSpPr>
            <a:spLocks noChangeArrowheads="1"/>
          </p:cNvSpPr>
          <p:nvPr/>
        </p:nvSpPr>
        <p:spPr bwMode="auto">
          <a:xfrm>
            <a:off x="1295400" y="2362200"/>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1" name="Rectangle 77"/>
          <p:cNvSpPr>
            <a:spLocks noChangeArrowheads="1"/>
          </p:cNvSpPr>
          <p:nvPr/>
        </p:nvSpPr>
        <p:spPr bwMode="auto">
          <a:xfrm>
            <a:off x="1524000" y="26050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2" name="Rectangle 78"/>
          <p:cNvSpPr>
            <a:spLocks noChangeArrowheads="1"/>
          </p:cNvSpPr>
          <p:nvPr/>
        </p:nvSpPr>
        <p:spPr bwMode="auto">
          <a:xfrm>
            <a:off x="1066800" y="21478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3" name="Rectangle 79"/>
          <p:cNvSpPr>
            <a:spLocks noChangeArrowheads="1"/>
          </p:cNvSpPr>
          <p:nvPr/>
        </p:nvSpPr>
        <p:spPr bwMode="auto">
          <a:xfrm>
            <a:off x="1295400" y="21478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4" name="Rectangle 80"/>
          <p:cNvSpPr>
            <a:spLocks noChangeArrowheads="1"/>
          </p:cNvSpPr>
          <p:nvPr/>
        </p:nvSpPr>
        <p:spPr bwMode="auto">
          <a:xfrm>
            <a:off x="1524000" y="23764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5" name="Rectangle 81"/>
          <p:cNvSpPr>
            <a:spLocks noChangeArrowheads="1"/>
          </p:cNvSpPr>
          <p:nvPr/>
        </p:nvSpPr>
        <p:spPr bwMode="auto">
          <a:xfrm>
            <a:off x="1752600" y="26050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6" name="Rectangle 82"/>
          <p:cNvSpPr>
            <a:spLocks noChangeArrowheads="1"/>
          </p:cNvSpPr>
          <p:nvPr/>
        </p:nvSpPr>
        <p:spPr bwMode="auto">
          <a:xfrm>
            <a:off x="1295400" y="19192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7" name="Rectangle 83"/>
          <p:cNvSpPr>
            <a:spLocks noChangeArrowheads="1"/>
          </p:cNvSpPr>
          <p:nvPr/>
        </p:nvSpPr>
        <p:spPr bwMode="auto">
          <a:xfrm>
            <a:off x="1524000" y="21478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8" name="Rectangle 84"/>
          <p:cNvSpPr>
            <a:spLocks noChangeArrowheads="1"/>
          </p:cNvSpPr>
          <p:nvPr/>
        </p:nvSpPr>
        <p:spPr bwMode="auto">
          <a:xfrm>
            <a:off x="1752600" y="23764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29" name="Rectangle 85"/>
          <p:cNvSpPr>
            <a:spLocks noChangeArrowheads="1"/>
          </p:cNvSpPr>
          <p:nvPr/>
        </p:nvSpPr>
        <p:spPr bwMode="auto">
          <a:xfrm>
            <a:off x="1981200" y="2605088"/>
            <a:ext cx="2286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90230" name="Text Box 86"/>
          <p:cNvSpPr txBox="1">
            <a:spLocks noChangeArrowheads="1"/>
          </p:cNvSpPr>
          <p:nvPr/>
        </p:nvSpPr>
        <p:spPr bwMode="auto">
          <a:xfrm>
            <a:off x="2971800" y="1828800"/>
            <a:ext cx="541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In long run, the random selection of tiles leads to a </a:t>
            </a:r>
            <a:r>
              <a:rPr lang="en-US" i="1"/>
              <a:t>predictable</a:t>
            </a:r>
            <a:r>
              <a:rPr lang="en-US"/>
              <a:t> pattern</a:t>
            </a:r>
            <a:endParaRPr lang="en-US" u="sng"/>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020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390202"/>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grpId="0" nodeType="afterEffect">
                                  <p:stCondLst>
                                    <p:cond delay="1000"/>
                                  </p:stCondLst>
                                  <p:childTnLst>
                                    <p:set>
                                      <p:cBhvr>
                                        <p:cTn id="12" dur="1" fill="hold">
                                          <p:stCondLst>
                                            <p:cond delay="499"/>
                                          </p:stCondLst>
                                        </p:cTn>
                                        <p:tgtEl>
                                          <p:spTgt spid="390198"/>
                                        </p:tgtEl>
                                        <p:attrNameLst>
                                          <p:attrName>style.visibility</p:attrName>
                                        </p:attrNameLst>
                                      </p:cBhvr>
                                      <p:to>
                                        <p:strVal val="visible"/>
                                      </p:to>
                                    </p:set>
                                  </p:childTnLst>
                                </p:cTn>
                              </p:par>
                            </p:childTnLst>
                          </p:cTn>
                        </p:par>
                        <p:par>
                          <p:cTn id="13" fill="hold" nodeType="afterGroup">
                            <p:stCondLst>
                              <p:cond delay="3500"/>
                            </p:stCondLst>
                            <p:childTnLst>
                              <p:par>
                                <p:cTn id="14" presetID="1" presetClass="entr" presetSubtype="0" fill="hold" grpId="0" nodeType="afterEffect">
                                  <p:stCondLst>
                                    <p:cond delay="1000"/>
                                  </p:stCondLst>
                                  <p:childTnLst>
                                    <p:set>
                                      <p:cBhvr>
                                        <p:cTn id="15" dur="1" fill="hold">
                                          <p:stCondLst>
                                            <p:cond delay="499"/>
                                          </p:stCondLst>
                                        </p:cTn>
                                        <p:tgtEl>
                                          <p:spTgt spid="390199"/>
                                        </p:tgtEl>
                                        <p:attrNameLst>
                                          <p:attrName>style.visibility</p:attrName>
                                        </p:attrNameLst>
                                      </p:cBhvr>
                                      <p:to>
                                        <p:strVal val="visible"/>
                                      </p:to>
                                    </p:set>
                                  </p:childTnLst>
                                </p:cTn>
                              </p:par>
                            </p:childTnLst>
                          </p:cTn>
                        </p:par>
                        <p:par>
                          <p:cTn id="16" fill="hold" nodeType="afterGroup">
                            <p:stCondLst>
                              <p:cond delay="5000"/>
                            </p:stCondLst>
                            <p:childTnLst>
                              <p:par>
                                <p:cTn id="17" presetID="1" presetClass="entr" presetSubtype="0" fill="hold" grpId="0" nodeType="afterEffect">
                                  <p:stCondLst>
                                    <p:cond delay="1000"/>
                                  </p:stCondLst>
                                  <p:childTnLst>
                                    <p:set>
                                      <p:cBhvr>
                                        <p:cTn id="18" dur="1" fill="hold">
                                          <p:stCondLst>
                                            <p:cond delay="499"/>
                                          </p:stCondLst>
                                        </p:cTn>
                                        <p:tgtEl>
                                          <p:spTgt spid="390201"/>
                                        </p:tgtEl>
                                        <p:attrNameLst>
                                          <p:attrName>style.visibility</p:attrName>
                                        </p:attrNameLst>
                                      </p:cBhvr>
                                      <p:to>
                                        <p:strVal val="visible"/>
                                      </p:to>
                                    </p:set>
                                  </p:childTnLst>
                                </p:cTn>
                              </p:par>
                            </p:childTnLst>
                          </p:cTn>
                        </p:par>
                        <p:par>
                          <p:cTn id="19" fill="hold" nodeType="afterGroup">
                            <p:stCondLst>
                              <p:cond delay="6500"/>
                            </p:stCondLst>
                            <p:childTnLst>
                              <p:par>
                                <p:cTn id="20" presetID="1" presetClass="entr" presetSubtype="0" fill="hold" grpId="0" nodeType="afterEffect">
                                  <p:stCondLst>
                                    <p:cond delay="1000"/>
                                  </p:stCondLst>
                                  <p:childTnLst>
                                    <p:set>
                                      <p:cBhvr>
                                        <p:cTn id="21" dur="1" fill="hold">
                                          <p:stCondLst>
                                            <p:cond delay="499"/>
                                          </p:stCondLst>
                                        </p:cTn>
                                        <p:tgtEl>
                                          <p:spTgt spid="390219"/>
                                        </p:tgtEl>
                                        <p:attrNameLst>
                                          <p:attrName>style.visibility</p:attrName>
                                        </p:attrNameLst>
                                      </p:cBhvr>
                                      <p:to>
                                        <p:strVal val="visible"/>
                                      </p:to>
                                    </p:set>
                                  </p:childTnLst>
                                </p:cTn>
                              </p:par>
                            </p:childTnLst>
                          </p:cTn>
                        </p:par>
                        <p:par>
                          <p:cTn id="22" fill="hold" nodeType="afterGroup">
                            <p:stCondLst>
                              <p:cond delay="8000"/>
                            </p:stCondLst>
                            <p:childTnLst>
                              <p:par>
                                <p:cTn id="23" presetID="1" presetClass="entr" presetSubtype="0" fill="hold" grpId="0" nodeType="afterEffect">
                                  <p:stCondLst>
                                    <p:cond delay="1000"/>
                                  </p:stCondLst>
                                  <p:childTnLst>
                                    <p:set>
                                      <p:cBhvr>
                                        <p:cTn id="24" dur="1" fill="hold">
                                          <p:stCondLst>
                                            <p:cond delay="499"/>
                                          </p:stCondLst>
                                        </p:cTn>
                                        <p:tgtEl>
                                          <p:spTgt spid="390220"/>
                                        </p:tgtEl>
                                        <p:attrNameLst>
                                          <p:attrName>style.visibility</p:attrName>
                                        </p:attrNameLst>
                                      </p:cBhvr>
                                      <p:to>
                                        <p:strVal val="visible"/>
                                      </p:to>
                                    </p:set>
                                  </p:childTnLst>
                                </p:cTn>
                              </p:par>
                            </p:childTnLst>
                          </p:cTn>
                        </p:par>
                        <p:par>
                          <p:cTn id="25" fill="hold" nodeType="afterGroup">
                            <p:stCondLst>
                              <p:cond delay="9500"/>
                            </p:stCondLst>
                            <p:childTnLst>
                              <p:par>
                                <p:cTn id="26" presetID="1" presetClass="entr" presetSubtype="0" fill="hold" grpId="0" nodeType="afterEffect">
                                  <p:stCondLst>
                                    <p:cond delay="1000"/>
                                  </p:stCondLst>
                                  <p:childTnLst>
                                    <p:set>
                                      <p:cBhvr>
                                        <p:cTn id="27" dur="1" fill="hold">
                                          <p:stCondLst>
                                            <p:cond delay="499"/>
                                          </p:stCondLst>
                                        </p:cTn>
                                        <p:tgtEl>
                                          <p:spTgt spid="390221"/>
                                        </p:tgtEl>
                                        <p:attrNameLst>
                                          <p:attrName>style.visibility</p:attrName>
                                        </p:attrNameLst>
                                      </p:cBhvr>
                                      <p:to>
                                        <p:strVal val="visible"/>
                                      </p:to>
                                    </p:set>
                                  </p:childTnLst>
                                </p:cTn>
                              </p:par>
                            </p:childTnLst>
                          </p:cTn>
                        </p:par>
                        <p:par>
                          <p:cTn id="28" fill="hold" nodeType="afterGroup">
                            <p:stCondLst>
                              <p:cond delay="11000"/>
                            </p:stCondLst>
                            <p:childTnLst>
                              <p:par>
                                <p:cTn id="29" presetID="1" presetClass="entr" presetSubtype="0" fill="hold" grpId="0" nodeType="afterEffect">
                                  <p:stCondLst>
                                    <p:cond delay="1000"/>
                                  </p:stCondLst>
                                  <p:childTnLst>
                                    <p:set>
                                      <p:cBhvr>
                                        <p:cTn id="30" dur="1" fill="hold">
                                          <p:stCondLst>
                                            <p:cond delay="499"/>
                                          </p:stCondLst>
                                        </p:cTn>
                                        <p:tgtEl>
                                          <p:spTgt spid="390222"/>
                                        </p:tgtEl>
                                        <p:attrNameLst>
                                          <p:attrName>style.visibility</p:attrName>
                                        </p:attrNameLst>
                                      </p:cBhvr>
                                      <p:to>
                                        <p:strVal val="visible"/>
                                      </p:to>
                                    </p:set>
                                  </p:childTnLst>
                                </p:cTn>
                              </p:par>
                            </p:childTnLst>
                          </p:cTn>
                        </p:par>
                        <p:par>
                          <p:cTn id="31" fill="hold" nodeType="afterGroup">
                            <p:stCondLst>
                              <p:cond delay="12500"/>
                            </p:stCondLst>
                            <p:childTnLst>
                              <p:par>
                                <p:cTn id="32" presetID="1" presetClass="entr" presetSubtype="0" fill="hold" grpId="0" nodeType="afterEffect">
                                  <p:stCondLst>
                                    <p:cond delay="1000"/>
                                  </p:stCondLst>
                                  <p:childTnLst>
                                    <p:set>
                                      <p:cBhvr>
                                        <p:cTn id="33" dur="1" fill="hold">
                                          <p:stCondLst>
                                            <p:cond delay="499"/>
                                          </p:stCondLst>
                                        </p:cTn>
                                        <p:tgtEl>
                                          <p:spTgt spid="390223"/>
                                        </p:tgtEl>
                                        <p:attrNameLst>
                                          <p:attrName>style.visibility</p:attrName>
                                        </p:attrNameLst>
                                      </p:cBhvr>
                                      <p:to>
                                        <p:strVal val="visible"/>
                                      </p:to>
                                    </p:set>
                                  </p:childTnLst>
                                </p:cTn>
                              </p:par>
                            </p:childTnLst>
                          </p:cTn>
                        </p:par>
                        <p:par>
                          <p:cTn id="34" fill="hold" nodeType="afterGroup">
                            <p:stCondLst>
                              <p:cond delay="14000"/>
                            </p:stCondLst>
                            <p:childTnLst>
                              <p:par>
                                <p:cTn id="35" presetID="1" presetClass="entr" presetSubtype="0" fill="hold" grpId="0" nodeType="afterEffect">
                                  <p:stCondLst>
                                    <p:cond delay="1000"/>
                                  </p:stCondLst>
                                  <p:childTnLst>
                                    <p:set>
                                      <p:cBhvr>
                                        <p:cTn id="36" dur="1" fill="hold">
                                          <p:stCondLst>
                                            <p:cond delay="499"/>
                                          </p:stCondLst>
                                        </p:cTn>
                                        <p:tgtEl>
                                          <p:spTgt spid="390224"/>
                                        </p:tgtEl>
                                        <p:attrNameLst>
                                          <p:attrName>style.visibility</p:attrName>
                                        </p:attrNameLst>
                                      </p:cBhvr>
                                      <p:to>
                                        <p:strVal val="visible"/>
                                      </p:to>
                                    </p:set>
                                  </p:childTnLst>
                                </p:cTn>
                              </p:par>
                            </p:childTnLst>
                          </p:cTn>
                        </p:par>
                        <p:par>
                          <p:cTn id="37" fill="hold" nodeType="afterGroup">
                            <p:stCondLst>
                              <p:cond delay="15500"/>
                            </p:stCondLst>
                            <p:childTnLst>
                              <p:par>
                                <p:cTn id="38" presetID="1" presetClass="entr" presetSubtype="0" fill="hold" grpId="0" nodeType="afterEffect">
                                  <p:stCondLst>
                                    <p:cond delay="1000"/>
                                  </p:stCondLst>
                                  <p:childTnLst>
                                    <p:set>
                                      <p:cBhvr>
                                        <p:cTn id="39" dur="1" fill="hold">
                                          <p:stCondLst>
                                            <p:cond delay="499"/>
                                          </p:stCondLst>
                                        </p:cTn>
                                        <p:tgtEl>
                                          <p:spTgt spid="390225"/>
                                        </p:tgtEl>
                                        <p:attrNameLst>
                                          <p:attrName>style.visibility</p:attrName>
                                        </p:attrNameLst>
                                      </p:cBhvr>
                                      <p:to>
                                        <p:strVal val="visible"/>
                                      </p:to>
                                    </p:set>
                                  </p:childTnLst>
                                </p:cTn>
                              </p:par>
                            </p:childTnLst>
                          </p:cTn>
                        </p:par>
                        <p:par>
                          <p:cTn id="40" fill="hold" nodeType="afterGroup">
                            <p:stCondLst>
                              <p:cond delay="17000"/>
                            </p:stCondLst>
                            <p:childTnLst>
                              <p:par>
                                <p:cTn id="41" presetID="1" presetClass="entr" presetSubtype="0" fill="hold" grpId="0" nodeType="afterEffect">
                                  <p:stCondLst>
                                    <p:cond delay="1000"/>
                                  </p:stCondLst>
                                  <p:childTnLst>
                                    <p:set>
                                      <p:cBhvr>
                                        <p:cTn id="42" dur="1" fill="hold">
                                          <p:stCondLst>
                                            <p:cond delay="499"/>
                                          </p:stCondLst>
                                        </p:cTn>
                                        <p:tgtEl>
                                          <p:spTgt spid="390226"/>
                                        </p:tgtEl>
                                        <p:attrNameLst>
                                          <p:attrName>style.visibility</p:attrName>
                                        </p:attrNameLst>
                                      </p:cBhvr>
                                      <p:to>
                                        <p:strVal val="visible"/>
                                      </p:to>
                                    </p:set>
                                  </p:childTnLst>
                                </p:cTn>
                              </p:par>
                            </p:childTnLst>
                          </p:cTn>
                        </p:par>
                        <p:par>
                          <p:cTn id="43" fill="hold" nodeType="afterGroup">
                            <p:stCondLst>
                              <p:cond delay="18500"/>
                            </p:stCondLst>
                            <p:childTnLst>
                              <p:par>
                                <p:cTn id="44" presetID="1" presetClass="entr" presetSubtype="0" fill="hold" grpId="0" nodeType="afterEffect">
                                  <p:stCondLst>
                                    <p:cond delay="1000"/>
                                  </p:stCondLst>
                                  <p:childTnLst>
                                    <p:set>
                                      <p:cBhvr>
                                        <p:cTn id="45" dur="1" fill="hold">
                                          <p:stCondLst>
                                            <p:cond delay="499"/>
                                          </p:stCondLst>
                                        </p:cTn>
                                        <p:tgtEl>
                                          <p:spTgt spid="390227"/>
                                        </p:tgtEl>
                                        <p:attrNameLst>
                                          <p:attrName>style.visibility</p:attrName>
                                        </p:attrNameLst>
                                      </p:cBhvr>
                                      <p:to>
                                        <p:strVal val="visible"/>
                                      </p:to>
                                    </p:set>
                                  </p:childTnLst>
                                </p:cTn>
                              </p:par>
                            </p:childTnLst>
                          </p:cTn>
                        </p:par>
                        <p:par>
                          <p:cTn id="46" fill="hold" nodeType="afterGroup">
                            <p:stCondLst>
                              <p:cond delay="20000"/>
                            </p:stCondLst>
                            <p:childTnLst>
                              <p:par>
                                <p:cTn id="47" presetID="1" presetClass="entr" presetSubtype="0" fill="hold" grpId="0" nodeType="afterEffect">
                                  <p:stCondLst>
                                    <p:cond delay="1000"/>
                                  </p:stCondLst>
                                  <p:childTnLst>
                                    <p:set>
                                      <p:cBhvr>
                                        <p:cTn id="48" dur="1" fill="hold">
                                          <p:stCondLst>
                                            <p:cond delay="499"/>
                                          </p:stCondLst>
                                        </p:cTn>
                                        <p:tgtEl>
                                          <p:spTgt spid="390228"/>
                                        </p:tgtEl>
                                        <p:attrNameLst>
                                          <p:attrName>style.visibility</p:attrName>
                                        </p:attrNameLst>
                                      </p:cBhvr>
                                      <p:to>
                                        <p:strVal val="visible"/>
                                      </p:to>
                                    </p:set>
                                  </p:childTnLst>
                                </p:cTn>
                              </p:par>
                            </p:childTnLst>
                          </p:cTn>
                        </p:par>
                        <p:par>
                          <p:cTn id="49" fill="hold" nodeType="afterGroup">
                            <p:stCondLst>
                              <p:cond delay="21500"/>
                            </p:stCondLst>
                            <p:childTnLst>
                              <p:par>
                                <p:cTn id="50" presetID="1" presetClass="entr" presetSubtype="0" fill="hold" grpId="0" nodeType="afterEffect">
                                  <p:stCondLst>
                                    <p:cond delay="1000"/>
                                  </p:stCondLst>
                                  <p:childTnLst>
                                    <p:set>
                                      <p:cBhvr>
                                        <p:cTn id="51" dur="1" fill="hold">
                                          <p:stCondLst>
                                            <p:cond delay="499"/>
                                          </p:stCondLst>
                                        </p:cTn>
                                        <p:tgtEl>
                                          <p:spTgt spid="390229"/>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3902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98" grpId="0" animBg="1"/>
      <p:bldP spid="390199" grpId="0" animBg="1"/>
      <p:bldP spid="390200" grpId="0" animBg="1"/>
      <p:bldP spid="390201" grpId="0" animBg="1"/>
      <p:bldP spid="390202" grpId="0" animBg="1"/>
      <p:bldP spid="390219" grpId="0" animBg="1"/>
      <p:bldP spid="390220" grpId="0" animBg="1"/>
      <p:bldP spid="390221" grpId="0" animBg="1"/>
      <p:bldP spid="390222" grpId="0" animBg="1"/>
      <p:bldP spid="390223" grpId="0" animBg="1"/>
      <p:bldP spid="390224" grpId="0" animBg="1"/>
      <p:bldP spid="390225" grpId="0" animBg="1"/>
      <p:bldP spid="390226" grpId="0" animBg="1"/>
      <p:bldP spid="390227" grpId="0" animBg="1"/>
      <p:bldP spid="390228" grpId="0" animBg="1"/>
      <p:bldP spid="390229" grpId="0" animBg="1"/>
      <p:bldP spid="39023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smtClean="0">
                <a:latin typeface="Gill Sans MT" pitchFamily="34" charset="0"/>
              </a:rPr>
              <a:t>Distribution of sample means</a:t>
            </a:r>
          </a:p>
        </p:txBody>
      </p:sp>
      <p:grpSp>
        <p:nvGrpSpPr>
          <p:cNvPr id="21507" name="Group 3"/>
          <p:cNvGrpSpPr>
            <a:grpSpLocks/>
          </p:cNvGrpSpPr>
          <p:nvPr/>
        </p:nvGrpSpPr>
        <p:grpSpPr bwMode="auto">
          <a:xfrm>
            <a:off x="152400" y="1608138"/>
            <a:ext cx="2438400" cy="1668462"/>
            <a:chOff x="96" y="1013"/>
            <a:chExt cx="1536" cy="1051"/>
          </a:xfrm>
        </p:grpSpPr>
        <p:sp>
          <p:nvSpPr>
            <p:cNvPr id="21549" name="Rectangle 4"/>
            <p:cNvSpPr>
              <a:spLocks noChangeArrowheads="1"/>
            </p:cNvSpPr>
            <p:nvPr/>
          </p:nvSpPr>
          <p:spPr bwMode="auto">
            <a:xfrm>
              <a:off x="672"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50" name="Rectangle 5"/>
            <p:cNvSpPr>
              <a:spLocks noChangeArrowheads="1"/>
            </p:cNvSpPr>
            <p:nvPr/>
          </p:nvSpPr>
          <p:spPr bwMode="auto">
            <a:xfrm>
              <a:off x="816"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51" name="Rectangle 6"/>
            <p:cNvSpPr>
              <a:spLocks noChangeArrowheads="1"/>
            </p:cNvSpPr>
            <p:nvPr/>
          </p:nvSpPr>
          <p:spPr bwMode="auto">
            <a:xfrm>
              <a:off x="384"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52" name="Rectangle 7"/>
            <p:cNvSpPr>
              <a:spLocks noChangeArrowheads="1"/>
            </p:cNvSpPr>
            <p:nvPr/>
          </p:nvSpPr>
          <p:spPr bwMode="auto">
            <a:xfrm>
              <a:off x="528"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53" name="Rectangle 8"/>
            <p:cNvSpPr>
              <a:spLocks noChangeArrowheads="1"/>
            </p:cNvSpPr>
            <p:nvPr/>
          </p:nvSpPr>
          <p:spPr bwMode="auto">
            <a:xfrm>
              <a:off x="528"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21554" name="Group 9"/>
            <p:cNvGrpSpPr>
              <a:grpSpLocks/>
            </p:cNvGrpSpPr>
            <p:nvPr/>
          </p:nvGrpSpPr>
          <p:grpSpPr bwMode="auto">
            <a:xfrm>
              <a:off x="96" y="1013"/>
              <a:ext cx="1536" cy="1051"/>
              <a:chOff x="1680" y="956"/>
              <a:chExt cx="1536" cy="1051"/>
            </a:xfrm>
          </p:grpSpPr>
          <p:sp>
            <p:nvSpPr>
              <p:cNvPr id="21566" name="Line 10"/>
              <p:cNvSpPr>
                <a:spLocks noChangeShapeType="1"/>
              </p:cNvSpPr>
              <p:nvPr/>
            </p:nvSpPr>
            <p:spPr bwMode="auto">
              <a:xfrm>
                <a:off x="1824" y="960"/>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67" name="Line 11"/>
              <p:cNvSpPr>
                <a:spLocks noChangeShapeType="1"/>
              </p:cNvSpPr>
              <p:nvPr/>
            </p:nvSpPr>
            <p:spPr bwMode="auto">
              <a:xfrm>
                <a:off x="1824" y="1728"/>
                <a:ext cx="13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68" name="Text Box 12"/>
              <p:cNvSpPr txBox="1">
                <a:spLocks noChangeArrowheads="1"/>
              </p:cNvSpPr>
              <p:nvPr/>
            </p:nvSpPr>
            <p:spPr bwMode="auto">
              <a:xfrm>
                <a:off x="2208" y="1776"/>
                <a:ext cx="4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means</a:t>
                </a:r>
              </a:p>
            </p:txBody>
          </p:sp>
          <p:sp>
            <p:nvSpPr>
              <p:cNvPr id="21569" name="Text Box 13"/>
              <p:cNvSpPr txBox="1">
                <a:spLocks noChangeArrowheads="1"/>
              </p:cNvSpPr>
              <p:nvPr/>
            </p:nvSpPr>
            <p:spPr bwMode="auto">
              <a:xfrm>
                <a:off x="1963"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2</a:t>
                </a:r>
              </a:p>
            </p:txBody>
          </p:sp>
          <p:sp>
            <p:nvSpPr>
              <p:cNvPr id="21570" name="Text Box 14"/>
              <p:cNvSpPr txBox="1">
                <a:spLocks noChangeArrowheads="1"/>
              </p:cNvSpPr>
              <p:nvPr/>
            </p:nvSpPr>
            <p:spPr bwMode="auto">
              <a:xfrm>
                <a:off x="2100"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3</a:t>
                </a:r>
              </a:p>
            </p:txBody>
          </p:sp>
          <p:sp>
            <p:nvSpPr>
              <p:cNvPr id="21571" name="Text Box 15"/>
              <p:cNvSpPr txBox="1">
                <a:spLocks noChangeArrowheads="1"/>
              </p:cNvSpPr>
              <p:nvPr/>
            </p:nvSpPr>
            <p:spPr bwMode="auto">
              <a:xfrm>
                <a:off x="2242"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4</a:t>
                </a:r>
              </a:p>
            </p:txBody>
          </p:sp>
          <p:sp>
            <p:nvSpPr>
              <p:cNvPr id="21572" name="Text Box 16"/>
              <p:cNvSpPr txBox="1">
                <a:spLocks noChangeArrowheads="1"/>
              </p:cNvSpPr>
              <p:nvPr/>
            </p:nvSpPr>
            <p:spPr bwMode="auto">
              <a:xfrm>
                <a:off x="2386"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5</a:t>
                </a:r>
              </a:p>
            </p:txBody>
          </p:sp>
          <p:sp>
            <p:nvSpPr>
              <p:cNvPr id="21573" name="Text Box 17"/>
              <p:cNvSpPr txBox="1">
                <a:spLocks noChangeArrowheads="1"/>
              </p:cNvSpPr>
              <p:nvPr/>
            </p:nvSpPr>
            <p:spPr bwMode="auto">
              <a:xfrm>
                <a:off x="2523"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6</a:t>
                </a:r>
              </a:p>
            </p:txBody>
          </p:sp>
          <p:sp>
            <p:nvSpPr>
              <p:cNvPr id="21574" name="Text Box 18"/>
              <p:cNvSpPr txBox="1">
                <a:spLocks noChangeArrowheads="1"/>
              </p:cNvSpPr>
              <p:nvPr/>
            </p:nvSpPr>
            <p:spPr bwMode="auto">
              <a:xfrm>
                <a:off x="2667"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7</a:t>
                </a:r>
              </a:p>
            </p:txBody>
          </p:sp>
          <p:sp>
            <p:nvSpPr>
              <p:cNvPr id="21575" name="Text Box 19"/>
              <p:cNvSpPr txBox="1">
                <a:spLocks noChangeArrowheads="1"/>
              </p:cNvSpPr>
              <p:nvPr/>
            </p:nvSpPr>
            <p:spPr bwMode="auto">
              <a:xfrm>
                <a:off x="2814"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8</a:t>
                </a:r>
              </a:p>
            </p:txBody>
          </p:sp>
          <p:sp>
            <p:nvSpPr>
              <p:cNvPr id="21576" name="Text Box 20"/>
              <p:cNvSpPr txBox="1">
                <a:spLocks noChangeArrowheads="1"/>
              </p:cNvSpPr>
              <p:nvPr/>
            </p:nvSpPr>
            <p:spPr bwMode="auto">
              <a:xfrm>
                <a:off x="1692" y="956"/>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5</a:t>
                </a:r>
              </a:p>
            </p:txBody>
          </p:sp>
          <p:sp>
            <p:nvSpPr>
              <p:cNvPr id="21577" name="Text Box 21"/>
              <p:cNvSpPr txBox="1">
                <a:spLocks noChangeArrowheads="1"/>
              </p:cNvSpPr>
              <p:nvPr/>
            </p:nvSpPr>
            <p:spPr bwMode="auto">
              <a:xfrm>
                <a:off x="1683" y="1344"/>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2</a:t>
                </a:r>
              </a:p>
            </p:txBody>
          </p:sp>
          <p:sp>
            <p:nvSpPr>
              <p:cNvPr id="21578" name="Text Box 22"/>
              <p:cNvSpPr txBox="1">
                <a:spLocks noChangeArrowheads="1"/>
              </p:cNvSpPr>
              <p:nvPr/>
            </p:nvSpPr>
            <p:spPr bwMode="auto">
              <a:xfrm>
                <a:off x="1683" y="120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3</a:t>
                </a:r>
              </a:p>
            </p:txBody>
          </p:sp>
          <p:sp>
            <p:nvSpPr>
              <p:cNvPr id="21579" name="Text Box 23"/>
              <p:cNvSpPr txBox="1">
                <a:spLocks noChangeArrowheads="1"/>
              </p:cNvSpPr>
              <p:nvPr/>
            </p:nvSpPr>
            <p:spPr bwMode="auto">
              <a:xfrm>
                <a:off x="1683" y="107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4</a:t>
                </a:r>
              </a:p>
            </p:txBody>
          </p:sp>
          <p:sp>
            <p:nvSpPr>
              <p:cNvPr id="21580" name="Text Box 24"/>
              <p:cNvSpPr txBox="1">
                <a:spLocks noChangeArrowheads="1"/>
              </p:cNvSpPr>
              <p:nvPr/>
            </p:nvSpPr>
            <p:spPr bwMode="auto">
              <a:xfrm>
                <a:off x="1680" y="148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1</a:t>
                </a:r>
              </a:p>
            </p:txBody>
          </p:sp>
        </p:grpSp>
        <p:sp>
          <p:nvSpPr>
            <p:cNvPr id="21555" name="Rectangle 25"/>
            <p:cNvSpPr>
              <a:spLocks noChangeArrowheads="1"/>
            </p:cNvSpPr>
            <p:nvPr/>
          </p:nvSpPr>
          <p:spPr bwMode="auto">
            <a:xfrm>
              <a:off x="672"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56" name="Rectangle 26"/>
            <p:cNvSpPr>
              <a:spLocks noChangeArrowheads="1"/>
            </p:cNvSpPr>
            <p:nvPr/>
          </p:nvSpPr>
          <p:spPr bwMode="auto">
            <a:xfrm>
              <a:off x="816"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57" name="Rectangle 27"/>
            <p:cNvSpPr>
              <a:spLocks noChangeArrowheads="1"/>
            </p:cNvSpPr>
            <p:nvPr/>
          </p:nvSpPr>
          <p:spPr bwMode="auto">
            <a:xfrm>
              <a:off x="960"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58" name="Rectangle 28"/>
            <p:cNvSpPr>
              <a:spLocks noChangeArrowheads="1"/>
            </p:cNvSpPr>
            <p:nvPr/>
          </p:nvSpPr>
          <p:spPr bwMode="auto">
            <a:xfrm>
              <a:off x="672" y="1353"/>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59" name="Rectangle 29"/>
            <p:cNvSpPr>
              <a:spLocks noChangeArrowheads="1"/>
            </p:cNvSpPr>
            <p:nvPr/>
          </p:nvSpPr>
          <p:spPr bwMode="auto">
            <a:xfrm>
              <a:off x="816" y="1353"/>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60" name="Rectangle 30"/>
            <p:cNvSpPr>
              <a:spLocks noChangeArrowheads="1"/>
            </p:cNvSpPr>
            <p:nvPr/>
          </p:nvSpPr>
          <p:spPr bwMode="auto">
            <a:xfrm>
              <a:off x="960"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61" name="Rectangle 31"/>
            <p:cNvSpPr>
              <a:spLocks noChangeArrowheads="1"/>
            </p:cNvSpPr>
            <p:nvPr/>
          </p:nvSpPr>
          <p:spPr bwMode="auto">
            <a:xfrm>
              <a:off x="1104"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62" name="Rectangle 32"/>
            <p:cNvSpPr>
              <a:spLocks noChangeArrowheads="1"/>
            </p:cNvSpPr>
            <p:nvPr/>
          </p:nvSpPr>
          <p:spPr bwMode="auto">
            <a:xfrm>
              <a:off x="816" y="1209"/>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63" name="Rectangle 33"/>
            <p:cNvSpPr>
              <a:spLocks noChangeArrowheads="1"/>
            </p:cNvSpPr>
            <p:nvPr/>
          </p:nvSpPr>
          <p:spPr bwMode="auto">
            <a:xfrm>
              <a:off x="960" y="1353"/>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64" name="Rectangle 34"/>
            <p:cNvSpPr>
              <a:spLocks noChangeArrowheads="1"/>
            </p:cNvSpPr>
            <p:nvPr/>
          </p:nvSpPr>
          <p:spPr bwMode="auto">
            <a:xfrm>
              <a:off x="1104"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65" name="Rectangle 35"/>
            <p:cNvSpPr>
              <a:spLocks noChangeArrowheads="1"/>
            </p:cNvSpPr>
            <p:nvPr/>
          </p:nvSpPr>
          <p:spPr bwMode="auto">
            <a:xfrm>
              <a:off x="1248"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grpSp>
      <p:graphicFrame>
        <p:nvGraphicFramePr>
          <p:cNvPr id="207950" name="Group 78"/>
          <p:cNvGraphicFramePr>
            <a:graphicFrameLocks noGrp="1"/>
          </p:cNvGraphicFramePr>
          <p:nvPr/>
        </p:nvGraphicFramePr>
        <p:xfrm>
          <a:off x="533400" y="3314700"/>
          <a:ext cx="1828800" cy="3170260"/>
        </p:xfrm>
        <a:graphic>
          <a:graphicData uri="http://schemas.openxmlformats.org/drawingml/2006/table">
            <a:tbl>
              <a:tblPr/>
              <a:tblGrid>
                <a:gridCol w="415925"/>
                <a:gridCol w="415925"/>
                <a:gridCol w="996950"/>
              </a:tblGrid>
              <a:tr h="396762">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X</a:t>
                      </a:r>
                    </a:p>
                  </a:txBody>
                  <a:tcPr marT="45707" marB="4570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1" u="none" strike="noStrike" cap="none" normalizeH="0" baseline="0">
                          <a:ln>
                            <a:noFill/>
                          </a:ln>
                          <a:solidFill>
                            <a:schemeClr val="tx1"/>
                          </a:solidFill>
                          <a:effectLst/>
                          <a:latin typeface="Gill Sans MT" charset="0"/>
                          <a:ea typeface="ＭＳ Ｐゴシック" charset="0"/>
                          <a:cs typeface="ＭＳ Ｐゴシック" charset="0"/>
                        </a:rPr>
                        <a:t>f</a:t>
                      </a:r>
                    </a:p>
                  </a:txBody>
                  <a:tcPr marT="45707" marB="4570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1" u="none" strike="noStrike" cap="none" normalizeH="0" baseline="0">
                          <a:ln>
                            <a:noFill/>
                          </a:ln>
                          <a:solidFill>
                            <a:schemeClr val="tx1"/>
                          </a:solidFill>
                          <a:effectLst/>
                          <a:latin typeface="Gill Sans MT" charset="0"/>
                          <a:ea typeface="ＭＳ Ｐゴシック" charset="0"/>
                          <a:cs typeface="ＭＳ Ｐゴシック" charset="0"/>
                        </a:rPr>
                        <a:t>p</a:t>
                      </a:r>
                      <a:endPar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endParaRPr>
                    </a:p>
                  </a:txBody>
                  <a:tcPr marT="45707" marB="4570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1">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8</a:t>
                      </a:r>
                    </a:p>
                  </a:txBody>
                  <a:tcPr marT="45707" marB="4570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1</a:t>
                      </a:r>
                    </a:p>
                  </a:txBody>
                  <a:tcPr marT="45707" marB="4570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0.0625</a:t>
                      </a:r>
                    </a:p>
                  </a:txBody>
                  <a:tcPr marT="45707" marB="4570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96211">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7</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2</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0.1250</a:t>
                      </a:r>
                    </a:p>
                  </a:txBody>
                  <a:tcPr marT="45707" marB="45707" horzOverflow="overflow">
                    <a:lnL>
                      <a:noFill/>
                    </a:lnL>
                    <a:lnR>
                      <a:noFill/>
                    </a:lnR>
                    <a:lnT>
                      <a:noFill/>
                    </a:lnT>
                    <a:lnB>
                      <a:noFill/>
                    </a:lnB>
                    <a:lnTlToBr>
                      <a:noFill/>
                    </a:lnTlToBr>
                    <a:lnBlToTr>
                      <a:noFill/>
                    </a:lnBlToTr>
                    <a:noFill/>
                  </a:tcPr>
                </a:tc>
              </a:tr>
              <a:tr h="396211">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6</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3</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0.1875</a:t>
                      </a:r>
                    </a:p>
                  </a:txBody>
                  <a:tcPr marT="45707" marB="45707" horzOverflow="overflow">
                    <a:lnL>
                      <a:noFill/>
                    </a:lnL>
                    <a:lnR>
                      <a:noFill/>
                    </a:lnR>
                    <a:lnT>
                      <a:noFill/>
                    </a:lnT>
                    <a:lnB>
                      <a:noFill/>
                    </a:lnB>
                    <a:lnTlToBr>
                      <a:noFill/>
                    </a:lnTlToBr>
                    <a:lnBlToTr>
                      <a:noFill/>
                    </a:lnBlToTr>
                    <a:noFill/>
                  </a:tcPr>
                </a:tc>
              </a:tr>
              <a:tr h="396211">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5</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4</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0.2500</a:t>
                      </a:r>
                    </a:p>
                  </a:txBody>
                  <a:tcPr marT="45707" marB="45707" horzOverflow="overflow">
                    <a:lnL>
                      <a:noFill/>
                    </a:lnL>
                    <a:lnR>
                      <a:noFill/>
                    </a:lnR>
                    <a:lnT>
                      <a:noFill/>
                    </a:lnT>
                    <a:lnB>
                      <a:noFill/>
                    </a:lnB>
                    <a:lnTlToBr>
                      <a:noFill/>
                    </a:lnTlToBr>
                    <a:lnBlToTr>
                      <a:noFill/>
                    </a:lnBlToTr>
                    <a:noFill/>
                  </a:tcPr>
                </a:tc>
              </a:tr>
              <a:tr h="396211">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4</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3</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0.1875</a:t>
                      </a:r>
                    </a:p>
                  </a:txBody>
                  <a:tcPr marT="45707" marB="45707" horzOverflow="overflow">
                    <a:lnL>
                      <a:noFill/>
                    </a:lnL>
                    <a:lnR>
                      <a:noFill/>
                    </a:lnR>
                    <a:lnT>
                      <a:noFill/>
                    </a:lnT>
                    <a:lnB>
                      <a:noFill/>
                    </a:lnB>
                    <a:lnTlToBr>
                      <a:noFill/>
                    </a:lnTlToBr>
                    <a:lnBlToTr>
                      <a:noFill/>
                    </a:lnBlToTr>
                    <a:noFill/>
                  </a:tcPr>
                </a:tc>
              </a:tr>
              <a:tr h="396211">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3</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2</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0.1250</a:t>
                      </a:r>
                    </a:p>
                  </a:txBody>
                  <a:tcPr marT="45707" marB="45707" horzOverflow="overflow">
                    <a:lnL>
                      <a:noFill/>
                    </a:lnL>
                    <a:lnR>
                      <a:noFill/>
                    </a:lnR>
                    <a:lnT>
                      <a:noFill/>
                    </a:lnT>
                    <a:lnB>
                      <a:noFill/>
                    </a:lnB>
                    <a:lnTlToBr>
                      <a:noFill/>
                    </a:lnTlToBr>
                    <a:lnBlToTr>
                      <a:noFill/>
                    </a:lnBlToTr>
                    <a:noFill/>
                  </a:tcPr>
                </a:tc>
              </a:tr>
              <a:tr h="396211">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2</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1</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80000"/>
                        <a:buFont typeface="Times" charset="0"/>
                        <a:buNone/>
                        <a:tabLst/>
                      </a:pPr>
                      <a:r>
                        <a:rPr kumimoji="0" lang="en-US" sz="2000" b="0" i="0" u="none" strike="noStrike" cap="none" normalizeH="0" baseline="0">
                          <a:ln>
                            <a:noFill/>
                          </a:ln>
                          <a:solidFill>
                            <a:schemeClr val="tx1"/>
                          </a:solidFill>
                          <a:effectLst/>
                          <a:latin typeface="Gill Sans MT" charset="0"/>
                          <a:ea typeface="ＭＳ Ｐゴシック" charset="0"/>
                          <a:cs typeface="ＭＳ Ｐゴシック" charset="0"/>
                        </a:rPr>
                        <a:t>0.0625</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5040" name="Rectangle 80"/>
          <p:cNvSpPr>
            <a:spLocks noGrp="1" noChangeArrowheads="1"/>
          </p:cNvSpPr>
          <p:nvPr>
            <p:ph type="body" idx="4294967295"/>
          </p:nvPr>
        </p:nvSpPr>
        <p:spPr>
          <a:xfrm>
            <a:off x="3124200" y="1600200"/>
            <a:ext cx="5486400" cy="1447800"/>
          </a:xfrm>
          <a:noFill/>
        </p:spPr>
        <p:txBody>
          <a:bodyPr/>
          <a:lstStyle/>
          <a:p>
            <a:pPr eaLnBrk="1" hangingPunct="1"/>
            <a:r>
              <a:rPr lang="en-US" sz="2400" smtClean="0">
                <a:latin typeface="Gill Sans MT" pitchFamily="34" charset="0"/>
              </a:rPr>
              <a:t>Sample problem:</a:t>
            </a:r>
          </a:p>
          <a:p>
            <a:pPr lvl="1" eaLnBrk="1" hangingPunct="1"/>
            <a:r>
              <a:rPr lang="en-US" sz="2000" smtClean="0">
                <a:latin typeface="Gill Sans MT" pitchFamily="34" charset="0"/>
              </a:rPr>
              <a:t>What i</a:t>
            </a:r>
            <a:r>
              <a:rPr lang="en-US" altLang="ja-JP" sz="2000" smtClean="0">
                <a:latin typeface="Gill Sans MT" pitchFamily="34" charset="0"/>
              </a:rPr>
              <a:t>s the probability of getting a </a:t>
            </a:r>
            <a:r>
              <a:rPr lang="en-US" altLang="ja-JP" sz="2000" u="sng" smtClean="0">
                <a:latin typeface="Gill Sans MT" pitchFamily="34" charset="0"/>
              </a:rPr>
              <a:t>sample</a:t>
            </a:r>
            <a:r>
              <a:rPr lang="en-US" altLang="ja-JP" sz="2000" smtClean="0">
                <a:latin typeface="Gill Sans MT" pitchFamily="34" charset="0"/>
              </a:rPr>
              <a:t> with a mean of 6 or more?</a:t>
            </a:r>
            <a:endParaRPr lang="en-US" sz="1800" smtClean="0">
              <a:latin typeface="Gill Sans MT" pitchFamily="34" charset="0"/>
            </a:endParaRPr>
          </a:p>
        </p:txBody>
      </p:sp>
      <p:grpSp>
        <p:nvGrpSpPr>
          <p:cNvPr id="4" name="Group 81"/>
          <p:cNvGrpSpPr>
            <a:grpSpLocks/>
          </p:cNvGrpSpPr>
          <p:nvPr/>
        </p:nvGrpSpPr>
        <p:grpSpPr bwMode="auto">
          <a:xfrm>
            <a:off x="1524000" y="2147888"/>
            <a:ext cx="685800" cy="685800"/>
            <a:chOff x="960" y="1353"/>
            <a:chExt cx="432" cy="432"/>
          </a:xfrm>
        </p:grpSpPr>
        <p:sp>
          <p:nvSpPr>
            <p:cNvPr id="21543" name="Rectangle 82"/>
            <p:cNvSpPr>
              <a:spLocks noChangeArrowheads="1"/>
            </p:cNvSpPr>
            <p:nvPr/>
          </p:nvSpPr>
          <p:spPr bwMode="auto">
            <a:xfrm>
              <a:off x="1248" y="1641"/>
              <a:ext cx="144" cy="144"/>
            </a:xfrm>
            <a:prstGeom prst="rect">
              <a:avLst/>
            </a:prstGeom>
            <a:solidFill>
              <a:srgbClr val="800080">
                <a:alpha val="50195"/>
              </a:srgbClr>
            </a:solidFill>
            <a:ln w="9525">
              <a:solidFill>
                <a:schemeClr val="tx1"/>
              </a:solidFill>
              <a:miter lim="800000"/>
              <a:headEnd/>
              <a:tailEnd/>
            </a:ln>
          </p:spPr>
          <p:txBody>
            <a:bodyPr wrap="none" anchor="ctr"/>
            <a:lstStyle/>
            <a:p>
              <a:endParaRPr lang="en-US"/>
            </a:p>
          </p:txBody>
        </p:sp>
        <p:sp>
          <p:nvSpPr>
            <p:cNvPr id="21544" name="Rectangle 83"/>
            <p:cNvSpPr>
              <a:spLocks noChangeArrowheads="1"/>
            </p:cNvSpPr>
            <p:nvPr/>
          </p:nvSpPr>
          <p:spPr bwMode="auto">
            <a:xfrm>
              <a:off x="1104" y="1641"/>
              <a:ext cx="144" cy="144"/>
            </a:xfrm>
            <a:prstGeom prst="rect">
              <a:avLst/>
            </a:prstGeom>
            <a:solidFill>
              <a:srgbClr val="800080">
                <a:alpha val="50195"/>
              </a:srgbClr>
            </a:solidFill>
            <a:ln w="9525">
              <a:solidFill>
                <a:schemeClr val="tx1"/>
              </a:solidFill>
              <a:miter lim="800000"/>
              <a:headEnd/>
              <a:tailEnd/>
            </a:ln>
          </p:spPr>
          <p:txBody>
            <a:bodyPr wrap="none" anchor="ctr"/>
            <a:lstStyle/>
            <a:p>
              <a:endParaRPr lang="en-US"/>
            </a:p>
          </p:txBody>
        </p:sp>
        <p:sp>
          <p:nvSpPr>
            <p:cNvPr id="21545" name="Rectangle 84"/>
            <p:cNvSpPr>
              <a:spLocks noChangeArrowheads="1"/>
            </p:cNvSpPr>
            <p:nvPr/>
          </p:nvSpPr>
          <p:spPr bwMode="auto">
            <a:xfrm>
              <a:off x="1104" y="1497"/>
              <a:ext cx="144" cy="144"/>
            </a:xfrm>
            <a:prstGeom prst="rect">
              <a:avLst/>
            </a:prstGeom>
            <a:solidFill>
              <a:srgbClr val="800080">
                <a:alpha val="50195"/>
              </a:srgbClr>
            </a:solidFill>
            <a:ln w="9525">
              <a:solidFill>
                <a:schemeClr val="tx1"/>
              </a:solidFill>
              <a:miter lim="800000"/>
              <a:headEnd/>
              <a:tailEnd/>
            </a:ln>
          </p:spPr>
          <p:txBody>
            <a:bodyPr wrap="none" anchor="ctr"/>
            <a:lstStyle/>
            <a:p>
              <a:endParaRPr lang="en-US"/>
            </a:p>
          </p:txBody>
        </p:sp>
        <p:sp>
          <p:nvSpPr>
            <p:cNvPr id="21546" name="Rectangle 85"/>
            <p:cNvSpPr>
              <a:spLocks noChangeArrowheads="1"/>
            </p:cNvSpPr>
            <p:nvPr/>
          </p:nvSpPr>
          <p:spPr bwMode="auto">
            <a:xfrm>
              <a:off x="960" y="1641"/>
              <a:ext cx="144" cy="144"/>
            </a:xfrm>
            <a:prstGeom prst="rect">
              <a:avLst/>
            </a:prstGeom>
            <a:solidFill>
              <a:srgbClr val="800080">
                <a:alpha val="50195"/>
              </a:srgbClr>
            </a:solidFill>
            <a:ln w="9525">
              <a:solidFill>
                <a:schemeClr val="tx1"/>
              </a:solidFill>
              <a:miter lim="800000"/>
              <a:headEnd/>
              <a:tailEnd/>
            </a:ln>
          </p:spPr>
          <p:txBody>
            <a:bodyPr wrap="none" anchor="ctr"/>
            <a:lstStyle/>
            <a:p>
              <a:endParaRPr lang="en-US"/>
            </a:p>
          </p:txBody>
        </p:sp>
        <p:sp>
          <p:nvSpPr>
            <p:cNvPr id="21547" name="Rectangle 86"/>
            <p:cNvSpPr>
              <a:spLocks noChangeArrowheads="1"/>
            </p:cNvSpPr>
            <p:nvPr/>
          </p:nvSpPr>
          <p:spPr bwMode="auto">
            <a:xfrm>
              <a:off x="960" y="1497"/>
              <a:ext cx="144" cy="144"/>
            </a:xfrm>
            <a:prstGeom prst="rect">
              <a:avLst/>
            </a:prstGeom>
            <a:solidFill>
              <a:srgbClr val="800080">
                <a:alpha val="50195"/>
              </a:srgbClr>
            </a:solidFill>
            <a:ln w="9525">
              <a:solidFill>
                <a:schemeClr val="tx1"/>
              </a:solidFill>
              <a:miter lim="800000"/>
              <a:headEnd/>
              <a:tailEnd/>
            </a:ln>
          </p:spPr>
          <p:txBody>
            <a:bodyPr wrap="none" anchor="ctr"/>
            <a:lstStyle/>
            <a:p>
              <a:endParaRPr lang="en-US"/>
            </a:p>
          </p:txBody>
        </p:sp>
        <p:sp>
          <p:nvSpPr>
            <p:cNvPr id="21548" name="Rectangle 87"/>
            <p:cNvSpPr>
              <a:spLocks noChangeArrowheads="1"/>
            </p:cNvSpPr>
            <p:nvPr/>
          </p:nvSpPr>
          <p:spPr bwMode="auto">
            <a:xfrm>
              <a:off x="960" y="1353"/>
              <a:ext cx="144" cy="144"/>
            </a:xfrm>
            <a:prstGeom prst="rect">
              <a:avLst/>
            </a:prstGeom>
            <a:solidFill>
              <a:srgbClr val="800080">
                <a:alpha val="50195"/>
              </a:srgbClr>
            </a:solidFill>
            <a:ln w="9525">
              <a:solidFill>
                <a:schemeClr val="tx1"/>
              </a:solidFill>
              <a:miter lim="800000"/>
              <a:headEnd/>
              <a:tailEnd/>
            </a:ln>
          </p:spPr>
          <p:txBody>
            <a:bodyPr wrap="none" anchor="ctr"/>
            <a:lstStyle/>
            <a:p>
              <a:endParaRPr lang="en-US"/>
            </a:p>
          </p:txBody>
        </p:sp>
      </p:grpSp>
      <p:sp>
        <p:nvSpPr>
          <p:cNvPr id="425048" name="AutoShape 88"/>
          <p:cNvSpPr>
            <a:spLocks/>
          </p:cNvSpPr>
          <p:nvPr/>
        </p:nvSpPr>
        <p:spPr bwMode="auto">
          <a:xfrm>
            <a:off x="2209800" y="3733800"/>
            <a:ext cx="381000" cy="1143000"/>
          </a:xfrm>
          <a:prstGeom prst="rightBrace">
            <a:avLst>
              <a:gd name="adj1" fmla="val 25000"/>
              <a:gd name="adj2" fmla="val 50000"/>
            </a:avLst>
          </a:prstGeom>
          <a:noFill/>
          <a:ln w="38100">
            <a:solidFill>
              <a:srgbClr val="85309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39" name="Text Box 90"/>
          <p:cNvSpPr txBox="1">
            <a:spLocks noChangeArrowheads="1"/>
          </p:cNvSpPr>
          <p:nvPr/>
        </p:nvSpPr>
        <p:spPr bwMode="auto">
          <a:xfrm>
            <a:off x="3260725" y="4022725"/>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P(M </a:t>
            </a:r>
            <a:r>
              <a:rPr lang="en-US" u="sng"/>
              <a:t>&gt;</a:t>
            </a:r>
            <a:r>
              <a:rPr lang="en-US"/>
              <a:t> 6) =</a:t>
            </a:r>
          </a:p>
        </p:txBody>
      </p:sp>
      <p:sp>
        <p:nvSpPr>
          <p:cNvPr id="425052" name="Text Box 92"/>
          <p:cNvSpPr txBox="1">
            <a:spLocks noChangeArrowheads="1"/>
          </p:cNvSpPr>
          <p:nvPr/>
        </p:nvSpPr>
        <p:spPr bwMode="auto">
          <a:xfrm>
            <a:off x="4648200" y="4038600"/>
            <a:ext cx="3900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.1875 + .1250 + .0625 = 0.375</a:t>
            </a:r>
          </a:p>
        </p:txBody>
      </p:sp>
      <p:sp>
        <p:nvSpPr>
          <p:cNvPr id="425053" name="Rectangle 93"/>
          <p:cNvSpPr>
            <a:spLocks noChangeArrowheads="1"/>
          </p:cNvSpPr>
          <p:nvPr/>
        </p:nvSpPr>
        <p:spPr bwMode="auto">
          <a:xfrm>
            <a:off x="3124200" y="4648200"/>
            <a:ext cx="5486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US" sz="2800"/>
              <a:t>Same as before, except now we</a:t>
            </a:r>
            <a:r>
              <a:rPr lang="en-US" altLang="en-US" sz="2800"/>
              <a:t>’</a:t>
            </a:r>
            <a:r>
              <a:rPr lang="en-US" altLang="ja-JP" sz="2800"/>
              <a:t>re asking about </a:t>
            </a:r>
            <a:r>
              <a:rPr lang="en-US" altLang="ja-JP" sz="2800" u="sng"/>
              <a:t>sample means</a:t>
            </a:r>
            <a:r>
              <a:rPr lang="en-US" altLang="ja-JP" sz="2800"/>
              <a:t> rather than single scores</a:t>
            </a:r>
            <a:endParaRPr lang="en-US" sz="2800"/>
          </a:p>
        </p:txBody>
      </p:sp>
      <p:sp>
        <p:nvSpPr>
          <p:cNvPr id="21542" name="Rectangle 79"/>
          <p:cNvSpPr>
            <a:spLocks noChangeArrowheads="1"/>
          </p:cNvSpPr>
          <p:nvPr/>
        </p:nvSpPr>
        <p:spPr bwMode="auto">
          <a:xfrm>
            <a:off x="5257800" y="3124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504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2504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2504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25052">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250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040" grpId="0" build="p" autoUpdateAnimBg="0"/>
      <p:bldP spid="425048" grpId="0" animBg="1"/>
      <p:bldP spid="425052" grpId="0" build="p" autoUpdateAnimBg="0"/>
      <p:bldP spid="42505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noFill/>
        </p:spPr>
        <p:txBody>
          <a:bodyPr/>
          <a:lstStyle/>
          <a:p>
            <a:pPr eaLnBrk="1" hangingPunct="1"/>
            <a:r>
              <a:rPr lang="en-US" smtClean="0">
                <a:latin typeface="Gill Sans MT" pitchFamily="34" charset="0"/>
              </a:rPr>
              <a:t>Distribution of sample means</a:t>
            </a:r>
          </a:p>
        </p:txBody>
      </p:sp>
      <p:sp>
        <p:nvSpPr>
          <p:cNvPr id="443395" name="Rectangle 3"/>
          <p:cNvSpPr>
            <a:spLocks noGrp="1" noChangeArrowheads="1"/>
          </p:cNvSpPr>
          <p:nvPr>
            <p:ph type="body" idx="4294967295"/>
          </p:nvPr>
        </p:nvSpPr>
        <p:spPr>
          <a:xfrm>
            <a:off x="1435100" y="1719263"/>
            <a:ext cx="7426325" cy="1079500"/>
          </a:xfrm>
        </p:spPr>
        <p:txBody>
          <a:bodyPr/>
          <a:lstStyle/>
          <a:p>
            <a:pPr eaLnBrk="1" hangingPunct="1"/>
            <a:r>
              <a:rPr lang="en-US" sz="2400" i="1" smtClean="0">
                <a:latin typeface="Gill Sans MT" pitchFamily="34" charset="0"/>
              </a:rPr>
              <a:t>Distribution of sample means</a:t>
            </a:r>
            <a:r>
              <a:rPr lang="en-US" sz="2400" smtClean="0">
                <a:latin typeface="Gill Sans MT" pitchFamily="34" charset="0"/>
              </a:rPr>
              <a:t> is a </a:t>
            </a:r>
            <a:r>
              <a:rPr lang="ja-JP" altLang="en-US" sz="2400" smtClean="0">
                <a:latin typeface="Gill Sans MT" pitchFamily="34" charset="0"/>
              </a:rPr>
              <a:t>“</a:t>
            </a:r>
            <a:r>
              <a:rPr lang="en-US" altLang="ja-JP" sz="2400" smtClean="0">
                <a:latin typeface="Gill Sans MT" pitchFamily="34" charset="0"/>
              </a:rPr>
              <a:t>virtual</a:t>
            </a:r>
            <a:r>
              <a:rPr lang="ja-JP" altLang="en-US" sz="2400" smtClean="0">
                <a:latin typeface="Gill Sans MT" pitchFamily="34" charset="0"/>
              </a:rPr>
              <a:t>”</a:t>
            </a:r>
            <a:r>
              <a:rPr lang="en-US" altLang="ja-JP" sz="2400" smtClean="0">
                <a:latin typeface="Gill Sans MT" pitchFamily="34" charset="0"/>
              </a:rPr>
              <a:t> distribution between the sample and population</a:t>
            </a:r>
            <a:endParaRPr lang="en-US" sz="2400" smtClean="0">
              <a:latin typeface="Gill Sans MT" pitchFamily="34" charset="0"/>
            </a:endParaRPr>
          </a:p>
        </p:txBody>
      </p:sp>
      <p:grpSp>
        <p:nvGrpSpPr>
          <p:cNvPr id="2" name="Group 4"/>
          <p:cNvGrpSpPr>
            <a:grpSpLocks/>
          </p:cNvGrpSpPr>
          <p:nvPr/>
        </p:nvGrpSpPr>
        <p:grpSpPr bwMode="auto">
          <a:xfrm>
            <a:off x="304800" y="2895600"/>
            <a:ext cx="3352800" cy="2438400"/>
            <a:chOff x="192" y="1824"/>
            <a:chExt cx="2112" cy="1536"/>
          </a:xfrm>
        </p:grpSpPr>
        <p:grpSp>
          <p:nvGrpSpPr>
            <p:cNvPr id="22542" name="Group 5"/>
            <p:cNvGrpSpPr>
              <a:grpSpLocks/>
            </p:cNvGrpSpPr>
            <p:nvPr/>
          </p:nvGrpSpPr>
          <p:grpSpPr bwMode="auto">
            <a:xfrm>
              <a:off x="192" y="2208"/>
              <a:ext cx="2112" cy="1152"/>
              <a:chOff x="1440" y="2496"/>
              <a:chExt cx="3072" cy="1008"/>
            </a:xfrm>
          </p:grpSpPr>
          <p:pic>
            <p:nvPicPr>
              <p:cNvPr id="2254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5" name="Line 7"/>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543" name="Text Box 8"/>
            <p:cNvSpPr txBox="1">
              <a:spLocks noChangeArrowheads="1"/>
            </p:cNvSpPr>
            <p:nvPr/>
          </p:nvSpPr>
          <p:spPr bwMode="auto">
            <a:xfrm>
              <a:off x="744" y="1824"/>
              <a:ext cx="9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Population</a:t>
              </a:r>
            </a:p>
          </p:txBody>
        </p:sp>
      </p:grpSp>
      <p:sp>
        <p:nvSpPr>
          <p:cNvPr id="443401" name="Text Box 9"/>
          <p:cNvSpPr txBox="1">
            <a:spLocks noChangeArrowheads="1"/>
          </p:cNvSpPr>
          <p:nvPr/>
        </p:nvSpPr>
        <p:spPr bwMode="auto">
          <a:xfrm>
            <a:off x="3200400" y="2895600"/>
            <a:ext cx="3781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solidFill>
                  <a:srgbClr val="85309D"/>
                </a:solidFill>
              </a:rPr>
              <a:t>Distribution of sample means</a:t>
            </a:r>
          </a:p>
        </p:txBody>
      </p:sp>
      <p:grpSp>
        <p:nvGrpSpPr>
          <p:cNvPr id="4" name="Group 10"/>
          <p:cNvGrpSpPr>
            <a:grpSpLocks/>
          </p:cNvGrpSpPr>
          <p:nvPr/>
        </p:nvGrpSpPr>
        <p:grpSpPr bwMode="auto">
          <a:xfrm>
            <a:off x="7086600" y="2895600"/>
            <a:ext cx="1600200" cy="2438400"/>
            <a:chOff x="4464" y="1824"/>
            <a:chExt cx="1008" cy="1536"/>
          </a:xfrm>
        </p:grpSpPr>
        <p:grpSp>
          <p:nvGrpSpPr>
            <p:cNvPr id="22538" name="Group 11"/>
            <p:cNvGrpSpPr>
              <a:grpSpLocks/>
            </p:cNvGrpSpPr>
            <p:nvPr/>
          </p:nvGrpSpPr>
          <p:grpSpPr bwMode="auto">
            <a:xfrm>
              <a:off x="4464" y="2832"/>
              <a:ext cx="1008" cy="528"/>
              <a:chOff x="1440" y="2496"/>
              <a:chExt cx="3072" cy="1008"/>
            </a:xfrm>
          </p:grpSpPr>
          <p:pic>
            <p:nvPicPr>
              <p:cNvPr id="2254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1" name="Line 13"/>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539" name="Text Box 14"/>
            <p:cNvSpPr txBox="1">
              <a:spLocks noChangeArrowheads="1"/>
            </p:cNvSpPr>
            <p:nvPr/>
          </p:nvSpPr>
          <p:spPr bwMode="auto">
            <a:xfrm>
              <a:off x="4608" y="1824"/>
              <a:ext cx="6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Sample</a:t>
              </a:r>
            </a:p>
          </p:txBody>
        </p:sp>
      </p:grpSp>
      <p:grpSp>
        <p:nvGrpSpPr>
          <p:cNvPr id="6" name="Group 15"/>
          <p:cNvGrpSpPr>
            <a:grpSpLocks/>
          </p:cNvGrpSpPr>
          <p:nvPr/>
        </p:nvGrpSpPr>
        <p:grpSpPr bwMode="auto">
          <a:xfrm>
            <a:off x="4038600" y="3886200"/>
            <a:ext cx="2438400" cy="1447800"/>
            <a:chOff x="2544" y="2448"/>
            <a:chExt cx="1536" cy="912"/>
          </a:xfrm>
        </p:grpSpPr>
        <p:sp>
          <p:nvSpPr>
            <p:cNvPr id="22536" name="Line 16"/>
            <p:cNvSpPr>
              <a:spLocks noChangeShapeType="1"/>
            </p:cNvSpPr>
            <p:nvPr/>
          </p:nvSpPr>
          <p:spPr bwMode="auto">
            <a:xfrm>
              <a:off x="2544" y="3360"/>
              <a:ext cx="15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2537"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 y="2448"/>
              <a:ext cx="1536" cy="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339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3401">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5" grpId="0" build="p" autoUpdateAnimBg="0"/>
      <p:bldP spid="44340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0" y="274638"/>
            <a:ext cx="9067800" cy="1143000"/>
          </a:xfrm>
        </p:spPr>
        <p:txBody>
          <a:bodyPr rtlCol="0">
            <a:normAutofit/>
          </a:bodyPr>
          <a:lstStyle/>
          <a:p>
            <a:pPr eaLnBrk="1" fontAlgn="auto" hangingPunct="1">
              <a:spcAft>
                <a:spcPts val="0"/>
              </a:spcAft>
              <a:defRPr/>
            </a:pPr>
            <a:r>
              <a:rPr lang="en-US" sz="3200" dirty="0">
                <a:effectLst>
                  <a:outerShdw blurRad="38100" dist="38100" dir="2700000" algn="tl">
                    <a:srgbClr val="DDDDDD"/>
                  </a:outerShdw>
                </a:effectLst>
                <a:latin typeface="Gill Sans MT" charset="0"/>
                <a:ea typeface="ＭＳ Ｐゴシック" charset="0"/>
                <a:cs typeface="ＭＳ Ｐゴシック" charset="0"/>
              </a:rPr>
              <a:t>Probability &amp; </a:t>
            </a:r>
            <a:r>
              <a:rPr lang="en-US" sz="3200" dirty="0" smtClean="0">
                <a:effectLst>
                  <a:outerShdw blurRad="38100" dist="38100" dir="2700000" algn="tl">
                    <a:srgbClr val="DDDDDD"/>
                  </a:outerShdw>
                </a:effectLst>
                <a:latin typeface="Gill Sans MT" charset="0"/>
                <a:ea typeface="ＭＳ Ｐゴシック" charset="0"/>
                <a:cs typeface="ＭＳ Ｐゴシック" charset="0"/>
              </a:rPr>
              <a:t>Samples: Distribution of Sample Means</a:t>
            </a:r>
            <a:endParaRPr lang="en-US" dirty="0">
              <a:effectLst>
                <a:outerShdw blurRad="38100" dist="38100" dir="2700000" algn="tl">
                  <a:srgbClr val="DDDDDD"/>
                </a:outerShdw>
              </a:effectLst>
              <a:latin typeface="Gill Sans MT" charset="0"/>
              <a:ea typeface="ＭＳ Ｐゴシック" charset="0"/>
              <a:cs typeface="ＭＳ Ｐゴシック" charset="0"/>
            </a:endParaRPr>
          </a:p>
        </p:txBody>
      </p:sp>
      <p:sp>
        <p:nvSpPr>
          <p:cNvPr id="3075" name="Content Placeholder 2"/>
          <p:cNvSpPr>
            <a:spLocks noGrp="1"/>
          </p:cNvSpPr>
          <p:nvPr>
            <p:ph idx="1"/>
          </p:nvPr>
        </p:nvSpPr>
        <p:spPr>
          <a:xfrm>
            <a:off x="457200" y="1600200"/>
            <a:ext cx="8534400" cy="4525963"/>
          </a:xfrm>
        </p:spPr>
        <p:txBody>
          <a:bodyPr/>
          <a:lstStyle/>
          <a:p>
            <a:pPr eaLnBrk="1" hangingPunct="1">
              <a:buFontTx/>
              <a:buNone/>
            </a:pPr>
            <a:r>
              <a:rPr lang="en-US" sz="2800" dirty="0" smtClean="0">
                <a:latin typeface="Gill Sans MT" pitchFamily="34" charset="0"/>
              </a:rPr>
              <a:t>To recap…</a:t>
            </a:r>
            <a:endParaRPr lang="en-US" sz="2800" dirty="0" smtClean="0">
              <a:latin typeface="Gill Sans MT" pitchFamily="34" charset="0"/>
            </a:endParaRPr>
          </a:p>
          <a:p>
            <a:pPr eaLnBrk="1" hangingPunct="1">
              <a:buFontTx/>
              <a:buNone/>
            </a:pPr>
            <a:r>
              <a:rPr lang="en-US" sz="2800" dirty="0" smtClean="0">
                <a:latin typeface="Gill Sans MT" pitchFamily="34" charset="0"/>
              </a:rPr>
              <a:t>We </a:t>
            </a:r>
            <a:r>
              <a:rPr lang="en-US" sz="2800" dirty="0" smtClean="0">
                <a:latin typeface="Gill Sans MT" pitchFamily="34" charset="0"/>
              </a:rPr>
              <a:t>recently learned </a:t>
            </a:r>
            <a:r>
              <a:rPr lang="en-US" sz="2800" dirty="0" smtClean="0">
                <a:latin typeface="Gill Sans MT" pitchFamily="34" charset="0"/>
              </a:rPr>
              <a:t>how to convert a distribution of raw scores into a distribution of z-scores, and vice versa.</a:t>
            </a:r>
          </a:p>
          <a:p>
            <a:pPr eaLnBrk="1" hangingPunct="1">
              <a:buFontTx/>
              <a:buNone/>
            </a:pPr>
            <a:r>
              <a:rPr lang="en-US" sz="2800" dirty="0" smtClean="0">
                <a:latin typeface="Gill Sans MT" pitchFamily="34" charset="0"/>
              </a:rPr>
              <a:t>We reviewed some basic probability concepts and observed how these apply to scores and distributions.</a:t>
            </a:r>
          </a:p>
          <a:p>
            <a:pPr eaLnBrk="1" hangingPunct="1">
              <a:buFontTx/>
              <a:buNone/>
            </a:pPr>
            <a:r>
              <a:rPr lang="en-US" sz="2800" dirty="0" smtClean="0">
                <a:latin typeface="Gill Sans MT" pitchFamily="34" charset="0"/>
              </a:rPr>
              <a:t>Next we will learn about how to apply probability concepts to the </a:t>
            </a:r>
            <a:r>
              <a:rPr lang="en-US" sz="2800" u="sng" dirty="0" smtClean="0">
                <a:latin typeface="Gill Sans MT" pitchFamily="34" charset="0"/>
              </a:rPr>
              <a:t>binomial distribution</a:t>
            </a:r>
            <a:r>
              <a:rPr lang="en-US" sz="2800" dirty="0" smtClean="0">
                <a:latin typeface="Gill Sans MT" pitchFamily="34" charset="0"/>
              </a:rPr>
              <a:t> (chapter 6), and to the </a:t>
            </a:r>
            <a:r>
              <a:rPr lang="en-US" sz="2800" u="sng" dirty="0" smtClean="0">
                <a:latin typeface="Gill Sans MT" pitchFamily="34" charset="0"/>
              </a:rPr>
              <a:t>distribution of sample means</a:t>
            </a:r>
            <a:r>
              <a:rPr lang="en-US" sz="2800" dirty="0" smtClean="0">
                <a:latin typeface="Gill Sans MT" pitchFamily="34" charset="0"/>
              </a:rPr>
              <a:t> (chapter 7).</a:t>
            </a:r>
            <a:endParaRPr lang="en-US" sz="2800" u="sng" dirty="0" smtClean="0">
              <a:latin typeface="Gill Sans MT" pitchFamily="34" charset="0"/>
            </a:endParaRPr>
          </a:p>
          <a:p>
            <a:pPr eaLnBrk="1" hangingPunct="1">
              <a:buFontTx/>
              <a:buNone/>
            </a:pPr>
            <a:r>
              <a:rPr lang="en-US" sz="2800" dirty="0" smtClean="0">
                <a:latin typeface="Gill Sans MT" pitchFamily="34" charset="0"/>
              </a:rPr>
              <a:t>Questions before we move on?</a:t>
            </a:r>
          </a:p>
          <a:p>
            <a:pPr eaLnBrk="1" hangingPunct="1">
              <a:buFontTx/>
              <a:buNone/>
            </a:pPr>
            <a:endParaRPr lang="en-US" dirty="0" smtClean="0">
              <a:latin typeface="Gill Sans MT"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idx="4294967295"/>
          </p:nvPr>
        </p:nvSpPr>
        <p:spPr>
          <a:xfrm>
            <a:off x="533400" y="304800"/>
            <a:ext cx="8610600" cy="533400"/>
          </a:xfrm>
        </p:spPr>
        <p:txBody>
          <a:bodyPr>
            <a:normAutofit fontScale="90000"/>
          </a:bodyPr>
          <a:lstStyle/>
          <a:p>
            <a:pPr eaLnBrk="1" hangingPunct="1">
              <a:defRPr/>
            </a:pPr>
            <a:r>
              <a:rPr lang="en-US" sz="3100" dirty="0">
                <a:latin typeface="Gill Sans MT" charset="0"/>
                <a:ea typeface="ＭＳ Ｐゴシック" charset="0"/>
                <a:cs typeface="ＭＳ Ｐゴシック" charset="0"/>
              </a:rPr>
              <a:t>	Properties of the distribution of sample </a:t>
            </a:r>
            <a:br>
              <a:rPr lang="en-US" sz="3100" dirty="0">
                <a:latin typeface="Gill Sans MT" charset="0"/>
                <a:ea typeface="ＭＳ Ｐゴシック" charset="0"/>
                <a:cs typeface="ＭＳ Ｐゴシック" charset="0"/>
              </a:rPr>
            </a:br>
            <a:r>
              <a:rPr lang="en-US" sz="3100" dirty="0">
                <a:latin typeface="Gill Sans MT" charset="0"/>
                <a:ea typeface="ＭＳ Ｐゴシック" charset="0"/>
                <a:cs typeface="ＭＳ Ｐゴシック" charset="0"/>
              </a:rPr>
              <a:t>	means</a:t>
            </a:r>
          </a:p>
        </p:txBody>
      </p:sp>
      <p:sp>
        <p:nvSpPr>
          <p:cNvPr id="445443" name="Rectangle 3"/>
          <p:cNvSpPr>
            <a:spLocks noGrp="1" noChangeArrowheads="1"/>
          </p:cNvSpPr>
          <p:nvPr>
            <p:ph type="body" idx="4294967295"/>
          </p:nvPr>
        </p:nvSpPr>
        <p:spPr>
          <a:xfrm>
            <a:off x="685800" y="1447800"/>
            <a:ext cx="7772400" cy="1703388"/>
          </a:xfrm>
        </p:spPr>
        <p:txBody>
          <a:bodyPr/>
          <a:lstStyle/>
          <a:p>
            <a:pPr eaLnBrk="1" hangingPunct="1"/>
            <a:r>
              <a:rPr lang="en-US" sz="2800" smtClean="0">
                <a:latin typeface="Gill Sans MT" pitchFamily="34" charset="0"/>
              </a:rPr>
              <a:t>Shape</a:t>
            </a:r>
            <a:endParaRPr lang="en-US" sz="2400" smtClean="0">
              <a:latin typeface="Gill Sans MT" pitchFamily="34" charset="0"/>
            </a:endParaRPr>
          </a:p>
          <a:p>
            <a:pPr lvl="1" eaLnBrk="1" hangingPunct="1"/>
            <a:r>
              <a:rPr lang="en-US" sz="2400" smtClean="0">
                <a:latin typeface="Gill Sans MT" pitchFamily="34" charset="0"/>
              </a:rPr>
              <a:t>If population is Normal, then the distribution of sample means will be Normal</a:t>
            </a:r>
          </a:p>
        </p:txBody>
      </p:sp>
      <p:pic>
        <p:nvPicPr>
          <p:cNvPr id="4454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5281613"/>
            <a:ext cx="2362200"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544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138613"/>
            <a:ext cx="2819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5446" name="Text Box 6"/>
          <p:cNvSpPr txBox="1">
            <a:spLocks noChangeArrowheads="1"/>
          </p:cNvSpPr>
          <p:nvPr/>
        </p:nvSpPr>
        <p:spPr bwMode="auto">
          <a:xfrm>
            <a:off x="1714500" y="3605213"/>
            <a:ext cx="1504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Population</a:t>
            </a:r>
          </a:p>
        </p:txBody>
      </p:sp>
      <p:sp>
        <p:nvSpPr>
          <p:cNvPr id="445447" name="Text Box 7"/>
          <p:cNvSpPr txBox="1">
            <a:spLocks noChangeArrowheads="1"/>
          </p:cNvSpPr>
          <p:nvPr/>
        </p:nvSpPr>
        <p:spPr bwMode="auto">
          <a:xfrm>
            <a:off x="4800600" y="3529013"/>
            <a:ext cx="3781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solidFill>
                  <a:srgbClr val="85309D"/>
                </a:solidFill>
              </a:rPr>
              <a:t>Distribution of sample means</a:t>
            </a:r>
          </a:p>
        </p:txBody>
      </p:sp>
      <p:sp>
        <p:nvSpPr>
          <p:cNvPr id="445448" name="AutoShape 8"/>
          <p:cNvSpPr>
            <a:spLocks noChangeArrowheads="1"/>
          </p:cNvSpPr>
          <p:nvPr/>
        </p:nvSpPr>
        <p:spPr bwMode="auto">
          <a:xfrm>
            <a:off x="4114800" y="4519613"/>
            <a:ext cx="1524000" cy="304800"/>
          </a:xfrm>
          <a:prstGeom prst="rightArrow">
            <a:avLst>
              <a:gd name="adj1" fmla="val 50000"/>
              <a:gd name="adj2" fmla="val 125000"/>
            </a:avLst>
          </a:prstGeom>
          <a:solidFill>
            <a:srgbClr val="339966">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2" name="Group 9"/>
          <p:cNvGrpSpPr>
            <a:grpSpLocks/>
          </p:cNvGrpSpPr>
          <p:nvPr/>
        </p:nvGrpSpPr>
        <p:grpSpPr bwMode="auto">
          <a:xfrm>
            <a:off x="4114800" y="5418138"/>
            <a:ext cx="1524000" cy="549275"/>
            <a:chOff x="2592" y="3302"/>
            <a:chExt cx="960" cy="346"/>
          </a:xfrm>
        </p:grpSpPr>
        <p:sp>
          <p:nvSpPr>
            <p:cNvPr id="23565" name="AutoShape 10"/>
            <p:cNvSpPr>
              <a:spLocks noChangeArrowheads="1"/>
            </p:cNvSpPr>
            <p:nvPr/>
          </p:nvSpPr>
          <p:spPr bwMode="auto">
            <a:xfrm>
              <a:off x="2592" y="3456"/>
              <a:ext cx="960" cy="192"/>
            </a:xfrm>
            <a:prstGeom prst="rightArrow">
              <a:avLst>
                <a:gd name="adj1" fmla="val 50000"/>
                <a:gd name="adj2" fmla="val 125000"/>
              </a:avLst>
            </a:prstGeom>
            <a:solidFill>
              <a:srgbClr val="339966">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66" name="Text Box 11"/>
            <p:cNvSpPr txBox="1">
              <a:spLocks noChangeArrowheads="1"/>
            </p:cNvSpPr>
            <p:nvPr/>
          </p:nvSpPr>
          <p:spPr bwMode="auto">
            <a:xfrm>
              <a:off x="2678" y="3302"/>
              <a:ext cx="56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000">
                  <a:solidFill>
                    <a:srgbClr val="14993C"/>
                  </a:solidFill>
                </a:rPr>
                <a:t>N &gt; 30</a:t>
              </a:r>
            </a:p>
          </p:txBody>
        </p:sp>
      </p:grpSp>
      <p:sp>
        <p:nvSpPr>
          <p:cNvPr id="445452" name="Rectangle 12"/>
          <p:cNvSpPr>
            <a:spLocks noChangeArrowheads="1"/>
          </p:cNvSpPr>
          <p:nvPr/>
        </p:nvSpPr>
        <p:spPr bwMode="auto">
          <a:xfrm>
            <a:off x="762000" y="2808288"/>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lnSpc>
                <a:spcPct val="90000"/>
              </a:lnSpc>
              <a:spcBef>
                <a:spcPct val="20000"/>
              </a:spcBef>
              <a:buFontTx/>
              <a:buChar char="–"/>
            </a:pPr>
            <a:r>
              <a:rPr kumimoji="1" lang="en-US"/>
              <a:t>If the sample size is large (n &gt; 30), the distribution of sample means will be normal regardless of shape of the population</a:t>
            </a:r>
          </a:p>
        </p:txBody>
      </p:sp>
      <p:pic>
        <p:nvPicPr>
          <p:cNvPr id="445453"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4138613"/>
            <a:ext cx="1524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5454"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5289550"/>
            <a:ext cx="15240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5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5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544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5447">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4544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45448"/>
                                        </p:tgtEl>
                                        <p:attrNameLst>
                                          <p:attrName>style.visibility</p:attrName>
                                        </p:attrNameLst>
                                      </p:cBhvr>
                                      <p:to>
                                        <p:strVal val="visible"/>
                                      </p:to>
                                    </p:set>
                                    <p:animEffect transition="in" filter="wipe(left)">
                                      <p:cBhvr>
                                        <p:cTn id="27" dur="500"/>
                                        <p:tgtEl>
                                          <p:spTgt spid="4454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499"/>
                                          </p:stCondLst>
                                        </p:cTn>
                                        <p:tgtEl>
                                          <p:spTgt spid="445453"/>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445452">
                                            <p:txEl>
                                              <p:pRg st="0" end="0"/>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499"/>
                                          </p:stCondLst>
                                        </p:cTn>
                                        <p:tgtEl>
                                          <p:spTgt spid="445444"/>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500"/>
                                        <p:tgtEl>
                                          <p:spTgt spid="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499"/>
                                          </p:stCondLst>
                                        </p:cTn>
                                        <p:tgtEl>
                                          <p:spTgt spid="4454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3" grpId="0" build="p" bldLvl="3" autoUpdateAnimBg="0"/>
      <p:bldP spid="445446" grpId="0" build="p" autoUpdateAnimBg="0"/>
      <p:bldP spid="445447" grpId="0" build="p" autoUpdateAnimBg="0"/>
      <p:bldP spid="445448" grpId="0" animBg="1"/>
      <p:bldP spid="44545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1" name="Rectangle 3"/>
          <p:cNvSpPr>
            <a:spLocks noGrp="1" noChangeArrowheads="1"/>
          </p:cNvSpPr>
          <p:nvPr>
            <p:ph type="body" idx="4294967295"/>
          </p:nvPr>
        </p:nvSpPr>
        <p:spPr>
          <a:xfrm>
            <a:off x="1435100" y="2225675"/>
            <a:ext cx="7426325" cy="847725"/>
          </a:xfrm>
        </p:spPr>
        <p:txBody>
          <a:bodyPr/>
          <a:lstStyle/>
          <a:p>
            <a:pPr lvl="1" eaLnBrk="1" hangingPunct="1"/>
            <a:r>
              <a:rPr lang="en-US" sz="2000" smtClean="0">
                <a:latin typeface="Gill Sans MT" pitchFamily="34" charset="0"/>
              </a:rPr>
              <a:t>The mean of the dist of sample means is equal to the mean of the population</a:t>
            </a:r>
          </a:p>
        </p:txBody>
      </p:sp>
      <p:sp>
        <p:nvSpPr>
          <p:cNvPr id="24579" name="Line 5"/>
          <p:cNvSpPr>
            <a:spLocks noChangeShapeType="1"/>
          </p:cNvSpPr>
          <p:nvPr/>
        </p:nvSpPr>
        <p:spPr bwMode="auto">
          <a:xfrm>
            <a:off x="6781800" y="4114800"/>
            <a:ext cx="0" cy="137160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458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810000"/>
            <a:ext cx="45720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Line 8"/>
          <p:cNvSpPr>
            <a:spLocks noChangeShapeType="1"/>
          </p:cNvSpPr>
          <p:nvPr/>
        </p:nvSpPr>
        <p:spPr bwMode="auto">
          <a:xfrm>
            <a:off x="304800" y="54102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2" name="Text Box 9"/>
          <p:cNvSpPr txBox="1">
            <a:spLocks noChangeArrowheads="1"/>
          </p:cNvSpPr>
          <p:nvPr/>
        </p:nvSpPr>
        <p:spPr bwMode="auto">
          <a:xfrm>
            <a:off x="2209800" y="3200400"/>
            <a:ext cx="1504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Population</a:t>
            </a:r>
          </a:p>
        </p:txBody>
      </p:sp>
      <p:grpSp>
        <p:nvGrpSpPr>
          <p:cNvPr id="24583" name="Group 10"/>
          <p:cNvGrpSpPr>
            <a:grpSpLocks/>
          </p:cNvGrpSpPr>
          <p:nvPr/>
        </p:nvGrpSpPr>
        <p:grpSpPr bwMode="auto">
          <a:xfrm>
            <a:off x="4800600" y="3200400"/>
            <a:ext cx="3781425" cy="2209800"/>
            <a:chOff x="3024" y="2016"/>
            <a:chExt cx="2382" cy="1392"/>
          </a:xfrm>
        </p:grpSpPr>
        <p:pic>
          <p:nvPicPr>
            <p:cNvPr id="24597"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2" y="2551"/>
              <a:ext cx="1440" cy="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8" name="Text Box 12"/>
            <p:cNvSpPr txBox="1">
              <a:spLocks noChangeArrowheads="1"/>
            </p:cNvSpPr>
            <p:nvPr/>
          </p:nvSpPr>
          <p:spPr bwMode="auto">
            <a:xfrm>
              <a:off x="3024" y="2016"/>
              <a:ext cx="23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solidFill>
                    <a:srgbClr val="85309D"/>
                  </a:solidFill>
                </a:rPr>
                <a:t>Distribution of sample means</a:t>
              </a:r>
            </a:p>
          </p:txBody>
        </p:sp>
      </p:grpSp>
      <p:grpSp>
        <p:nvGrpSpPr>
          <p:cNvPr id="3" name="Group 13"/>
          <p:cNvGrpSpPr>
            <a:grpSpLocks/>
          </p:cNvGrpSpPr>
          <p:nvPr/>
        </p:nvGrpSpPr>
        <p:grpSpPr bwMode="auto">
          <a:xfrm>
            <a:off x="2819400" y="3886200"/>
            <a:ext cx="244475" cy="1898650"/>
            <a:chOff x="1776" y="2448"/>
            <a:chExt cx="154" cy="1196"/>
          </a:xfrm>
        </p:grpSpPr>
        <p:graphicFrame>
          <p:nvGraphicFramePr>
            <p:cNvPr id="24595" name="Object 3"/>
            <p:cNvGraphicFramePr>
              <a:graphicFrameLocks noChangeAspect="1"/>
            </p:cNvGraphicFramePr>
            <p:nvPr/>
          </p:nvGraphicFramePr>
          <p:xfrm>
            <a:off x="1776" y="3456"/>
            <a:ext cx="154" cy="188"/>
          </p:xfrm>
          <a:graphic>
            <a:graphicData uri="http://schemas.openxmlformats.org/presentationml/2006/ole">
              <mc:AlternateContent xmlns:mc="http://schemas.openxmlformats.org/markup-compatibility/2006">
                <mc:Choice xmlns:v="urn:schemas-microsoft-com:vml" Requires="v">
                  <p:oleObj spid="_x0000_s24601" name="Equation" r:id="rId6" imgW="114300" imgH="139700" progId="Equation.3">
                    <p:embed/>
                  </p:oleObj>
                </mc:Choice>
                <mc:Fallback>
                  <p:oleObj name="Equation" r:id="rId6" imgW="114300" imgH="139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6" y="3456"/>
                          <a:ext cx="154"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4596" name="Line 15"/>
            <p:cNvSpPr>
              <a:spLocks noChangeShapeType="1"/>
            </p:cNvSpPr>
            <p:nvPr/>
          </p:nvSpPr>
          <p:spPr bwMode="auto">
            <a:xfrm>
              <a:off x="1872" y="2448"/>
              <a:ext cx="0" cy="100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4585" name="Oval 17"/>
          <p:cNvSpPr>
            <a:spLocks noChangeArrowheads="1"/>
          </p:cNvSpPr>
          <p:nvPr/>
        </p:nvSpPr>
        <p:spPr bwMode="auto">
          <a:xfrm>
            <a:off x="2771775" y="5362575"/>
            <a:ext cx="381000" cy="533400"/>
          </a:xfrm>
          <a:prstGeom prst="ellipse">
            <a:avLst/>
          </a:prstGeom>
          <a:solidFill>
            <a:srgbClr val="00FF00">
              <a:alpha val="30196"/>
            </a:srgbClr>
          </a:solidFill>
          <a:ln w="9525">
            <a:solidFill>
              <a:srgbClr val="00FF00"/>
            </a:solidFill>
            <a:round/>
            <a:headEnd/>
            <a:tailEnd/>
          </a:ln>
        </p:spPr>
        <p:txBody>
          <a:bodyPr wrap="none" anchor="ctr"/>
          <a:lstStyle/>
          <a:p>
            <a:endParaRPr lang="en-US"/>
          </a:p>
        </p:txBody>
      </p:sp>
      <p:sp>
        <p:nvSpPr>
          <p:cNvPr id="24586" name="Oval 18"/>
          <p:cNvSpPr>
            <a:spLocks noChangeArrowheads="1"/>
          </p:cNvSpPr>
          <p:nvPr/>
        </p:nvSpPr>
        <p:spPr bwMode="auto">
          <a:xfrm>
            <a:off x="6553200" y="5486400"/>
            <a:ext cx="457200" cy="533400"/>
          </a:xfrm>
          <a:prstGeom prst="ellipse">
            <a:avLst/>
          </a:prstGeom>
          <a:solidFill>
            <a:srgbClr val="00FF00">
              <a:alpha val="30196"/>
            </a:srgbClr>
          </a:solidFill>
          <a:ln w="9525">
            <a:solidFill>
              <a:srgbClr val="00FF00"/>
            </a:solidFill>
            <a:round/>
            <a:headEnd/>
            <a:tailEnd/>
          </a:ln>
        </p:spPr>
        <p:txBody>
          <a:bodyPr wrap="none" anchor="ctr"/>
          <a:lstStyle/>
          <a:p>
            <a:endParaRPr lang="en-US"/>
          </a:p>
        </p:txBody>
      </p:sp>
      <p:grpSp>
        <p:nvGrpSpPr>
          <p:cNvPr id="24587" name="Group 19"/>
          <p:cNvGrpSpPr>
            <a:grpSpLocks/>
          </p:cNvGrpSpPr>
          <p:nvPr/>
        </p:nvGrpSpPr>
        <p:grpSpPr bwMode="auto">
          <a:xfrm>
            <a:off x="3116263" y="5638800"/>
            <a:ext cx="3484562" cy="762000"/>
            <a:chOff x="2016" y="3504"/>
            <a:chExt cx="2195" cy="480"/>
          </a:xfrm>
        </p:grpSpPr>
        <p:sp>
          <p:nvSpPr>
            <p:cNvPr id="24593" name="Text Box 20"/>
            <p:cNvSpPr txBox="1">
              <a:spLocks noChangeArrowheads="1"/>
            </p:cNvSpPr>
            <p:nvPr/>
          </p:nvSpPr>
          <p:spPr bwMode="auto">
            <a:xfrm>
              <a:off x="2256" y="3504"/>
              <a:ext cx="16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solidFill>
                    <a:srgbClr val="14993C"/>
                  </a:solidFill>
                </a:rPr>
                <a:t>same numeric value</a:t>
              </a:r>
            </a:p>
          </p:txBody>
        </p:sp>
        <p:sp>
          <p:nvSpPr>
            <p:cNvPr id="24594" name="Text Box 21"/>
            <p:cNvSpPr txBox="1">
              <a:spLocks noChangeArrowheads="1"/>
            </p:cNvSpPr>
            <p:nvPr/>
          </p:nvSpPr>
          <p:spPr bwMode="auto">
            <a:xfrm>
              <a:off x="2016" y="3696"/>
              <a:ext cx="219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solidFill>
                    <a:srgbClr val="14993C"/>
                  </a:solidFill>
                </a:rPr>
                <a:t>different conceptual values</a:t>
              </a:r>
            </a:p>
          </p:txBody>
        </p:sp>
      </p:grpSp>
      <p:cxnSp>
        <p:nvCxnSpPr>
          <p:cNvPr id="24588" name="AutoShape 22"/>
          <p:cNvCxnSpPr>
            <a:cxnSpLocks noChangeShapeType="1"/>
            <a:stCxn id="24594" idx="1"/>
            <a:endCxn id="24585" idx="4"/>
          </p:cNvCxnSpPr>
          <p:nvPr/>
        </p:nvCxnSpPr>
        <p:spPr bwMode="auto">
          <a:xfrm rot="10800000">
            <a:off x="2962275" y="5895975"/>
            <a:ext cx="153988" cy="276225"/>
          </a:xfrm>
          <a:prstGeom prst="curvedConnector2">
            <a:avLst/>
          </a:prstGeom>
          <a:noFill/>
          <a:ln w="9525">
            <a:solidFill>
              <a:srgbClr val="14993C"/>
            </a:solidFill>
            <a:round/>
            <a:headEnd/>
            <a:tailEnd type="triangle" w="med" len="med"/>
          </a:ln>
          <a:extLst>
            <a:ext uri="{909E8E84-426E-40DD-AFC4-6F175D3DCCD1}">
              <a14:hiddenFill xmlns:a14="http://schemas.microsoft.com/office/drawing/2010/main">
                <a:noFill/>
              </a14:hiddenFill>
            </a:ext>
          </a:extLst>
        </p:spPr>
      </p:cxnSp>
      <p:cxnSp>
        <p:nvCxnSpPr>
          <p:cNvPr id="24589" name="AutoShape 23"/>
          <p:cNvCxnSpPr>
            <a:cxnSpLocks noChangeShapeType="1"/>
            <a:stCxn id="24594" idx="3"/>
            <a:endCxn id="24586" idx="4"/>
          </p:cNvCxnSpPr>
          <p:nvPr/>
        </p:nvCxnSpPr>
        <p:spPr bwMode="auto">
          <a:xfrm flipV="1">
            <a:off x="6600825" y="6019800"/>
            <a:ext cx="180975" cy="152400"/>
          </a:xfrm>
          <a:prstGeom prst="curvedConnector2">
            <a:avLst/>
          </a:prstGeom>
          <a:noFill/>
          <a:ln w="9525">
            <a:solidFill>
              <a:srgbClr val="14993C"/>
            </a:solidFill>
            <a:round/>
            <a:headEnd/>
            <a:tailEnd type="triangle" w="med" len="med"/>
          </a:ln>
          <a:extLst>
            <a:ext uri="{909E8E84-426E-40DD-AFC4-6F175D3DCCD1}">
              <a14:hiddenFill xmlns:a14="http://schemas.microsoft.com/office/drawing/2010/main">
                <a:noFill/>
              </a14:hiddenFill>
            </a:ext>
          </a:extLst>
        </p:spPr>
      </p:cxnSp>
      <p:sp>
        <p:nvSpPr>
          <p:cNvPr id="24590" name="Rectangle 24"/>
          <p:cNvSpPr>
            <a:spLocks noChangeArrowheads="1"/>
          </p:cNvSpPr>
          <p:nvPr/>
        </p:nvSpPr>
        <p:spPr bwMode="auto">
          <a:xfrm>
            <a:off x="685800" y="1600200"/>
            <a:ext cx="1752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buFontTx/>
              <a:buChar char="•"/>
            </a:pPr>
            <a:r>
              <a:rPr kumimoji="1" lang="en-US" sz="2800"/>
              <a:t>Center</a:t>
            </a:r>
          </a:p>
        </p:txBody>
      </p:sp>
      <p:sp>
        <p:nvSpPr>
          <p:cNvPr id="24591" name="Rectangle 2"/>
          <p:cNvSpPr txBox="1">
            <a:spLocks noChangeArrowheads="1"/>
          </p:cNvSpPr>
          <p:nvPr/>
        </p:nvSpPr>
        <p:spPr bwMode="auto">
          <a:xfrm>
            <a:off x="533400" y="228600"/>
            <a:ext cx="8610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kumimoji="1" lang="en-US" sz="3200" i="1">
                <a:solidFill>
                  <a:schemeClr val="tx2"/>
                </a:solidFill>
              </a:rPr>
              <a:t>	</a:t>
            </a:r>
            <a:r>
              <a:rPr kumimoji="1" lang="en-US" sz="3200">
                <a:solidFill>
                  <a:srgbClr val="610C9D"/>
                </a:solidFill>
              </a:rPr>
              <a:t>Properties of the distribution of sample 		means</a:t>
            </a:r>
          </a:p>
        </p:txBody>
      </p:sp>
      <p:graphicFrame>
        <p:nvGraphicFramePr>
          <p:cNvPr id="24592" name="Object 2"/>
          <p:cNvGraphicFramePr>
            <a:graphicFrameLocks noChangeAspect="1"/>
          </p:cNvGraphicFramePr>
          <p:nvPr/>
        </p:nvGraphicFramePr>
        <p:xfrm>
          <a:off x="6553200" y="5410200"/>
          <a:ext cx="533400" cy="474663"/>
        </p:xfrm>
        <a:graphic>
          <a:graphicData uri="http://schemas.openxmlformats.org/presentationml/2006/ole">
            <mc:AlternateContent xmlns:mc="http://schemas.openxmlformats.org/markup-compatibility/2006">
              <mc:Choice xmlns:v="urn:schemas-microsoft-com:vml" Requires="v">
                <p:oleObj spid="_x0000_s24602" name="Equation" r:id="rId8" imgW="228600" imgH="203200" progId="Equation.3">
                  <p:embed/>
                </p:oleObj>
              </mc:Choice>
              <mc:Fallback>
                <p:oleObj name="Equation" r:id="rId8" imgW="228600" imgH="203200" progId="Equation.3">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3200" y="5410200"/>
                        <a:ext cx="5334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7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4294967295"/>
          </p:nvPr>
        </p:nvSpPr>
        <p:spPr>
          <a:xfrm>
            <a:off x="1435100" y="1530350"/>
            <a:ext cx="7426325" cy="1925638"/>
          </a:xfrm>
        </p:spPr>
        <p:txBody>
          <a:bodyPr/>
          <a:lstStyle/>
          <a:p>
            <a:pPr eaLnBrk="1" hangingPunct="1"/>
            <a:r>
              <a:rPr lang="en-US" sz="2400" smtClean="0">
                <a:latin typeface="Gill Sans MT" pitchFamily="34" charset="0"/>
              </a:rPr>
              <a:t>Center</a:t>
            </a:r>
          </a:p>
          <a:p>
            <a:pPr lvl="1" eaLnBrk="1" hangingPunct="1"/>
            <a:r>
              <a:rPr lang="en-US" sz="2000" smtClean="0">
                <a:latin typeface="Gill Sans MT" pitchFamily="34" charset="0"/>
              </a:rPr>
              <a:t>The mean of the dist of sample means is equal to the mean of the population</a:t>
            </a:r>
          </a:p>
          <a:p>
            <a:pPr lvl="1" eaLnBrk="1" hangingPunct="1"/>
            <a:r>
              <a:rPr lang="en-US" sz="2000" smtClean="0">
                <a:latin typeface="Gill Sans MT" pitchFamily="34" charset="0"/>
              </a:rPr>
              <a:t>Consider our earlier example</a:t>
            </a:r>
          </a:p>
        </p:txBody>
      </p:sp>
      <p:grpSp>
        <p:nvGrpSpPr>
          <p:cNvPr id="2" name="Group 4"/>
          <p:cNvGrpSpPr>
            <a:grpSpLocks/>
          </p:cNvGrpSpPr>
          <p:nvPr/>
        </p:nvGrpSpPr>
        <p:grpSpPr bwMode="auto">
          <a:xfrm>
            <a:off x="838200" y="3429000"/>
            <a:ext cx="2438400" cy="1066800"/>
            <a:chOff x="528" y="2160"/>
            <a:chExt cx="1536" cy="672"/>
          </a:xfrm>
        </p:grpSpPr>
        <p:sp>
          <p:nvSpPr>
            <p:cNvPr id="25651" name="AutoShape 5"/>
            <p:cNvSpPr>
              <a:spLocks noChangeArrowheads="1"/>
            </p:cNvSpPr>
            <p:nvPr/>
          </p:nvSpPr>
          <p:spPr bwMode="auto">
            <a:xfrm>
              <a:off x="528" y="2592"/>
              <a:ext cx="240" cy="24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en-US" sz="2000"/>
                <a:t>2</a:t>
              </a:r>
            </a:p>
          </p:txBody>
        </p:sp>
        <p:sp>
          <p:nvSpPr>
            <p:cNvPr id="25652" name="AutoShape 6"/>
            <p:cNvSpPr>
              <a:spLocks noChangeArrowheads="1"/>
            </p:cNvSpPr>
            <p:nvPr/>
          </p:nvSpPr>
          <p:spPr bwMode="auto">
            <a:xfrm>
              <a:off x="960" y="2592"/>
              <a:ext cx="240" cy="240"/>
            </a:xfrm>
            <a:prstGeom prst="bevel">
              <a:avLst>
                <a:gd name="adj" fmla="val 12500"/>
              </a:avLst>
            </a:prstGeom>
            <a:solidFill>
              <a:srgbClr val="339966">
                <a:alpha val="59999"/>
              </a:srgbClr>
            </a:solidFill>
            <a:ln w="9525">
              <a:solidFill>
                <a:schemeClr val="tx1"/>
              </a:solidFill>
              <a:miter lim="800000"/>
              <a:headEnd/>
              <a:tailEnd/>
            </a:ln>
          </p:spPr>
          <p:txBody>
            <a:bodyPr wrap="none" anchor="ctr"/>
            <a:lstStyle/>
            <a:p>
              <a:pPr algn="ctr"/>
              <a:r>
                <a:rPr lang="en-US" sz="2000"/>
                <a:t>4</a:t>
              </a:r>
            </a:p>
          </p:txBody>
        </p:sp>
        <p:sp>
          <p:nvSpPr>
            <p:cNvPr id="25653" name="AutoShape 7"/>
            <p:cNvSpPr>
              <a:spLocks noChangeArrowheads="1"/>
            </p:cNvSpPr>
            <p:nvPr/>
          </p:nvSpPr>
          <p:spPr bwMode="auto">
            <a:xfrm>
              <a:off x="1392" y="2592"/>
              <a:ext cx="240" cy="240"/>
            </a:xfrm>
            <a:prstGeom prst="bevel">
              <a:avLst>
                <a:gd name="adj" fmla="val 12500"/>
              </a:avLst>
            </a:prstGeom>
            <a:solidFill>
              <a:srgbClr val="FF0000">
                <a:alpha val="50195"/>
              </a:srgbClr>
            </a:solidFill>
            <a:ln w="9525">
              <a:solidFill>
                <a:schemeClr val="tx1"/>
              </a:solidFill>
              <a:miter lim="800000"/>
              <a:headEnd/>
              <a:tailEnd/>
            </a:ln>
          </p:spPr>
          <p:txBody>
            <a:bodyPr wrap="none" anchor="ctr"/>
            <a:lstStyle/>
            <a:p>
              <a:pPr algn="ctr"/>
              <a:r>
                <a:rPr lang="en-US" sz="2000"/>
                <a:t>6</a:t>
              </a:r>
            </a:p>
          </p:txBody>
        </p:sp>
        <p:sp>
          <p:nvSpPr>
            <p:cNvPr id="25654" name="AutoShape 8"/>
            <p:cNvSpPr>
              <a:spLocks noChangeArrowheads="1"/>
            </p:cNvSpPr>
            <p:nvPr/>
          </p:nvSpPr>
          <p:spPr bwMode="auto">
            <a:xfrm>
              <a:off x="1824" y="2592"/>
              <a:ext cx="240" cy="240"/>
            </a:xfrm>
            <a:prstGeom prst="bevel">
              <a:avLst>
                <a:gd name="adj" fmla="val 12500"/>
              </a:avLst>
            </a:prstGeom>
            <a:solidFill>
              <a:srgbClr val="993366">
                <a:alpha val="50195"/>
              </a:srgbClr>
            </a:solidFill>
            <a:ln w="9525">
              <a:solidFill>
                <a:schemeClr val="tx1"/>
              </a:solidFill>
              <a:miter lim="800000"/>
              <a:headEnd/>
              <a:tailEnd/>
            </a:ln>
          </p:spPr>
          <p:txBody>
            <a:bodyPr wrap="none" anchor="ctr"/>
            <a:lstStyle/>
            <a:p>
              <a:pPr algn="ctr"/>
              <a:r>
                <a:rPr lang="en-US" sz="2000"/>
                <a:t>8</a:t>
              </a:r>
            </a:p>
          </p:txBody>
        </p:sp>
        <p:sp>
          <p:nvSpPr>
            <p:cNvPr id="25655" name="Text Box 9"/>
            <p:cNvSpPr txBox="1">
              <a:spLocks noChangeArrowheads="1"/>
            </p:cNvSpPr>
            <p:nvPr/>
          </p:nvSpPr>
          <p:spPr bwMode="auto">
            <a:xfrm>
              <a:off x="781" y="2160"/>
              <a:ext cx="9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Population</a:t>
              </a:r>
            </a:p>
          </p:txBody>
        </p:sp>
      </p:grpSp>
      <p:sp>
        <p:nvSpPr>
          <p:cNvPr id="449546" name="Text Box 10"/>
          <p:cNvSpPr txBox="1">
            <a:spLocks noChangeArrowheads="1"/>
          </p:cNvSpPr>
          <p:nvPr/>
        </p:nvSpPr>
        <p:spPr bwMode="auto">
          <a:xfrm>
            <a:off x="976313" y="4862513"/>
            <a:ext cx="528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μ=</a:t>
            </a:r>
          </a:p>
        </p:txBody>
      </p:sp>
      <p:grpSp>
        <p:nvGrpSpPr>
          <p:cNvPr id="3" name="Group 11"/>
          <p:cNvGrpSpPr>
            <a:grpSpLocks/>
          </p:cNvGrpSpPr>
          <p:nvPr/>
        </p:nvGrpSpPr>
        <p:grpSpPr bwMode="auto">
          <a:xfrm>
            <a:off x="1539875" y="4724400"/>
            <a:ext cx="1766888" cy="762000"/>
            <a:chOff x="970" y="2976"/>
            <a:chExt cx="1113" cy="480"/>
          </a:xfrm>
        </p:grpSpPr>
        <p:sp>
          <p:nvSpPr>
            <p:cNvPr id="25649" name="Text Box 12"/>
            <p:cNvSpPr txBox="1">
              <a:spLocks noChangeArrowheads="1"/>
            </p:cNvSpPr>
            <p:nvPr/>
          </p:nvSpPr>
          <p:spPr bwMode="auto">
            <a:xfrm>
              <a:off x="970" y="2976"/>
              <a:ext cx="11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2 + 4 + 6 + 8</a:t>
              </a:r>
              <a:endParaRPr lang="en-US"/>
            </a:p>
          </p:txBody>
        </p:sp>
        <p:sp>
          <p:nvSpPr>
            <p:cNvPr id="25650" name="Text Box 13"/>
            <p:cNvSpPr txBox="1">
              <a:spLocks noChangeArrowheads="1"/>
            </p:cNvSpPr>
            <p:nvPr/>
          </p:nvSpPr>
          <p:spPr bwMode="auto">
            <a:xfrm>
              <a:off x="1430" y="3168"/>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4</a:t>
              </a:r>
            </a:p>
          </p:txBody>
        </p:sp>
      </p:grpSp>
      <p:sp>
        <p:nvSpPr>
          <p:cNvPr id="449550" name="Text Box 14"/>
          <p:cNvSpPr txBox="1">
            <a:spLocks noChangeArrowheads="1"/>
          </p:cNvSpPr>
          <p:nvPr/>
        </p:nvSpPr>
        <p:spPr bwMode="auto">
          <a:xfrm>
            <a:off x="1219200" y="5410200"/>
            <a:ext cx="58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 5</a:t>
            </a:r>
          </a:p>
        </p:txBody>
      </p:sp>
      <p:grpSp>
        <p:nvGrpSpPr>
          <p:cNvPr id="4" name="Group 15"/>
          <p:cNvGrpSpPr>
            <a:grpSpLocks/>
          </p:cNvGrpSpPr>
          <p:nvPr/>
        </p:nvGrpSpPr>
        <p:grpSpPr bwMode="auto">
          <a:xfrm>
            <a:off x="4724400" y="3429000"/>
            <a:ext cx="3781425" cy="2057400"/>
            <a:chOff x="2976" y="2160"/>
            <a:chExt cx="2382" cy="1296"/>
          </a:xfrm>
        </p:grpSpPr>
        <p:sp>
          <p:nvSpPr>
            <p:cNvPr id="25615" name="Text Box 16"/>
            <p:cNvSpPr txBox="1">
              <a:spLocks noChangeArrowheads="1"/>
            </p:cNvSpPr>
            <p:nvPr/>
          </p:nvSpPr>
          <p:spPr bwMode="auto">
            <a:xfrm>
              <a:off x="2976" y="2160"/>
              <a:ext cx="23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solidFill>
                    <a:srgbClr val="85309D"/>
                  </a:solidFill>
                </a:rPr>
                <a:t>Distribution of sample means</a:t>
              </a:r>
            </a:p>
          </p:txBody>
        </p:sp>
        <p:grpSp>
          <p:nvGrpSpPr>
            <p:cNvPr id="25616" name="Group 17"/>
            <p:cNvGrpSpPr>
              <a:grpSpLocks/>
            </p:cNvGrpSpPr>
            <p:nvPr/>
          </p:nvGrpSpPr>
          <p:grpSpPr bwMode="auto">
            <a:xfrm>
              <a:off x="3312" y="2405"/>
              <a:ext cx="1536" cy="1051"/>
              <a:chOff x="96" y="1013"/>
              <a:chExt cx="1536" cy="1051"/>
            </a:xfrm>
          </p:grpSpPr>
          <p:sp>
            <p:nvSpPr>
              <p:cNvPr id="25617" name="Rectangle 18"/>
              <p:cNvSpPr>
                <a:spLocks noChangeArrowheads="1"/>
              </p:cNvSpPr>
              <p:nvPr/>
            </p:nvSpPr>
            <p:spPr bwMode="auto">
              <a:xfrm>
                <a:off x="672"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8" name="Rectangle 19"/>
              <p:cNvSpPr>
                <a:spLocks noChangeArrowheads="1"/>
              </p:cNvSpPr>
              <p:nvPr/>
            </p:nvSpPr>
            <p:spPr bwMode="auto">
              <a:xfrm>
                <a:off x="816"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19" name="Rectangle 20"/>
              <p:cNvSpPr>
                <a:spLocks noChangeArrowheads="1"/>
              </p:cNvSpPr>
              <p:nvPr/>
            </p:nvSpPr>
            <p:spPr bwMode="auto">
              <a:xfrm>
                <a:off x="384"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20" name="Rectangle 21"/>
              <p:cNvSpPr>
                <a:spLocks noChangeArrowheads="1"/>
              </p:cNvSpPr>
              <p:nvPr/>
            </p:nvSpPr>
            <p:spPr bwMode="auto">
              <a:xfrm>
                <a:off x="528"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21" name="Rectangle 22"/>
              <p:cNvSpPr>
                <a:spLocks noChangeArrowheads="1"/>
              </p:cNvSpPr>
              <p:nvPr/>
            </p:nvSpPr>
            <p:spPr bwMode="auto">
              <a:xfrm>
                <a:off x="528"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25622" name="Group 23"/>
              <p:cNvGrpSpPr>
                <a:grpSpLocks/>
              </p:cNvGrpSpPr>
              <p:nvPr/>
            </p:nvGrpSpPr>
            <p:grpSpPr bwMode="auto">
              <a:xfrm>
                <a:off x="96" y="1013"/>
                <a:ext cx="1536" cy="1051"/>
                <a:chOff x="1680" y="956"/>
                <a:chExt cx="1536" cy="1051"/>
              </a:xfrm>
            </p:grpSpPr>
            <p:sp>
              <p:nvSpPr>
                <p:cNvPr id="25634" name="Line 24"/>
                <p:cNvSpPr>
                  <a:spLocks noChangeShapeType="1"/>
                </p:cNvSpPr>
                <p:nvPr/>
              </p:nvSpPr>
              <p:spPr bwMode="auto">
                <a:xfrm>
                  <a:off x="1824" y="960"/>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5" name="Line 25"/>
                <p:cNvSpPr>
                  <a:spLocks noChangeShapeType="1"/>
                </p:cNvSpPr>
                <p:nvPr/>
              </p:nvSpPr>
              <p:spPr bwMode="auto">
                <a:xfrm>
                  <a:off x="1824" y="1728"/>
                  <a:ext cx="13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6" name="Text Box 26"/>
                <p:cNvSpPr txBox="1">
                  <a:spLocks noChangeArrowheads="1"/>
                </p:cNvSpPr>
                <p:nvPr/>
              </p:nvSpPr>
              <p:spPr bwMode="auto">
                <a:xfrm>
                  <a:off x="2208" y="1776"/>
                  <a:ext cx="4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means</a:t>
                  </a:r>
                </a:p>
              </p:txBody>
            </p:sp>
            <p:sp>
              <p:nvSpPr>
                <p:cNvPr id="25637" name="Text Box 27"/>
                <p:cNvSpPr txBox="1">
                  <a:spLocks noChangeArrowheads="1"/>
                </p:cNvSpPr>
                <p:nvPr/>
              </p:nvSpPr>
              <p:spPr bwMode="auto">
                <a:xfrm>
                  <a:off x="1963"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2</a:t>
                  </a:r>
                </a:p>
              </p:txBody>
            </p:sp>
            <p:sp>
              <p:nvSpPr>
                <p:cNvPr id="25638" name="Text Box 28"/>
                <p:cNvSpPr txBox="1">
                  <a:spLocks noChangeArrowheads="1"/>
                </p:cNvSpPr>
                <p:nvPr/>
              </p:nvSpPr>
              <p:spPr bwMode="auto">
                <a:xfrm>
                  <a:off x="2100"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3</a:t>
                  </a:r>
                </a:p>
              </p:txBody>
            </p:sp>
            <p:sp>
              <p:nvSpPr>
                <p:cNvPr id="25639" name="Text Box 29"/>
                <p:cNvSpPr txBox="1">
                  <a:spLocks noChangeArrowheads="1"/>
                </p:cNvSpPr>
                <p:nvPr/>
              </p:nvSpPr>
              <p:spPr bwMode="auto">
                <a:xfrm>
                  <a:off x="2242"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4</a:t>
                  </a:r>
                </a:p>
              </p:txBody>
            </p:sp>
            <p:sp>
              <p:nvSpPr>
                <p:cNvPr id="25640" name="Text Box 30"/>
                <p:cNvSpPr txBox="1">
                  <a:spLocks noChangeArrowheads="1"/>
                </p:cNvSpPr>
                <p:nvPr/>
              </p:nvSpPr>
              <p:spPr bwMode="auto">
                <a:xfrm>
                  <a:off x="2386"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5</a:t>
                  </a:r>
                </a:p>
              </p:txBody>
            </p:sp>
            <p:sp>
              <p:nvSpPr>
                <p:cNvPr id="25641" name="Text Box 31"/>
                <p:cNvSpPr txBox="1">
                  <a:spLocks noChangeArrowheads="1"/>
                </p:cNvSpPr>
                <p:nvPr/>
              </p:nvSpPr>
              <p:spPr bwMode="auto">
                <a:xfrm>
                  <a:off x="2523"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6</a:t>
                  </a:r>
                </a:p>
              </p:txBody>
            </p:sp>
            <p:sp>
              <p:nvSpPr>
                <p:cNvPr id="25642" name="Text Box 32"/>
                <p:cNvSpPr txBox="1">
                  <a:spLocks noChangeArrowheads="1"/>
                </p:cNvSpPr>
                <p:nvPr/>
              </p:nvSpPr>
              <p:spPr bwMode="auto">
                <a:xfrm>
                  <a:off x="2667"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7</a:t>
                  </a:r>
                </a:p>
              </p:txBody>
            </p:sp>
            <p:sp>
              <p:nvSpPr>
                <p:cNvPr id="25643" name="Text Box 33"/>
                <p:cNvSpPr txBox="1">
                  <a:spLocks noChangeArrowheads="1"/>
                </p:cNvSpPr>
                <p:nvPr/>
              </p:nvSpPr>
              <p:spPr bwMode="auto">
                <a:xfrm>
                  <a:off x="2814" y="168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8</a:t>
                  </a:r>
                </a:p>
              </p:txBody>
            </p:sp>
            <p:sp>
              <p:nvSpPr>
                <p:cNvPr id="25644" name="Text Box 34"/>
                <p:cNvSpPr txBox="1">
                  <a:spLocks noChangeArrowheads="1"/>
                </p:cNvSpPr>
                <p:nvPr/>
              </p:nvSpPr>
              <p:spPr bwMode="auto">
                <a:xfrm>
                  <a:off x="1692" y="956"/>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5</a:t>
                  </a:r>
                </a:p>
              </p:txBody>
            </p:sp>
            <p:sp>
              <p:nvSpPr>
                <p:cNvPr id="25645" name="Text Box 35"/>
                <p:cNvSpPr txBox="1">
                  <a:spLocks noChangeArrowheads="1"/>
                </p:cNvSpPr>
                <p:nvPr/>
              </p:nvSpPr>
              <p:spPr bwMode="auto">
                <a:xfrm>
                  <a:off x="1683" y="1344"/>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2</a:t>
                  </a:r>
                </a:p>
              </p:txBody>
            </p:sp>
            <p:sp>
              <p:nvSpPr>
                <p:cNvPr id="25646" name="Text Box 36"/>
                <p:cNvSpPr txBox="1">
                  <a:spLocks noChangeArrowheads="1"/>
                </p:cNvSpPr>
                <p:nvPr/>
              </p:nvSpPr>
              <p:spPr bwMode="auto">
                <a:xfrm>
                  <a:off x="1683" y="120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3</a:t>
                  </a:r>
                </a:p>
              </p:txBody>
            </p:sp>
            <p:sp>
              <p:nvSpPr>
                <p:cNvPr id="25647" name="Text Box 37"/>
                <p:cNvSpPr txBox="1">
                  <a:spLocks noChangeArrowheads="1"/>
                </p:cNvSpPr>
                <p:nvPr/>
              </p:nvSpPr>
              <p:spPr bwMode="auto">
                <a:xfrm>
                  <a:off x="1683" y="107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4</a:t>
                  </a:r>
                </a:p>
              </p:txBody>
            </p:sp>
            <p:sp>
              <p:nvSpPr>
                <p:cNvPr id="25648" name="Text Box 38"/>
                <p:cNvSpPr txBox="1">
                  <a:spLocks noChangeArrowheads="1"/>
                </p:cNvSpPr>
                <p:nvPr/>
              </p:nvSpPr>
              <p:spPr bwMode="auto">
                <a:xfrm>
                  <a:off x="1680" y="1480"/>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600"/>
                    <a:t>1</a:t>
                  </a:r>
                </a:p>
              </p:txBody>
            </p:sp>
          </p:grpSp>
          <p:sp>
            <p:nvSpPr>
              <p:cNvPr id="25623" name="Rectangle 39"/>
              <p:cNvSpPr>
                <a:spLocks noChangeArrowheads="1"/>
              </p:cNvSpPr>
              <p:nvPr/>
            </p:nvSpPr>
            <p:spPr bwMode="auto">
              <a:xfrm>
                <a:off x="672"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24" name="Rectangle 40"/>
              <p:cNvSpPr>
                <a:spLocks noChangeArrowheads="1"/>
              </p:cNvSpPr>
              <p:nvPr/>
            </p:nvSpPr>
            <p:spPr bwMode="auto">
              <a:xfrm>
                <a:off x="816"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25" name="Rectangle 41"/>
              <p:cNvSpPr>
                <a:spLocks noChangeArrowheads="1"/>
              </p:cNvSpPr>
              <p:nvPr/>
            </p:nvSpPr>
            <p:spPr bwMode="auto">
              <a:xfrm>
                <a:off x="960"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26" name="Rectangle 42"/>
              <p:cNvSpPr>
                <a:spLocks noChangeArrowheads="1"/>
              </p:cNvSpPr>
              <p:nvPr/>
            </p:nvSpPr>
            <p:spPr bwMode="auto">
              <a:xfrm>
                <a:off x="672" y="1353"/>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27" name="Rectangle 43"/>
              <p:cNvSpPr>
                <a:spLocks noChangeArrowheads="1"/>
              </p:cNvSpPr>
              <p:nvPr/>
            </p:nvSpPr>
            <p:spPr bwMode="auto">
              <a:xfrm>
                <a:off x="816" y="1353"/>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28" name="Rectangle 44"/>
              <p:cNvSpPr>
                <a:spLocks noChangeArrowheads="1"/>
              </p:cNvSpPr>
              <p:nvPr/>
            </p:nvSpPr>
            <p:spPr bwMode="auto">
              <a:xfrm>
                <a:off x="960"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29" name="Rectangle 45"/>
              <p:cNvSpPr>
                <a:spLocks noChangeArrowheads="1"/>
              </p:cNvSpPr>
              <p:nvPr/>
            </p:nvSpPr>
            <p:spPr bwMode="auto">
              <a:xfrm>
                <a:off x="1104"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30" name="Rectangle 46"/>
              <p:cNvSpPr>
                <a:spLocks noChangeArrowheads="1"/>
              </p:cNvSpPr>
              <p:nvPr/>
            </p:nvSpPr>
            <p:spPr bwMode="auto">
              <a:xfrm>
                <a:off x="816" y="1209"/>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31" name="Rectangle 47"/>
              <p:cNvSpPr>
                <a:spLocks noChangeArrowheads="1"/>
              </p:cNvSpPr>
              <p:nvPr/>
            </p:nvSpPr>
            <p:spPr bwMode="auto">
              <a:xfrm>
                <a:off x="960" y="1353"/>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32" name="Rectangle 48"/>
              <p:cNvSpPr>
                <a:spLocks noChangeArrowheads="1"/>
              </p:cNvSpPr>
              <p:nvPr/>
            </p:nvSpPr>
            <p:spPr bwMode="auto">
              <a:xfrm>
                <a:off x="1104" y="1497"/>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33" name="Rectangle 49"/>
              <p:cNvSpPr>
                <a:spLocks noChangeArrowheads="1"/>
              </p:cNvSpPr>
              <p:nvPr/>
            </p:nvSpPr>
            <p:spPr bwMode="auto">
              <a:xfrm>
                <a:off x="1248" y="1641"/>
                <a:ext cx="144" cy="144"/>
              </a:xfrm>
              <a:prstGeom prst="rect">
                <a:avLst/>
              </a:prstGeom>
              <a:solidFill>
                <a:schemeClr val="accent1"/>
              </a:solidFill>
              <a:ln w="9525">
                <a:solidFill>
                  <a:schemeClr val="tx1"/>
                </a:solidFill>
                <a:miter lim="800000"/>
                <a:headEnd/>
                <a:tailEnd/>
              </a:ln>
            </p:spPr>
            <p:txBody>
              <a:bodyPr wrap="none" anchor="ctr"/>
              <a:lstStyle/>
              <a:p>
                <a:endParaRPr lang="en-US"/>
              </a:p>
            </p:txBody>
          </p:sp>
        </p:grpSp>
      </p:grpSp>
      <p:grpSp>
        <p:nvGrpSpPr>
          <p:cNvPr id="7" name="Group 50"/>
          <p:cNvGrpSpPr>
            <a:grpSpLocks/>
          </p:cNvGrpSpPr>
          <p:nvPr/>
        </p:nvGrpSpPr>
        <p:grpSpPr bwMode="auto">
          <a:xfrm>
            <a:off x="4495800" y="5410200"/>
            <a:ext cx="4365625" cy="685800"/>
            <a:chOff x="2832" y="3408"/>
            <a:chExt cx="2750" cy="432"/>
          </a:xfrm>
        </p:grpSpPr>
        <p:sp>
          <p:nvSpPr>
            <p:cNvPr id="25613" name="Text Box 51"/>
            <p:cNvSpPr txBox="1">
              <a:spLocks noChangeArrowheads="1"/>
            </p:cNvSpPr>
            <p:nvPr/>
          </p:nvSpPr>
          <p:spPr bwMode="auto">
            <a:xfrm>
              <a:off x="2832" y="3408"/>
              <a:ext cx="275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000" u="sng"/>
                <a:t>2+3+4+5+3+4+5+6+4+5+6+7+5+6+7+8</a:t>
              </a:r>
            </a:p>
          </p:txBody>
        </p:sp>
        <p:sp>
          <p:nvSpPr>
            <p:cNvPr id="25614" name="Text Box 52"/>
            <p:cNvSpPr txBox="1">
              <a:spLocks noChangeArrowheads="1"/>
            </p:cNvSpPr>
            <p:nvPr/>
          </p:nvSpPr>
          <p:spPr bwMode="auto">
            <a:xfrm>
              <a:off x="4032" y="3590"/>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000"/>
                <a:t>16</a:t>
              </a:r>
            </a:p>
          </p:txBody>
        </p:sp>
      </p:grpSp>
      <p:sp>
        <p:nvSpPr>
          <p:cNvPr id="25609" name="Text Box 55"/>
          <p:cNvSpPr txBox="1">
            <a:spLocks noChangeArrowheads="1"/>
          </p:cNvSpPr>
          <p:nvPr/>
        </p:nvSpPr>
        <p:spPr bwMode="auto">
          <a:xfrm>
            <a:off x="4244975" y="5562600"/>
            <a:ext cx="327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000"/>
              <a:t>=</a:t>
            </a:r>
          </a:p>
        </p:txBody>
      </p:sp>
      <p:sp>
        <p:nvSpPr>
          <p:cNvPr id="449592" name="Text Box 56"/>
          <p:cNvSpPr txBox="1">
            <a:spLocks noChangeArrowheads="1"/>
          </p:cNvSpPr>
          <p:nvPr/>
        </p:nvSpPr>
        <p:spPr bwMode="auto">
          <a:xfrm>
            <a:off x="4267200" y="6019800"/>
            <a:ext cx="517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000"/>
              <a:t>= 5</a:t>
            </a:r>
          </a:p>
        </p:txBody>
      </p:sp>
      <p:sp>
        <p:nvSpPr>
          <p:cNvPr id="25611" name="Rectangle 2"/>
          <p:cNvSpPr>
            <a:spLocks noGrp="1" noChangeArrowheads="1"/>
          </p:cNvSpPr>
          <p:nvPr>
            <p:ph type="title" idx="4294967295"/>
          </p:nvPr>
        </p:nvSpPr>
        <p:spPr>
          <a:noFill/>
        </p:spPr>
        <p:txBody>
          <a:bodyPr/>
          <a:lstStyle/>
          <a:p>
            <a:pPr eaLnBrk="1" hangingPunct="1"/>
            <a:r>
              <a:rPr lang="en-US" sz="3400" smtClean="0">
                <a:latin typeface="Gill Sans MT" pitchFamily="34" charset="0"/>
              </a:rPr>
              <a:t>Properties of the distribution of sample means</a:t>
            </a:r>
          </a:p>
        </p:txBody>
      </p:sp>
      <p:graphicFrame>
        <p:nvGraphicFramePr>
          <p:cNvPr id="25612" name="Object 2"/>
          <p:cNvGraphicFramePr>
            <a:graphicFrameLocks noChangeAspect="1"/>
          </p:cNvGraphicFramePr>
          <p:nvPr/>
        </p:nvGraphicFramePr>
        <p:xfrm>
          <a:off x="3733800" y="5410200"/>
          <a:ext cx="533400" cy="474663"/>
        </p:xfrm>
        <a:graphic>
          <a:graphicData uri="http://schemas.openxmlformats.org/presentationml/2006/ole">
            <mc:AlternateContent xmlns:mc="http://schemas.openxmlformats.org/markup-compatibility/2006">
              <mc:Choice xmlns:v="urn:schemas-microsoft-com:vml" Requires="v">
                <p:oleObj spid="_x0000_s25657" name="Equation" r:id="rId4" imgW="228600" imgH="203200" progId="Equation.3">
                  <p:embed/>
                </p:oleObj>
              </mc:Choice>
              <mc:Fallback>
                <p:oleObj name="Equation" r:id="rId4" imgW="228600" imgH="203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410200"/>
                        <a:ext cx="5334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954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9550">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4959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46" grpId="0" build="p" autoUpdateAnimBg="0"/>
      <p:bldP spid="449550" grpId="0" build="p" autoUpdateAnimBg="0"/>
      <p:bldP spid="449592"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7" name="Rectangle 3"/>
          <p:cNvSpPr>
            <a:spLocks noGrp="1" noChangeArrowheads="1"/>
          </p:cNvSpPr>
          <p:nvPr>
            <p:ph type="body" idx="4294967295"/>
          </p:nvPr>
        </p:nvSpPr>
        <p:spPr/>
        <p:txBody>
          <a:bodyPr/>
          <a:lstStyle/>
          <a:p>
            <a:pPr eaLnBrk="1" hangingPunct="1"/>
            <a:r>
              <a:rPr lang="en-US" sz="2800" smtClean="0">
                <a:latin typeface="Gill Sans MT" pitchFamily="34" charset="0"/>
              </a:rPr>
              <a:t>Spread</a:t>
            </a:r>
          </a:p>
          <a:p>
            <a:pPr lvl="1" eaLnBrk="1" hangingPunct="1"/>
            <a:r>
              <a:rPr lang="en-US" sz="2400" smtClean="0">
                <a:latin typeface="Gill Sans MT" pitchFamily="34" charset="0"/>
              </a:rPr>
              <a:t>The standard deviation of the distribution of sample means depends on two things</a:t>
            </a:r>
          </a:p>
          <a:p>
            <a:pPr lvl="2" eaLnBrk="1" hangingPunct="1"/>
            <a:r>
              <a:rPr lang="en-US" sz="2000" smtClean="0">
                <a:latin typeface="Gill Sans MT" pitchFamily="34" charset="0"/>
              </a:rPr>
              <a:t>Standard deviation of the population</a:t>
            </a:r>
          </a:p>
          <a:p>
            <a:pPr lvl="2" eaLnBrk="1" hangingPunct="1">
              <a:buFont typeface="Arial" pitchFamily="34" charset="0"/>
              <a:buNone/>
            </a:pPr>
            <a:r>
              <a:rPr lang="en-US" sz="2000" smtClean="0">
                <a:latin typeface="Gill Sans MT" pitchFamily="34" charset="0"/>
              </a:rPr>
              <a:t>(as the standard deviation of the population gets larger, the standard deviation of the distribution of sample means also gets larger)</a:t>
            </a:r>
          </a:p>
          <a:p>
            <a:pPr lvl="2" eaLnBrk="1" hangingPunct="1"/>
            <a:r>
              <a:rPr lang="en-US" sz="2000" smtClean="0">
                <a:latin typeface="Gill Sans MT" pitchFamily="34" charset="0"/>
              </a:rPr>
              <a:t>Sample size</a:t>
            </a:r>
          </a:p>
          <a:p>
            <a:pPr lvl="2" eaLnBrk="1" hangingPunct="1">
              <a:buFont typeface="Arial" pitchFamily="34" charset="0"/>
              <a:buNone/>
            </a:pPr>
            <a:r>
              <a:rPr lang="en-US" sz="2000" smtClean="0">
                <a:latin typeface="Gill Sans MT" pitchFamily="34" charset="0"/>
              </a:rPr>
              <a:t>(as the sample size gets larger, the standard deviation of the distribution of sample means gets smaller – law of large numbers)</a:t>
            </a:r>
          </a:p>
        </p:txBody>
      </p:sp>
      <p:sp>
        <p:nvSpPr>
          <p:cNvPr id="26627" name="Rectangle 2"/>
          <p:cNvSpPr txBox="1">
            <a:spLocks noChangeArrowheads="1"/>
          </p:cNvSpPr>
          <p:nvPr/>
        </p:nvSpPr>
        <p:spPr bwMode="auto">
          <a:xfrm>
            <a:off x="1447800" y="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kumimoji="1" lang="en-US" sz="3200">
                <a:solidFill>
                  <a:srgbClr val="333399"/>
                </a:solidFill>
              </a:rPr>
              <a:t>Properties of the distribution of </a:t>
            </a:r>
            <a:br>
              <a:rPr kumimoji="1" lang="en-US" sz="3200">
                <a:solidFill>
                  <a:srgbClr val="333399"/>
                </a:solidFill>
              </a:rPr>
            </a:br>
            <a:r>
              <a:rPr kumimoji="1" lang="en-US" sz="3200">
                <a:solidFill>
                  <a:srgbClr val="333399"/>
                </a:solidFill>
              </a:rPr>
              <a:t>sample means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1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1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1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15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15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515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7"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4294967295"/>
          </p:nvPr>
        </p:nvSpPr>
        <p:spPr>
          <a:xfrm>
            <a:off x="1435100" y="1447800"/>
            <a:ext cx="7426325" cy="1079500"/>
          </a:xfrm>
        </p:spPr>
        <p:txBody>
          <a:bodyPr/>
          <a:lstStyle/>
          <a:p>
            <a:pPr eaLnBrk="1" hangingPunct="1"/>
            <a:r>
              <a:rPr lang="en-US" sz="2800" smtClean="0">
                <a:latin typeface="Gill Sans MT" pitchFamily="34" charset="0"/>
              </a:rPr>
              <a:t>Spread</a:t>
            </a:r>
          </a:p>
          <a:p>
            <a:pPr lvl="2" eaLnBrk="1" hangingPunct="1"/>
            <a:r>
              <a:rPr lang="en-US" sz="2000" smtClean="0">
                <a:latin typeface="Gill Sans MT" pitchFamily="34" charset="0"/>
              </a:rPr>
              <a:t>Standard deviation of the population</a:t>
            </a:r>
          </a:p>
        </p:txBody>
      </p:sp>
      <p:grpSp>
        <p:nvGrpSpPr>
          <p:cNvPr id="2" name="Group 4"/>
          <p:cNvGrpSpPr>
            <a:grpSpLocks/>
          </p:cNvGrpSpPr>
          <p:nvPr/>
        </p:nvGrpSpPr>
        <p:grpSpPr bwMode="auto">
          <a:xfrm>
            <a:off x="609600" y="3124200"/>
            <a:ext cx="4419600" cy="2819400"/>
            <a:chOff x="384" y="1632"/>
            <a:chExt cx="2784" cy="1776"/>
          </a:xfrm>
        </p:grpSpPr>
        <p:grpSp>
          <p:nvGrpSpPr>
            <p:cNvPr id="27687" name="Group 5"/>
            <p:cNvGrpSpPr>
              <a:grpSpLocks/>
            </p:cNvGrpSpPr>
            <p:nvPr/>
          </p:nvGrpSpPr>
          <p:grpSpPr bwMode="auto">
            <a:xfrm>
              <a:off x="384" y="1632"/>
              <a:ext cx="2784" cy="1676"/>
              <a:chOff x="864" y="2112"/>
              <a:chExt cx="3648" cy="1684"/>
            </a:xfrm>
          </p:grpSpPr>
          <p:grpSp>
            <p:nvGrpSpPr>
              <p:cNvPr id="27713" name="Group 6"/>
              <p:cNvGrpSpPr>
                <a:grpSpLocks/>
              </p:cNvGrpSpPr>
              <p:nvPr/>
            </p:nvGrpSpPr>
            <p:grpSpPr bwMode="auto">
              <a:xfrm>
                <a:off x="864" y="2112"/>
                <a:ext cx="3648" cy="1392"/>
                <a:chOff x="1440" y="2496"/>
                <a:chExt cx="3072" cy="1008"/>
              </a:xfrm>
            </p:grpSpPr>
            <p:pic>
              <p:nvPicPr>
                <p:cNvPr id="2771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17" name="Line 8"/>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714" name="Line 9"/>
              <p:cNvSpPr>
                <a:spLocks noChangeShapeType="1"/>
              </p:cNvSpPr>
              <p:nvPr/>
            </p:nvSpPr>
            <p:spPr bwMode="auto">
              <a:xfrm flipV="1">
                <a:off x="2688" y="2160"/>
                <a:ext cx="0" cy="1344"/>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5" name="Text Box 10"/>
              <p:cNvSpPr txBox="1">
                <a:spLocks noChangeArrowheads="1"/>
              </p:cNvSpPr>
              <p:nvPr/>
            </p:nvSpPr>
            <p:spPr bwMode="auto">
              <a:xfrm>
                <a:off x="2562" y="3504"/>
                <a:ext cx="301"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μ</a:t>
                </a:r>
              </a:p>
            </p:txBody>
          </p:sp>
        </p:grpSp>
        <p:grpSp>
          <p:nvGrpSpPr>
            <p:cNvPr id="27688" name="Group 11"/>
            <p:cNvGrpSpPr>
              <a:grpSpLocks/>
            </p:cNvGrpSpPr>
            <p:nvPr/>
          </p:nvGrpSpPr>
          <p:grpSpPr bwMode="auto">
            <a:xfrm>
              <a:off x="1152" y="2326"/>
              <a:ext cx="1008" cy="959"/>
              <a:chOff x="1920" y="2928"/>
              <a:chExt cx="1248" cy="987"/>
            </a:xfrm>
          </p:grpSpPr>
          <p:pic>
            <p:nvPicPr>
              <p:cNvPr id="2770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 y="2928"/>
                <a:ext cx="124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07" name="Line 13"/>
              <p:cNvSpPr>
                <a:spLocks noChangeShapeType="1"/>
              </p:cNvSpPr>
              <p:nvPr/>
            </p:nvSpPr>
            <p:spPr bwMode="auto">
              <a:xfrm>
                <a:off x="2544" y="2937"/>
                <a:ext cx="0" cy="72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708" name="Group 14"/>
              <p:cNvGrpSpPr>
                <a:grpSpLocks/>
              </p:cNvGrpSpPr>
              <p:nvPr/>
            </p:nvGrpSpPr>
            <p:grpSpPr bwMode="auto">
              <a:xfrm>
                <a:off x="2405" y="3648"/>
                <a:ext cx="337" cy="267"/>
                <a:chOff x="3891" y="1200"/>
                <a:chExt cx="337" cy="267"/>
              </a:xfrm>
            </p:grpSpPr>
            <p:grpSp>
              <p:nvGrpSpPr>
                <p:cNvPr id="27709" name="Group 15"/>
                <p:cNvGrpSpPr>
                  <a:grpSpLocks/>
                </p:cNvGrpSpPr>
                <p:nvPr/>
              </p:nvGrpSpPr>
              <p:grpSpPr bwMode="auto">
                <a:xfrm>
                  <a:off x="3891" y="1200"/>
                  <a:ext cx="189" cy="238"/>
                  <a:chOff x="3411" y="1248"/>
                  <a:chExt cx="189" cy="238"/>
                </a:xfrm>
              </p:grpSpPr>
              <p:sp>
                <p:nvSpPr>
                  <p:cNvPr id="27711" name="Text Box 16"/>
                  <p:cNvSpPr txBox="1">
                    <a:spLocks noChangeArrowheads="1"/>
                  </p:cNvSpPr>
                  <p:nvPr/>
                </p:nvSpPr>
                <p:spPr bwMode="auto">
                  <a:xfrm>
                    <a:off x="3411" y="1248"/>
                    <a:ext cx="187"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X</a:t>
                    </a:r>
                  </a:p>
                </p:txBody>
              </p:sp>
              <p:sp>
                <p:nvSpPr>
                  <p:cNvPr id="27712" name="Line 17"/>
                  <p:cNvSpPr>
                    <a:spLocks noChangeShapeType="1"/>
                  </p:cNvSpPr>
                  <p:nvPr/>
                </p:nvSpPr>
                <p:spPr bwMode="auto">
                  <a:xfrm>
                    <a:off x="3504" y="127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710" name="Text Box 18"/>
                <p:cNvSpPr txBox="1">
                  <a:spLocks noChangeArrowheads="1"/>
                </p:cNvSpPr>
                <p:nvPr/>
              </p:nvSpPr>
              <p:spPr bwMode="auto">
                <a:xfrm>
                  <a:off x="4015" y="1269"/>
                  <a:ext cx="213"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400"/>
                    <a:t>1</a:t>
                  </a:r>
                </a:p>
              </p:txBody>
            </p:sp>
          </p:grpSp>
        </p:grpSp>
        <p:grpSp>
          <p:nvGrpSpPr>
            <p:cNvPr id="27689" name="Group 19"/>
            <p:cNvGrpSpPr>
              <a:grpSpLocks/>
            </p:cNvGrpSpPr>
            <p:nvPr/>
          </p:nvGrpSpPr>
          <p:grpSpPr bwMode="auto">
            <a:xfrm>
              <a:off x="1488" y="2564"/>
              <a:ext cx="1201" cy="844"/>
              <a:chOff x="3744" y="3024"/>
              <a:chExt cx="1632" cy="869"/>
            </a:xfrm>
          </p:grpSpPr>
          <p:pic>
            <p:nvPicPr>
              <p:cNvPr id="27699"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4" y="3024"/>
                <a:ext cx="163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00" name="Line 21"/>
              <p:cNvSpPr>
                <a:spLocks noChangeShapeType="1"/>
              </p:cNvSpPr>
              <p:nvPr/>
            </p:nvSpPr>
            <p:spPr bwMode="auto">
              <a:xfrm>
                <a:off x="4560" y="3024"/>
                <a:ext cx="0" cy="57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701" name="Group 22"/>
              <p:cNvGrpSpPr>
                <a:grpSpLocks/>
              </p:cNvGrpSpPr>
              <p:nvPr/>
            </p:nvGrpSpPr>
            <p:grpSpPr bwMode="auto">
              <a:xfrm>
                <a:off x="4438" y="3630"/>
                <a:ext cx="370" cy="263"/>
                <a:chOff x="3651" y="1200"/>
                <a:chExt cx="370" cy="263"/>
              </a:xfrm>
            </p:grpSpPr>
            <p:grpSp>
              <p:nvGrpSpPr>
                <p:cNvPr id="27702" name="Group 23"/>
                <p:cNvGrpSpPr>
                  <a:grpSpLocks/>
                </p:cNvGrpSpPr>
                <p:nvPr/>
              </p:nvGrpSpPr>
              <p:grpSpPr bwMode="auto">
                <a:xfrm>
                  <a:off x="3651" y="1200"/>
                  <a:ext cx="189" cy="238"/>
                  <a:chOff x="3411" y="1248"/>
                  <a:chExt cx="189" cy="238"/>
                </a:xfrm>
              </p:grpSpPr>
              <p:sp>
                <p:nvSpPr>
                  <p:cNvPr id="27704" name="Text Box 24"/>
                  <p:cNvSpPr txBox="1">
                    <a:spLocks noChangeArrowheads="1"/>
                  </p:cNvSpPr>
                  <p:nvPr/>
                </p:nvSpPr>
                <p:spPr bwMode="auto">
                  <a:xfrm>
                    <a:off x="3411" y="1248"/>
                    <a:ext cx="18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X</a:t>
                    </a:r>
                  </a:p>
                </p:txBody>
              </p:sp>
              <p:sp>
                <p:nvSpPr>
                  <p:cNvPr id="27705" name="Line 25"/>
                  <p:cNvSpPr>
                    <a:spLocks noChangeShapeType="1"/>
                  </p:cNvSpPr>
                  <p:nvPr/>
                </p:nvSpPr>
                <p:spPr bwMode="auto">
                  <a:xfrm>
                    <a:off x="3504" y="127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703" name="Text Box 26"/>
                <p:cNvSpPr txBox="1">
                  <a:spLocks noChangeArrowheads="1"/>
                </p:cNvSpPr>
                <p:nvPr/>
              </p:nvSpPr>
              <p:spPr bwMode="auto">
                <a:xfrm>
                  <a:off x="3787" y="1265"/>
                  <a:ext cx="23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400"/>
                    <a:t>2</a:t>
                  </a:r>
                </a:p>
              </p:txBody>
            </p:sp>
          </p:grpSp>
        </p:grpSp>
        <p:grpSp>
          <p:nvGrpSpPr>
            <p:cNvPr id="27690" name="Group 27"/>
            <p:cNvGrpSpPr>
              <a:grpSpLocks/>
            </p:cNvGrpSpPr>
            <p:nvPr/>
          </p:nvGrpSpPr>
          <p:grpSpPr bwMode="auto">
            <a:xfrm>
              <a:off x="768" y="2304"/>
              <a:ext cx="1344" cy="968"/>
              <a:chOff x="240" y="1776"/>
              <a:chExt cx="1344" cy="968"/>
            </a:xfrm>
          </p:grpSpPr>
          <p:sp>
            <p:nvSpPr>
              <p:cNvPr id="27691" name="Line 28"/>
              <p:cNvSpPr>
                <a:spLocks noChangeShapeType="1"/>
              </p:cNvSpPr>
              <p:nvPr/>
            </p:nvSpPr>
            <p:spPr bwMode="auto">
              <a:xfrm>
                <a:off x="908" y="1810"/>
                <a:ext cx="0" cy="68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92" name="Group 29"/>
              <p:cNvGrpSpPr>
                <a:grpSpLocks/>
              </p:cNvGrpSpPr>
              <p:nvPr/>
            </p:nvGrpSpPr>
            <p:grpSpPr bwMode="auto">
              <a:xfrm>
                <a:off x="240" y="1776"/>
                <a:ext cx="1344" cy="968"/>
                <a:chOff x="240" y="1776"/>
                <a:chExt cx="1344" cy="968"/>
              </a:xfrm>
            </p:grpSpPr>
            <p:pic>
              <p:nvPicPr>
                <p:cNvPr id="27693"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 y="1776"/>
                  <a:ext cx="1344" cy="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7694" name="Group 31"/>
                <p:cNvGrpSpPr>
                  <a:grpSpLocks/>
                </p:cNvGrpSpPr>
                <p:nvPr/>
              </p:nvGrpSpPr>
              <p:grpSpPr bwMode="auto">
                <a:xfrm>
                  <a:off x="816" y="2496"/>
                  <a:ext cx="275" cy="248"/>
                  <a:chOff x="820" y="2632"/>
                  <a:chExt cx="275" cy="248"/>
                </a:xfrm>
              </p:grpSpPr>
              <p:grpSp>
                <p:nvGrpSpPr>
                  <p:cNvPr id="27695" name="Group 32"/>
                  <p:cNvGrpSpPr>
                    <a:grpSpLocks/>
                  </p:cNvGrpSpPr>
                  <p:nvPr/>
                </p:nvGrpSpPr>
                <p:grpSpPr bwMode="auto">
                  <a:xfrm>
                    <a:off x="820" y="2632"/>
                    <a:ext cx="275" cy="231"/>
                    <a:chOff x="589" y="2641"/>
                    <a:chExt cx="275" cy="231"/>
                  </a:xfrm>
                </p:grpSpPr>
                <p:sp>
                  <p:nvSpPr>
                    <p:cNvPr id="27697" name="Text Box 33"/>
                    <p:cNvSpPr txBox="1">
                      <a:spLocks noChangeArrowheads="1"/>
                    </p:cNvSpPr>
                    <p:nvPr/>
                  </p:nvSpPr>
                  <p:spPr bwMode="auto">
                    <a:xfrm>
                      <a:off x="589" y="2641"/>
                      <a:ext cx="27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X</a:t>
                      </a:r>
                    </a:p>
                  </p:txBody>
                </p:sp>
                <p:sp>
                  <p:nvSpPr>
                    <p:cNvPr id="27698" name="Line 34"/>
                    <p:cNvSpPr>
                      <a:spLocks noChangeShapeType="1"/>
                    </p:cNvSpPr>
                    <p:nvPr/>
                  </p:nvSpPr>
                  <p:spPr bwMode="auto">
                    <a:xfrm>
                      <a:off x="651" y="2688"/>
                      <a:ext cx="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96" name="Text Box 35"/>
                  <p:cNvSpPr txBox="1">
                    <a:spLocks noChangeArrowheads="1"/>
                  </p:cNvSpPr>
                  <p:nvPr/>
                </p:nvSpPr>
                <p:spPr bwMode="auto">
                  <a:xfrm>
                    <a:off x="908" y="2688"/>
                    <a:ext cx="1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400"/>
                      <a:t>3</a:t>
                    </a:r>
                  </a:p>
                </p:txBody>
              </p:sp>
            </p:grpSp>
          </p:grpSp>
        </p:grpSp>
      </p:grpSp>
      <p:grpSp>
        <p:nvGrpSpPr>
          <p:cNvPr id="15" name="Group 36"/>
          <p:cNvGrpSpPr>
            <a:grpSpLocks/>
          </p:cNvGrpSpPr>
          <p:nvPr/>
        </p:nvGrpSpPr>
        <p:grpSpPr bwMode="auto">
          <a:xfrm>
            <a:off x="5410200" y="3124200"/>
            <a:ext cx="2743200" cy="2819400"/>
            <a:chOff x="3408" y="1632"/>
            <a:chExt cx="1728" cy="1776"/>
          </a:xfrm>
        </p:grpSpPr>
        <p:grpSp>
          <p:nvGrpSpPr>
            <p:cNvPr id="27657" name="Group 37"/>
            <p:cNvGrpSpPr>
              <a:grpSpLocks/>
            </p:cNvGrpSpPr>
            <p:nvPr/>
          </p:nvGrpSpPr>
          <p:grpSpPr bwMode="auto">
            <a:xfrm>
              <a:off x="3408" y="1632"/>
              <a:ext cx="1728" cy="1643"/>
              <a:chOff x="864" y="2112"/>
              <a:chExt cx="3648" cy="1691"/>
            </a:xfrm>
          </p:grpSpPr>
          <p:grpSp>
            <p:nvGrpSpPr>
              <p:cNvPr id="27682" name="Group 38"/>
              <p:cNvGrpSpPr>
                <a:grpSpLocks/>
              </p:cNvGrpSpPr>
              <p:nvPr/>
            </p:nvGrpSpPr>
            <p:grpSpPr bwMode="auto">
              <a:xfrm>
                <a:off x="864" y="2112"/>
                <a:ext cx="3648" cy="1392"/>
                <a:chOff x="1440" y="2496"/>
                <a:chExt cx="3072" cy="1008"/>
              </a:xfrm>
            </p:grpSpPr>
            <p:pic>
              <p:nvPicPr>
                <p:cNvPr id="27685"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86" name="Line 40"/>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83" name="Line 41"/>
              <p:cNvSpPr>
                <a:spLocks noChangeShapeType="1"/>
              </p:cNvSpPr>
              <p:nvPr/>
            </p:nvSpPr>
            <p:spPr bwMode="auto">
              <a:xfrm flipV="1">
                <a:off x="2688" y="2160"/>
                <a:ext cx="0" cy="1344"/>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4" name="Text Box 42"/>
              <p:cNvSpPr txBox="1">
                <a:spLocks noChangeArrowheads="1"/>
              </p:cNvSpPr>
              <p:nvPr/>
            </p:nvSpPr>
            <p:spPr bwMode="auto">
              <a:xfrm>
                <a:off x="2587" y="3504"/>
                <a:ext cx="48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μ</a:t>
                </a:r>
              </a:p>
            </p:txBody>
          </p:sp>
        </p:grpSp>
        <p:grpSp>
          <p:nvGrpSpPr>
            <p:cNvPr id="27658" name="Group 43"/>
            <p:cNvGrpSpPr>
              <a:grpSpLocks/>
            </p:cNvGrpSpPr>
            <p:nvPr/>
          </p:nvGrpSpPr>
          <p:grpSpPr bwMode="auto">
            <a:xfrm>
              <a:off x="3855" y="2293"/>
              <a:ext cx="657" cy="961"/>
              <a:chOff x="1920" y="2928"/>
              <a:chExt cx="1248" cy="989"/>
            </a:xfrm>
          </p:grpSpPr>
          <p:pic>
            <p:nvPicPr>
              <p:cNvPr id="27675" name="Picture 4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0" y="2928"/>
                <a:ext cx="124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76" name="Line 45"/>
              <p:cNvSpPr>
                <a:spLocks noChangeShapeType="1"/>
              </p:cNvSpPr>
              <p:nvPr/>
            </p:nvSpPr>
            <p:spPr bwMode="auto">
              <a:xfrm>
                <a:off x="2544" y="2937"/>
                <a:ext cx="0" cy="72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77" name="Group 46"/>
              <p:cNvGrpSpPr>
                <a:grpSpLocks/>
              </p:cNvGrpSpPr>
              <p:nvPr/>
            </p:nvGrpSpPr>
            <p:grpSpPr bwMode="auto">
              <a:xfrm>
                <a:off x="2387" y="3648"/>
                <a:ext cx="470" cy="269"/>
                <a:chOff x="3873" y="1200"/>
                <a:chExt cx="470" cy="269"/>
              </a:xfrm>
            </p:grpSpPr>
            <p:grpSp>
              <p:nvGrpSpPr>
                <p:cNvPr id="27678" name="Group 47"/>
                <p:cNvGrpSpPr>
                  <a:grpSpLocks/>
                </p:cNvGrpSpPr>
                <p:nvPr/>
              </p:nvGrpSpPr>
              <p:grpSpPr bwMode="auto">
                <a:xfrm>
                  <a:off x="3873" y="1200"/>
                  <a:ext cx="221" cy="238"/>
                  <a:chOff x="3393" y="1248"/>
                  <a:chExt cx="221" cy="238"/>
                </a:xfrm>
              </p:grpSpPr>
              <p:sp>
                <p:nvSpPr>
                  <p:cNvPr id="27680" name="Text Box 48"/>
                  <p:cNvSpPr txBox="1">
                    <a:spLocks noChangeArrowheads="1"/>
                  </p:cNvSpPr>
                  <p:nvPr/>
                </p:nvSpPr>
                <p:spPr bwMode="auto">
                  <a:xfrm>
                    <a:off x="3393" y="1248"/>
                    <a:ext cx="221"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X</a:t>
                    </a:r>
                  </a:p>
                </p:txBody>
              </p:sp>
              <p:sp>
                <p:nvSpPr>
                  <p:cNvPr id="27681" name="Line 49"/>
                  <p:cNvSpPr>
                    <a:spLocks noChangeShapeType="1"/>
                  </p:cNvSpPr>
                  <p:nvPr/>
                </p:nvSpPr>
                <p:spPr bwMode="auto">
                  <a:xfrm>
                    <a:off x="3504" y="127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79" name="Text Box 50"/>
                <p:cNvSpPr txBox="1">
                  <a:spLocks noChangeArrowheads="1"/>
                </p:cNvSpPr>
                <p:nvPr/>
              </p:nvSpPr>
              <p:spPr bwMode="auto">
                <a:xfrm>
                  <a:off x="3999" y="1269"/>
                  <a:ext cx="34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400"/>
                    <a:t>μ</a:t>
                  </a:r>
                </a:p>
              </p:txBody>
            </p:sp>
          </p:grpSp>
        </p:grpSp>
        <p:grpSp>
          <p:nvGrpSpPr>
            <p:cNvPr id="27659" name="Group 51"/>
            <p:cNvGrpSpPr>
              <a:grpSpLocks/>
            </p:cNvGrpSpPr>
            <p:nvPr/>
          </p:nvGrpSpPr>
          <p:grpSpPr bwMode="auto">
            <a:xfrm>
              <a:off x="4128" y="2471"/>
              <a:ext cx="672" cy="937"/>
              <a:chOff x="3744" y="3024"/>
              <a:chExt cx="1632" cy="844"/>
            </a:xfrm>
          </p:grpSpPr>
          <p:pic>
            <p:nvPicPr>
              <p:cNvPr id="27668" name="Picture 5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44" y="3024"/>
                <a:ext cx="163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9" name="Line 53"/>
              <p:cNvSpPr>
                <a:spLocks noChangeShapeType="1"/>
              </p:cNvSpPr>
              <p:nvPr/>
            </p:nvSpPr>
            <p:spPr bwMode="auto">
              <a:xfrm>
                <a:off x="4560" y="3024"/>
                <a:ext cx="0" cy="57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70" name="Group 54"/>
              <p:cNvGrpSpPr>
                <a:grpSpLocks/>
              </p:cNvGrpSpPr>
              <p:nvPr/>
            </p:nvGrpSpPr>
            <p:grpSpPr bwMode="auto">
              <a:xfrm>
                <a:off x="4388" y="3630"/>
                <a:ext cx="585" cy="238"/>
                <a:chOff x="3601" y="1200"/>
                <a:chExt cx="585" cy="238"/>
              </a:xfrm>
            </p:grpSpPr>
            <p:grpSp>
              <p:nvGrpSpPr>
                <p:cNvPr id="27671" name="Group 55"/>
                <p:cNvGrpSpPr>
                  <a:grpSpLocks/>
                </p:cNvGrpSpPr>
                <p:nvPr/>
              </p:nvGrpSpPr>
              <p:grpSpPr bwMode="auto">
                <a:xfrm>
                  <a:off x="3601" y="1200"/>
                  <a:ext cx="281" cy="208"/>
                  <a:chOff x="3361" y="1248"/>
                  <a:chExt cx="281" cy="208"/>
                </a:xfrm>
              </p:grpSpPr>
              <p:sp>
                <p:nvSpPr>
                  <p:cNvPr id="27673" name="Text Box 56"/>
                  <p:cNvSpPr txBox="1">
                    <a:spLocks noChangeArrowheads="1"/>
                  </p:cNvSpPr>
                  <p:nvPr/>
                </p:nvSpPr>
                <p:spPr bwMode="auto">
                  <a:xfrm>
                    <a:off x="3361" y="1248"/>
                    <a:ext cx="281"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X</a:t>
                    </a:r>
                  </a:p>
                </p:txBody>
              </p:sp>
              <p:sp>
                <p:nvSpPr>
                  <p:cNvPr id="27674" name="Line 57"/>
                  <p:cNvSpPr>
                    <a:spLocks noChangeShapeType="1"/>
                  </p:cNvSpPr>
                  <p:nvPr/>
                </p:nvSpPr>
                <p:spPr bwMode="auto">
                  <a:xfrm>
                    <a:off x="3504" y="127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72" name="Text Box 58"/>
                <p:cNvSpPr txBox="1">
                  <a:spLocks noChangeArrowheads="1"/>
                </p:cNvSpPr>
                <p:nvPr/>
              </p:nvSpPr>
              <p:spPr bwMode="auto">
                <a:xfrm>
                  <a:off x="3768" y="1265"/>
                  <a:ext cx="41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400"/>
                    <a:t>2</a:t>
                  </a:r>
                </a:p>
              </p:txBody>
            </p:sp>
          </p:grpSp>
        </p:grpSp>
        <p:grpSp>
          <p:nvGrpSpPr>
            <p:cNvPr id="27660" name="Group 59"/>
            <p:cNvGrpSpPr>
              <a:grpSpLocks/>
            </p:cNvGrpSpPr>
            <p:nvPr/>
          </p:nvGrpSpPr>
          <p:grpSpPr bwMode="auto">
            <a:xfrm>
              <a:off x="3810" y="2208"/>
              <a:ext cx="480" cy="1033"/>
              <a:chOff x="96" y="2544"/>
              <a:chExt cx="912" cy="1320"/>
            </a:xfrm>
          </p:grpSpPr>
          <p:pic>
            <p:nvPicPr>
              <p:cNvPr id="27661" name="Picture 6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 y="2544"/>
                <a:ext cx="91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2" name="Line 61"/>
              <p:cNvSpPr>
                <a:spLocks noChangeShapeType="1"/>
              </p:cNvSpPr>
              <p:nvPr/>
            </p:nvSpPr>
            <p:spPr bwMode="auto">
              <a:xfrm>
                <a:off x="549" y="2592"/>
                <a:ext cx="0" cy="9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63" name="Group 62"/>
              <p:cNvGrpSpPr>
                <a:grpSpLocks/>
              </p:cNvGrpSpPr>
              <p:nvPr/>
            </p:nvGrpSpPr>
            <p:grpSpPr bwMode="auto">
              <a:xfrm>
                <a:off x="396" y="3552"/>
                <a:ext cx="462" cy="312"/>
                <a:chOff x="4112" y="1152"/>
                <a:chExt cx="462" cy="312"/>
              </a:xfrm>
            </p:grpSpPr>
            <p:grpSp>
              <p:nvGrpSpPr>
                <p:cNvPr id="27664" name="Group 63"/>
                <p:cNvGrpSpPr>
                  <a:grpSpLocks/>
                </p:cNvGrpSpPr>
                <p:nvPr/>
              </p:nvGrpSpPr>
              <p:grpSpPr bwMode="auto">
                <a:xfrm>
                  <a:off x="4112" y="1152"/>
                  <a:ext cx="221" cy="295"/>
                  <a:chOff x="3392" y="1248"/>
                  <a:chExt cx="221" cy="295"/>
                </a:xfrm>
              </p:grpSpPr>
              <p:sp>
                <p:nvSpPr>
                  <p:cNvPr id="27666" name="Text Box 64"/>
                  <p:cNvSpPr txBox="1">
                    <a:spLocks noChangeArrowheads="1"/>
                  </p:cNvSpPr>
                  <p:nvPr/>
                </p:nvSpPr>
                <p:spPr bwMode="auto">
                  <a:xfrm>
                    <a:off x="3392" y="1248"/>
                    <a:ext cx="221"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X</a:t>
                    </a:r>
                  </a:p>
                </p:txBody>
              </p:sp>
              <p:sp>
                <p:nvSpPr>
                  <p:cNvPr id="27667" name="Line 65"/>
                  <p:cNvSpPr>
                    <a:spLocks noChangeShapeType="1"/>
                  </p:cNvSpPr>
                  <p:nvPr/>
                </p:nvSpPr>
                <p:spPr bwMode="auto">
                  <a:xfrm>
                    <a:off x="3504" y="127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65" name="Text Box 66"/>
                <p:cNvSpPr txBox="1">
                  <a:spLocks noChangeArrowheads="1"/>
                </p:cNvSpPr>
                <p:nvPr/>
              </p:nvSpPr>
              <p:spPr bwMode="auto">
                <a:xfrm>
                  <a:off x="4247" y="1218"/>
                  <a:ext cx="327"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400"/>
                    <a:t>3</a:t>
                  </a:r>
                </a:p>
              </p:txBody>
            </p:sp>
          </p:grpSp>
        </p:grpSp>
      </p:grpSp>
      <p:sp>
        <p:nvSpPr>
          <p:cNvPr id="453699" name="AutoShape 67"/>
          <p:cNvSpPr>
            <a:spLocks/>
          </p:cNvSpPr>
          <p:nvPr/>
        </p:nvSpPr>
        <p:spPr bwMode="auto">
          <a:xfrm rot="5400000">
            <a:off x="2628900" y="5448300"/>
            <a:ext cx="381000" cy="1066800"/>
          </a:xfrm>
          <a:prstGeom prst="rightBrace">
            <a:avLst>
              <a:gd name="adj1" fmla="val 2333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3700" name="AutoShape 68"/>
          <p:cNvSpPr>
            <a:spLocks/>
          </p:cNvSpPr>
          <p:nvPr/>
        </p:nvSpPr>
        <p:spPr bwMode="auto">
          <a:xfrm rot="5400000">
            <a:off x="6591300" y="5676900"/>
            <a:ext cx="381000" cy="609600"/>
          </a:xfrm>
          <a:prstGeom prst="rightBrace">
            <a:avLst>
              <a:gd name="adj1" fmla="val 1333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3701" name="Rectangle 69"/>
          <p:cNvSpPr>
            <a:spLocks noChangeArrowheads="1"/>
          </p:cNvSpPr>
          <p:nvPr/>
        </p:nvSpPr>
        <p:spPr bwMode="auto">
          <a:xfrm>
            <a:off x="685800" y="2514600"/>
            <a:ext cx="78486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43000" lvl="2" indent="-228600">
              <a:spcBef>
                <a:spcPct val="20000"/>
              </a:spcBef>
              <a:buFontTx/>
              <a:buChar char="•"/>
            </a:pPr>
            <a:r>
              <a:rPr kumimoji="1" lang="en-US" sz="2000"/>
              <a:t>The smaller the population variability, the closer the sample means are to the population mean</a:t>
            </a:r>
          </a:p>
        </p:txBody>
      </p:sp>
      <p:sp>
        <p:nvSpPr>
          <p:cNvPr id="27656" name="Rectangle 2"/>
          <p:cNvSpPr>
            <a:spLocks noGrp="1" noChangeArrowheads="1"/>
          </p:cNvSpPr>
          <p:nvPr>
            <p:ph type="title" idx="4294967295"/>
          </p:nvPr>
        </p:nvSpPr>
        <p:spPr>
          <a:noFill/>
        </p:spPr>
        <p:txBody>
          <a:bodyPr/>
          <a:lstStyle/>
          <a:p>
            <a:pPr eaLnBrk="1" hangingPunct="1"/>
            <a:r>
              <a:rPr lang="en-US" sz="3400" smtClean="0">
                <a:latin typeface="Gill Sans MT" pitchFamily="34" charset="0"/>
              </a:rPr>
              <a:t>Properties of the distribution of sample means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370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369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3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99" grpId="0" animBg="1"/>
      <p:bldP spid="453700" grpId="0" animBg="1"/>
      <p:bldP spid="45370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1435100" y="1719263"/>
            <a:ext cx="7426325" cy="1154112"/>
          </a:xfrm>
        </p:spPr>
        <p:txBody>
          <a:bodyPr/>
          <a:lstStyle/>
          <a:p>
            <a:pPr eaLnBrk="1" hangingPunct="1"/>
            <a:r>
              <a:rPr lang="en-US" sz="2800" smtClean="0">
                <a:latin typeface="Gill Sans MT" pitchFamily="34" charset="0"/>
              </a:rPr>
              <a:t>Spread</a:t>
            </a:r>
          </a:p>
          <a:p>
            <a:pPr lvl="2" eaLnBrk="1" hangingPunct="1"/>
            <a:r>
              <a:rPr lang="en-US" sz="2000" smtClean="0">
                <a:latin typeface="Gill Sans MT" pitchFamily="34" charset="0"/>
              </a:rPr>
              <a:t>Sample size</a:t>
            </a:r>
          </a:p>
        </p:txBody>
      </p:sp>
      <p:grpSp>
        <p:nvGrpSpPr>
          <p:cNvPr id="28675" name="Group 4"/>
          <p:cNvGrpSpPr>
            <a:grpSpLocks/>
          </p:cNvGrpSpPr>
          <p:nvPr/>
        </p:nvGrpSpPr>
        <p:grpSpPr bwMode="auto">
          <a:xfrm>
            <a:off x="609600" y="3124200"/>
            <a:ext cx="4419600" cy="2660650"/>
            <a:chOff x="864" y="2112"/>
            <a:chExt cx="3648" cy="1684"/>
          </a:xfrm>
        </p:grpSpPr>
        <p:grpSp>
          <p:nvGrpSpPr>
            <p:cNvPr id="28681" name="Group 5"/>
            <p:cNvGrpSpPr>
              <a:grpSpLocks/>
            </p:cNvGrpSpPr>
            <p:nvPr/>
          </p:nvGrpSpPr>
          <p:grpSpPr bwMode="auto">
            <a:xfrm>
              <a:off x="864" y="2112"/>
              <a:ext cx="3648" cy="1392"/>
              <a:chOff x="1440" y="2496"/>
              <a:chExt cx="3072" cy="1008"/>
            </a:xfrm>
          </p:grpSpPr>
          <p:pic>
            <p:nvPicPr>
              <p:cNvPr id="2868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5" name="Line 7"/>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682" name="Line 8"/>
            <p:cNvSpPr>
              <a:spLocks noChangeShapeType="1"/>
            </p:cNvSpPr>
            <p:nvPr/>
          </p:nvSpPr>
          <p:spPr bwMode="auto">
            <a:xfrm flipV="1">
              <a:off x="2688" y="2160"/>
              <a:ext cx="0" cy="1344"/>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3" name="Text Box 9"/>
            <p:cNvSpPr txBox="1">
              <a:spLocks noChangeArrowheads="1"/>
            </p:cNvSpPr>
            <p:nvPr/>
          </p:nvSpPr>
          <p:spPr bwMode="auto">
            <a:xfrm>
              <a:off x="2588" y="3504"/>
              <a:ext cx="301"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μ</a:t>
              </a:r>
            </a:p>
          </p:txBody>
        </p:sp>
      </p:grpSp>
      <p:sp>
        <p:nvSpPr>
          <p:cNvPr id="455690" name="Text Box 10"/>
          <p:cNvSpPr txBox="1">
            <a:spLocks noChangeArrowheads="1"/>
          </p:cNvSpPr>
          <p:nvPr/>
        </p:nvSpPr>
        <p:spPr bwMode="auto">
          <a:xfrm>
            <a:off x="5699125" y="2270125"/>
            <a:ext cx="81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n = 1</a:t>
            </a:r>
          </a:p>
        </p:txBody>
      </p:sp>
      <p:sp>
        <p:nvSpPr>
          <p:cNvPr id="455691" name="Oval 11"/>
          <p:cNvSpPr>
            <a:spLocks noChangeArrowheads="1"/>
          </p:cNvSpPr>
          <p:nvPr/>
        </p:nvSpPr>
        <p:spPr bwMode="auto">
          <a:xfrm>
            <a:off x="3386138" y="4572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8678" name="Line 13"/>
          <p:cNvSpPr>
            <a:spLocks noChangeShapeType="1"/>
          </p:cNvSpPr>
          <p:nvPr/>
        </p:nvSpPr>
        <p:spPr bwMode="auto">
          <a:xfrm>
            <a:off x="3429000" y="4648200"/>
            <a:ext cx="0" cy="9144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9" name="Text Box 15"/>
          <p:cNvSpPr txBox="1">
            <a:spLocks noChangeArrowheads="1"/>
          </p:cNvSpPr>
          <p:nvPr/>
        </p:nvSpPr>
        <p:spPr bwMode="auto">
          <a:xfrm>
            <a:off x="3276600" y="5486400"/>
            <a:ext cx="2397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M</a:t>
            </a:r>
          </a:p>
        </p:txBody>
      </p:sp>
      <p:sp>
        <p:nvSpPr>
          <p:cNvPr id="28680" name="Rectangle 2"/>
          <p:cNvSpPr txBox="1">
            <a:spLocks noChangeArrowheads="1"/>
          </p:cNvSpPr>
          <p:nvPr/>
        </p:nvSpPr>
        <p:spPr bwMode="auto">
          <a:xfrm>
            <a:off x="609600" y="304800"/>
            <a:ext cx="8610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kumimoji="1" lang="en-US" sz="3200" i="1">
                <a:solidFill>
                  <a:schemeClr val="tx2"/>
                </a:solidFill>
              </a:rPr>
              <a:t>Properties of the distribution of sample means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56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56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90" grpId="0" build="p" autoUpdateAnimBg="0"/>
      <p:bldP spid="45569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4294967295"/>
          </p:nvPr>
        </p:nvSpPr>
        <p:spPr>
          <a:xfrm>
            <a:off x="1447800" y="1447800"/>
            <a:ext cx="7499350" cy="4800600"/>
          </a:xfrm>
        </p:spPr>
        <p:txBody>
          <a:bodyPr/>
          <a:lstStyle/>
          <a:p>
            <a:pPr eaLnBrk="1" hangingPunct="1"/>
            <a:r>
              <a:rPr lang="en-US" sz="2800" smtClean="0">
                <a:latin typeface="Gill Sans MT" pitchFamily="34" charset="0"/>
              </a:rPr>
              <a:t>Spread</a:t>
            </a:r>
          </a:p>
          <a:p>
            <a:pPr lvl="2" eaLnBrk="1" hangingPunct="1"/>
            <a:r>
              <a:rPr lang="en-US" sz="2000" smtClean="0">
                <a:latin typeface="Gill Sans MT" pitchFamily="34" charset="0"/>
              </a:rPr>
              <a:t>Sample size</a:t>
            </a:r>
          </a:p>
        </p:txBody>
      </p:sp>
      <p:grpSp>
        <p:nvGrpSpPr>
          <p:cNvPr id="29699" name="Group 4"/>
          <p:cNvGrpSpPr>
            <a:grpSpLocks/>
          </p:cNvGrpSpPr>
          <p:nvPr/>
        </p:nvGrpSpPr>
        <p:grpSpPr bwMode="auto">
          <a:xfrm>
            <a:off x="609600" y="3124200"/>
            <a:ext cx="4419600" cy="2660650"/>
            <a:chOff x="864" y="2112"/>
            <a:chExt cx="3648" cy="1684"/>
          </a:xfrm>
        </p:grpSpPr>
        <p:grpSp>
          <p:nvGrpSpPr>
            <p:cNvPr id="29715" name="Group 5"/>
            <p:cNvGrpSpPr>
              <a:grpSpLocks/>
            </p:cNvGrpSpPr>
            <p:nvPr/>
          </p:nvGrpSpPr>
          <p:grpSpPr bwMode="auto">
            <a:xfrm>
              <a:off x="864" y="2112"/>
              <a:ext cx="3648" cy="1392"/>
              <a:chOff x="1440" y="2496"/>
              <a:chExt cx="3072" cy="1008"/>
            </a:xfrm>
          </p:grpSpPr>
          <p:pic>
            <p:nvPicPr>
              <p:cNvPr id="2971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9" name="Line 7"/>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16" name="Line 8"/>
            <p:cNvSpPr>
              <a:spLocks noChangeShapeType="1"/>
            </p:cNvSpPr>
            <p:nvPr/>
          </p:nvSpPr>
          <p:spPr bwMode="auto">
            <a:xfrm flipV="1">
              <a:off x="2688" y="2160"/>
              <a:ext cx="0" cy="1344"/>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7" name="Text Box 9"/>
            <p:cNvSpPr txBox="1">
              <a:spLocks noChangeArrowheads="1"/>
            </p:cNvSpPr>
            <p:nvPr/>
          </p:nvSpPr>
          <p:spPr bwMode="auto">
            <a:xfrm>
              <a:off x="2588" y="3504"/>
              <a:ext cx="301"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μ</a:t>
              </a:r>
            </a:p>
          </p:txBody>
        </p:sp>
      </p:grpSp>
      <p:sp>
        <p:nvSpPr>
          <p:cNvPr id="29700" name="Text Box 10"/>
          <p:cNvSpPr txBox="1">
            <a:spLocks noChangeArrowheads="1"/>
          </p:cNvSpPr>
          <p:nvPr/>
        </p:nvSpPr>
        <p:spPr bwMode="auto">
          <a:xfrm>
            <a:off x="5715000" y="2819400"/>
            <a:ext cx="96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n = 10</a:t>
            </a:r>
          </a:p>
        </p:txBody>
      </p:sp>
      <p:sp>
        <p:nvSpPr>
          <p:cNvPr id="29701" name="Line 12"/>
          <p:cNvSpPr>
            <a:spLocks noChangeShapeType="1"/>
          </p:cNvSpPr>
          <p:nvPr/>
        </p:nvSpPr>
        <p:spPr bwMode="auto">
          <a:xfrm>
            <a:off x="2971800" y="5029200"/>
            <a:ext cx="0" cy="685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2" name="Text Box 14"/>
          <p:cNvSpPr txBox="1">
            <a:spLocks noChangeArrowheads="1"/>
          </p:cNvSpPr>
          <p:nvPr/>
        </p:nvSpPr>
        <p:spPr bwMode="auto">
          <a:xfrm>
            <a:off x="2819400" y="57150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M</a:t>
            </a:r>
          </a:p>
        </p:txBody>
      </p:sp>
      <p:grpSp>
        <p:nvGrpSpPr>
          <p:cNvPr id="4" name="Group 16"/>
          <p:cNvGrpSpPr>
            <a:grpSpLocks/>
          </p:cNvGrpSpPr>
          <p:nvPr/>
        </p:nvGrpSpPr>
        <p:grpSpPr bwMode="auto">
          <a:xfrm>
            <a:off x="2057400" y="4191000"/>
            <a:ext cx="1676400" cy="1066800"/>
            <a:chOff x="1296" y="2640"/>
            <a:chExt cx="1056" cy="672"/>
          </a:xfrm>
        </p:grpSpPr>
        <p:sp>
          <p:nvSpPr>
            <p:cNvPr id="29705" name="Oval 17"/>
            <p:cNvSpPr>
              <a:spLocks noChangeArrowheads="1"/>
            </p:cNvSpPr>
            <p:nvPr/>
          </p:nvSpPr>
          <p:spPr bwMode="auto">
            <a:xfrm>
              <a:off x="2046" y="288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6" name="Oval 18"/>
            <p:cNvSpPr>
              <a:spLocks noChangeArrowheads="1"/>
            </p:cNvSpPr>
            <p:nvPr/>
          </p:nvSpPr>
          <p:spPr bwMode="auto">
            <a:xfrm>
              <a:off x="1536" y="297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7" name="Oval 19"/>
            <p:cNvSpPr>
              <a:spLocks noChangeArrowheads="1"/>
            </p:cNvSpPr>
            <p:nvPr/>
          </p:nvSpPr>
          <p:spPr bwMode="auto">
            <a:xfrm>
              <a:off x="1872" y="273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8" name="Oval 20"/>
            <p:cNvSpPr>
              <a:spLocks noChangeArrowheads="1"/>
            </p:cNvSpPr>
            <p:nvPr/>
          </p:nvSpPr>
          <p:spPr bwMode="auto">
            <a:xfrm>
              <a:off x="1824" y="297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9" name="Oval 21"/>
            <p:cNvSpPr>
              <a:spLocks noChangeArrowheads="1"/>
            </p:cNvSpPr>
            <p:nvPr/>
          </p:nvSpPr>
          <p:spPr bwMode="auto">
            <a:xfrm>
              <a:off x="1872" y="316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10" name="Oval 22"/>
            <p:cNvSpPr>
              <a:spLocks noChangeArrowheads="1"/>
            </p:cNvSpPr>
            <p:nvPr/>
          </p:nvSpPr>
          <p:spPr bwMode="auto">
            <a:xfrm>
              <a:off x="1296" y="321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11" name="Oval 23"/>
            <p:cNvSpPr>
              <a:spLocks noChangeArrowheads="1"/>
            </p:cNvSpPr>
            <p:nvPr/>
          </p:nvSpPr>
          <p:spPr bwMode="auto">
            <a:xfrm>
              <a:off x="1488" y="264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12" name="Oval 24"/>
            <p:cNvSpPr>
              <a:spLocks noChangeArrowheads="1"/>
            </p:cNvSpPr>
            <p:nvPr/>
          </p:nvSpPr>
          <p:spPr bwMode="auto">
            <a:xfrm>
              <a:off x="2304" y="316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13" name="Oval 25"/>
            <p:cNvSpPr>
              <a:spLocks noChangeArrowheads="1"/>
            </p:cNvSpPr>
            <p:nvPr/>
          </p:nvSpPr>
          <p:spPr bwMode="auto">
            <a:xfrm>
              <a:off x="1536" y="326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14" name="Oval 26"/>
            <p:cNvSpPr>
              <a:spLocks noChangeArrowheads="1"/>
            </p:cNvSpPr>
            <p:nvPr/>
          </p:nvSpPr>
          <p:spPr bwMode="auto">
            <a:xfrm>
              <a:off x="2142" y="2976"/>
              <a:ext cx="48" cy="4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29704" name="Rectangle 2"/>
          <p:cNvSpPr>
            <a:spLocks noGrp="1" noChangeArrowheads="1"/>
          </p:cNvSpPr>
          <p:nvPr>
            <p:ph type="title" idx="4294967295"/>
          </p:nvPr>
        </p:nvSpPr>
        <p:spPr>
          <a:noFill/>
        </p:spPr>
        <p:txBody>
          <a:bodyPr/>
          <a:lstStyle/>
          <a:p>
            <a:pPr eaLnBrk="1" hangingPunct="1"/>
            <a:r>
              <a:rPr lang="en-US" sz="3400" smtClean="0">
                <a:latin typeface="Gill Sans MT" pitchFamily="34" charset="0"/>
              </a:rPr>
              <a:t>Properties of the distribution of sample means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4294967295"/>
          </p:nvPr>
        </p:nvSpPr>
        <p:spPr/>
        <p:txBody>
          <a:bodyPr/>
          <a:lstStyle/>
          <a:p>
            <a:pPr eaLnBrk="1" hangingPunct="1"/>
            <a:r>
              <a:rPr lang="en-US" sz="2800" smtClean="0">
                <a:latin typeface="Gill Sans MT" pitchFamily="34" charset="0"/>
              </a:rPr>
              <a:t>Spread</a:t>
            </a:r>
          </a:p>
          <a:p>
            <a:pPr lvl="2" eaLnBrk="1" hangingPunct="1"/>
            <a:r>
              <a:rPr lang="en-US" sz="2000" smtClean="0">
                <a:latin typeface="Gill Sans MT" pitchFamily="34" charset="0"/>
              </a:rPr>
              <a:t>Sample size</a:t>
            </a:r>
          </a:p>
        </p:txBody>
      </p:sp>
      <p:grpSp>
        <p:nvGrpSpPr>
          <p:cNvPr id="30723" name="Group 4"/>
          <p:cNvGrpSpPr>
            <a:grpSpLocks/>
          </p:cNvGrpSpPr>
          <p:nvPr/>
        </p:nvGrpSpPr>
        <p:grpSpPr bwMode="auto">
          <a:xfrm>
            <a:off x="609600" y="3124200"/>
            <a:ext cx="4419600" cy="2660650"/>
            <a:chOff x="864" y="2112"/>
            <a:chExt cx="3648" cy="1684"/>
          </a:xfrm>
        </p:grpSpPr>
        <p:grpSp>
          <p:nvGrpSpPr>
            <p:cNvPr id="30822" name="Group 5"/>
            <p:cNvGrpSpPr>
              <a:grpSpLocks/>
            </p:cNvGrpSpPr>
            <p:nvPr/>
          </p:nvGrpSpPr>
          <p:grpSpPr bwMode="auto">
            <a:xfrm>
              <a:off x="864" y="2112"/>
              <a:ext cx="3648" cy="1392"/>
              <a:chOff x="1440" y="2496"/>
              <a:chExt cx="3072" cy="1008"/>
            </a:xfrm>
          </p:grpSpPr>
          <p:pic>
            <p:nvPicPr>
              <p:cNvPr id="3082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6" name="Line 7"/>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823" name="Line 8"/>
            <p:cNvSpPr>
              <a:spLocks noChangeShapeType="1"/>
            </p:cNvSpPr>
            <p:nvPr/>
          </p:nvSpPr>
          <p:spPr bwMode="auto">
            <a:xfrm flipV="1">
              <a:off x="2688" y="2160"/>
              <a:ext cx="0" cy="1344"/>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4" name="Text Box 9"/>
            <p:cNvSpPr txBox="1">
              <a:spLocks noChangeArrowheads="1"/>
            </p:cNvSpPr>
            <p:nvPr/>
          </p:nvSpPr>
          <p:spPr bwMode="auto">
            <a:xfrm>
              <a:off x="2588" y="3504"/>
              <a:ext cx="301"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μ</a:t>
              </a:r>
            </a:p>
          </p:txBody>
        </p:sp>
      </p:grpSp>
      <p:sp>
        <p:nvSpPr>
          <p:cNvPr id="30724" name="Text Box 10"/>
          <p:cNvSpPr txBox="1">
            <a:spLocks noChangeArrowheads="1"/>
          </p:cNvSpPr>
          <p:nvPr/>
        </p:nvSpPr>
        <p:spPr bwMode="auto">
          <a:xfrm>
            <a:off x="5715000" y="3276600"/>
            <a:ext cx="111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n = 100</a:t>
            </a:r>
          </a:p>
        </p:txBody>
      </p:sp>
      <p:sp>
        <p:nvSpPr>
          <p:cNvPr id="30725" name="Line 12"/>
          <p:cNvSpPr>
            <a:spLocks noChangeShapeType="1"/>
          </p:cNvSpPr>
          <p:nvPr/>
        </p:nvSpPr>
        <p:spPr bwMode="auto">
          <a:xfrm>
            <a:off x="2895600" y="5105400"/>
            <a:ext cx="0" cy="685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6" name="Text Box 14"/>
          <p:cNvSpPr txBox="1">
            <a:spLocks noChangeArrowheads="1"/>
          </p:cNvSpPr>
          <p:nvPr/>
        </p:nvSpPr>
        <p:spPr bwMode="auto">
          <a:xfrm>
            <a:off x="2698750" y="5791200"/>
            <a:ext cx="2397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M</a:t>
            </a:r>
          </a:p>
        </p:txBody>
      </p:sp>
      <p:grpSp>
        <p:nvGrpSpPr>
          <p:cNvPr id="30727" name="Group 16"/>
          <p:cNvGrpSpPr>
            <a:grpSpLocks/>
          </p:cNvGrpSpPr>
          <p:nvPr/>
        </p:nvGrpSpPr>
        <p:grpSpPr bwMode="auto">
          <a:xfrm>
            <a:off x="1447800" y="3352800"/>
            <a:ext cx="2667000" cy="1981200"/>
            <a:chOff x="912" y="2112"/>
            <a:chExt cx="1680" cy="1248"/>
          </a:xfrm>
        </p:grpSpPr>
        <p:sp>
          <p:nvSpPr>
            <p:cNvPr id="30730" name="Oval 17"/>
            <p:cNvSpPr>
              <a:spLocks noChangeArrowheads="1"/>
            </p:cNvSpPr>
            <p:nvPr/>
          </p:nvSpPr>
          <p:spPr bwMode="auto">
            <a:xfrm>
              <a:off x="2046" y="288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1" name="Oval 18"/>
            <p:cNvSpPr>
              <a:spLocks noChangeArrowheads="1"/>
            </p:cNvSpPr>
            <p:nvPr/>
          </p:nvSpPr>
          <p:spPr bwMode="auto">
            <a:xfrm>
              <a:off x="1536" y="297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2" name="Oval 19"/>
            <p:cNvSpPr>
              <a:spLocks noChangeArrowheads="1"/>
            </p:cNvSpPr>
            <p:nvPr/>
          </p:nvSpPr>
          <p:spPr bwMode="auto">
            <a:xfrm>
              <a:off x="1872" y="273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3" name="Oval 20"/>
            <p:cNvSpPr>
              <a:spLocks noChangeArrowheads="1"/>
            </p:cNvSpPr>
            <p:nvPr/>
          </p:nvSpPr>
          <p:spPr bwMode="auto">
            <a:xfrm>
              <a:off x="1824" y="297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4" name="Oval 21"/>
            <p:cNvSpPr>
              <a:spLocks noChangeArrowheads="1"/>
            </p:cNvSpPr>
            <p:nvPr/>
          </p:nvSpPr>
          <p:spPr bwMode="auto">
            <a:xfrm>
              <a:off x="1872" y="316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5" name="Oval 22"/>
            <p:cNvSpPr>
              <a:spLocks noChangeArrowheads="1"/>
            </p:cNvSpPr>
            <p:nvPr/>
          </p:nvSpPr>
          <p:spPr bwMode="auto">
            <a:xfrm>
              <a:off x="1296" y="321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6" name="Oval 23"/>
            <p:cNvSpPr>
              <a:spLocks noChangeArrowheads="1"/>
            </p:cNvSpPr>
            <p:nvPr/>
          </p:nvSpPr>
          <p:spPr bwMode="auto">
            <a:xfrm>
              <a:off x="1488" y="264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7" name="Oval 24"/>
            <p:cNvSpPr>
              <a:spLocks noChangeArrowheads="1"/>
            </p:cNvSpPr>
            <p:nvPr/>
          </p:nvSpPr>
          <p:spPr bwMode="auto">
            <a:xfrm>
              <a:off x="2304" y="316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8" name="Oval 25"/>
            <p:cNvSpPr>
              <a:spLocks noChangeArrowheads="1"/>
            </p:cNvSpPr>
            <p:nvPr/>
          </p:nvSpPr>
          <p:spPr bwMode="auto">
            <a:xfrm>
              <a:off x="1536" y="326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9" name="Oval 26"/>
            <p:cNvSpPr>
              <a:spLocks noChangeArrowheads="1"/>
            </p:cNvSpPr>
            <p:nvPr/>
          </p:nvSpPr>
          <p:spPr bwMode="auto">
            <a:xfrm>
              <a:off x="2142" y="297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0" name="Oval 27"/>
            <p:cNvSpPr>
              <a:spLocks noChangeArrowheads="1"/>
            </p:cNvSpPr>
            <p:nvPr/>
          </p:nvSpPr>
          <p:spPr bwMode="auto">
            <a:xfrm>
              <a:off x="2094" y="273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1" name="Oval 28"/>
            <p:cNvSpPr>
              <a:spLocks noChangeArrowheads="1"/>
            </p:cNvSpPr>
            <p:nvPr/>
          </p:nvSpPr>
          <p:spPr bwMode="auto">
            <a:xfrm>
              <a:off x="1584" y="283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2" name="Oval 29"/>
            <p:cNvSpPr>
              <a:spLocks noChangeArrowheads="1"/>
            </p:cNvSpPr>
            <p:nvPr/>
          </p:nvSpPr>
          <p:spPr bwMode="auto">
            <a:xfrm>
              <a:off x="1920" y="259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3" name="Oval 30"/>
            <p:cNvSpPr>
              <a:spLocks noChangeArrowheads="1"/>
            </p:cNvSpPr>
            <p:nvPr/>
          </p:nvSpPr>
          <p:spPr bwMode="auto">
            <a:xfrm>
              <a:off x="1872" y="283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4" name="Oval 31"/>
            <p:cNvSpPr>
              <a:spLocks noChangeArrowheads="1"/>
            </p:cNvSpPr>
            <p:nvPr/>
          </p:nvSpPr>
          <p:spPr bwMode="auto">
            <a:xfrm>
              <a:off x="1920" y="302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5" name="Oval 32"/>
            <p:cNvSpPr>
              <a:spLocks noChangeArrowheads="1"/>
            </p:cNvSpPr>
            <p:nvPr/>
          </p:nvSpPr>
          <p:spPr bwMode="auto">
            <a:xfrm>
              <a:off x="1344" y="307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6" name="Oval 33"/>
            <p:cNvSpPr>
              <a:spLocks noChangeArrowheads="1"/>
            </p:cNvSpPr>
            <p:nvPr/>
          </p:nvSpPr>
          <p:spPr bwMode="auto">
            <a:xfrm>
              <a:off x="1536" y="249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7" name="Oval 34"/>
            <p:cNvSpPr>
              <a:spLocks noChangeArrowheads="1"/>
            </p:cNvSpPr>
            <p:nvPr/>
          </p:nvSpPr>
          <p:spPr bwMode="auto">
            <a:xfrm>
              <a:off x="2352" y="302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8" name="Oval 35"/>
            <p:cNvSpPr>
              <a:spLocks noChangeArrowheads="1"/>
            </p:cNvSpPr>
            <p:nvPr/>
          </p:nvSpPr>
          <p:spPr bwMode="auto">
            <a:xfrm>
              <a:off x="1584" y="312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9" name="Oval 36"/>
            <p:cNvSpPr>
              <a:spLocks noChangeArrowheads="1"/>
            </p:cNvSpPr>
            <p:nvPr/>
          </p:nvSpPr>
          <p:spPr bwMode="auto">
            <a:xfrm>
              <a:off x="2190" y="283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0" name="Oval 37"/>
            <p:cNvSpPr>
              <a:spLocks noChangeArrowheads="1"/>
            </p:cNvSpPr>
            <p:nvPr/>
          </p:nvSpPr>
          <p:spPr bwMode="auto">
            <a:xfrm>
              <a:off x="1950" y="292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1" name="Oval 38"/>
            <p:cNvSpPr>
              <a:spLocks noChangeArrowheads="1"/>
            </p:cNvSpPr>
            <p:nvPr/>
          </p:nvSpPr>
          <p:spPr bwMode="auto">
            <a:xfrm>
              <a:off x="1440" y="302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2" name="Oval 39"/>
            <p:cNvSpPr>
              <a:spLocks noChangeArrowheads="1"/>
            </p:cNvSpPr>
            <p:nvPr/>
          </p:nvSpPr>
          <p:spPr bwMode="auto">
            <a:xfrm>
              <a:off x="1776" y="278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3" name="Oval 40"/>
            <p:cNvSpPr>
              <a:spLocks noChangeArrowheads="1"/>
            </p:cNvSpPr>
            <p:nvPr/>
          </p:nvSpPr>
          <p:spPr bwMode="auto">
            <a:xfrm>
              <a:off x="1728" y="302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4" name="Oval 41"/>
            <p:cNvSpPr>
              <a:spLocks noChangeArrowheads="1"/>
            </p:cNvSpPr>
            <p:nvPr/>
          </p:nvSpPr>
          <p:spPr bwMode="auto">
            <a:xfrm>
              <a:off x="1776" y="321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5" name="Oval 42"/>
            <p:cNvSpPr>
              <a:spLocks noChangeArrowheads="1"/>
            </p:cNvSpPr>
            <p:nvPr/>
          </p:nvSpPr>
          <p:spPr bwMode="auto">
            <a:xfrm>
              <a:off x="1200" y="326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6" name="Oval 43"/>
            <p:cNvSpPr>
              <a:spLocks noChangeArrowheads="1"/>
            </p:cNvSpPr>
            <p:nvPr/>
          </p:nvSpPr>
          <p:spPr bwMode="auto">
            <a:xfrm>
              <a:off x="1392" y="268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7" name="Oval 44"/>
            <p:cNvSpPr>
              <a:spLocks noChangeArrowheads="1"/>
            </p:cNvSpPr>
            <p:nvPr/>
          </p:nvSpPr>
          <p:spPr bwMode="auto">
            <a:xfrm>
              <a:off x="2208" y="321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8" name="Oval 45"/>
            <p:cNvSpPr>
              <a:spLocks noChangeArrowheads="1"/>
            </p:cNvSpPr>
            <p:nvPr/>
          </p:nvSpPr>
          <p:spPr bwMode="auto">
            <a:xfrm>
              <a:off x="1440" y="331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59" name="Oval 46"/>
            <p:cNvSpPr>
              <a:spLocks noChangeArrowheads="1"/>
            </p:cNvSpPr>
            <p:nvPr/>
          </p:nvSpPr>
          <p:spPr bwMode="auto">
            <a:xfrm>
              <a:off x="2046" y="312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0" name="Oval 47"/>
            <p:cNvSpPr>
              <a:spLocks noChangeArrowheads="1"/>
            </p:cNvSpPr>
            <p:nvPr/>
          </p:nvSpPr>
          <p:spPr bwMode="auto">
            <a:xfrm>
              <a:off x="1710" y="225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1" name="Oval 48"/>
            <p:cNvSpPr>
              <a:spLocks noChangeArrowheads="1"/>
            </p:cNvSpPr>
            <p:nvPr/>
          </p:nvSpPr>
          <p:spPr bwMode="auto">
            <a:xfrm>
              <a:off x="1968" y="254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2" name="Oval 49"/>
            <p:cNvSpPr>
              <a:spLocks noChangeArrowheads="1"/>
            </p:cNvSpPr>
            <p:nvPr/>
          </p:nvSpPr>
          <p:spPr bwMode="auto">
            <a:xfrm>
              <a:off x="1806" y="235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3" name="Oval 50"/>
            <p:cNvSpPr>
              <a:spLocks noChangeArrowheads="1"/>
            </p:cNvSpPr>
            <p:nvPr/>
          </p:nvSpPr>
          <p:spPr bwMode="auto">
            <a:xfrm>
              <a:off x="1584" y="240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4" name="Oval 51"/>
            <p:cNvSpPr>
              <a:spLocks noChangeArrowheads="1"/>
            </p:cNvSpPr>
            <p:nvPr/>
          </p:nvSpPr>
          <p:spPr bwMode="auto">
            <a:xfrm>
              <a:off x="2016" y="240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5" name="Oval 52"/>
            <p:cNvSpPr>
              <a:spLocks noChangeArrowheads="1"/>
            </p:cNvSpPr>
            <p:nvPr/>
          </p:nvSpPr>
          <p:spPr bwMode="auto">
            <a:xfrm>
              <a:off x="1614" y="230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6" name="Oval 53"/>
            <p:cNvSpPr>
              <a:spLocks noChangeArrowheads="1"/>
            </p:cNvSpPr>
            <p:nvPr/>
          </p:nvSpPr>
          <p:spPr bwMode="auto">
            <a:xfrm>
              <a:off x="1872" y="259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7" name="Oval 54"/>
            <p:cNvSpPr>
              <a:spLocks noChangeArrowheads="1"/>
            </p:cNvSpPr>
            <p:nvPr/>
          </p:nvSpPr>
          <p:spPr bwMode="auto">
            <a:xfrm>
              <a:off x="1710" y="240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8" name="Oval 55"/>
            <p:cNvSpPr>
              <a:spLocks noChangeArrowheads="1"/>
            </p:cNvSpPr>
            <p:nvPr/>
          </p:nvSpPr>
          <p:spPr bwMode="auto">
            <a:xfrm>
              <a:off x="1374" y="288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69" name="Oval 56"/>
            <p:cNvSpPr>
              <a:spLocks noChangeArrowheads="1"/>
            </p:cNvSpPr>
            <p:nvPr/>
          </p:nvSpPr>
          <p:spPr bwMode="auto">
            <a:xfrm>
              <a:off x="1632" y="316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0" name="Oval 57"/>
            <p:cNvSpPr>
              <a:spLocks noChangeArrowheads="1"/>
            </p:cNvSpPr>
            <p:nvPr/>
          </p:nvSpPr>
          <p:spPr bwMode="auto">
            <a:xfrm>
              <a:off x="1470" y="297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1" name="Oval 58"/>
            <p:cNvSpPr>
              <a:spLocks noChangeArrowheads="1"/>
            </p:cNvSpPr>
            <p:nvPr/>
          </p:nvSpPr>
          <p:spPr bwMode="auto">
            <a:xfrm>
              <a:off x="1248" y="302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2" name="Oval 59"/>
            <p:cNvSpPr>
              <a:spLocks noChangeArrowheads="1"/>
            </p:cNvSpPr>
            <p:nvPr/>
          </p:nvSpPr>
          <p:spPr bwMode="auto">
            <a:xfrm>
              <a:off x="1680" y="302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3" name="Oval 60"/>
            <p:cNvSpPr>
              <a:spLocks noChangeArrowheads="1"/>
            </p:cNvSpPr>
            <p:nvPr/>
          </p:nvSpPr>
          <p:spPr bwMode="auto">
            <a:xfrm>
              <a:off x="1278" y="292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4" name="Oval 61"/>
            <p:cNvSpPr>
              <a:spLocks noChangeArrowheads="1"/>
            </p:cNvSpPr>
            <p:nvPr/>
          </p:nvSpPr>
          <p:spPr bwMode="auto">
            <a:xfrm>
              <a:off x="1536" y="321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5" name="Oval 62"/>
            <p:cNvSpPr>
              <a:spLocks noChangeArrowheads="1"/>
            </p:cNvSpPr>
            <p:nvPr/>
          </p:nvSpPr>
          <p:spPr bwMode="auto">
            <a:xfrm>
              <a:off x="1392" y="312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6" name="Oval 63"/>
            <p:cNvSpPr>
              <a:spLocks noChangeArrowheads="1"/>
            </p:cNvSpPr>
            <p:nvPr/>
          </p:nvSpPr>
          <p:spPr bwMode="auto">
            <a:xfrm>
              <a:off x="1986" y="316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7" name="Oval 64"/>
            <p:cNvSpPr>
              <a:spLocks noChangeArrowheads="1"/>
            </p:cNvSpPr>
            <p:nvPr/>
          </p:nvSpPr>
          <p:spPr bwMode="auto">
            <a:xfrm>
              <a:off x="2034" y="302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8" name="Oval 65"/>
            <p:cNvSpPr>
              <a:spLocks noChangeArrowheads="1"/>
            </p:cNvSpPr>
            <p:nvPr/>
          </p:nvSpPr>
          <p:spPr bwMode="auto">
            <a:xfrm>
              <a:off x="1920" y="326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79" name="Oval 66"/>
            <p:cNvSpPr>
              <a:spLocks noChangeArrowheads="1"/>
            </p:cNvSpPr>
            <p:nvPr/>
          </p:nvSpPr>
          <p:spPr bwMode="auto">
            <a:xfrm>
              <a:off x="2130" y="326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0" name="Oval 67"/>
            <p:cNvSpPr>
              <a:spLocks noChangeArrowheads="1"/>
            </p:cNvSpPr>
            <p:nvPr/>
          </p:nvSpPr>
          <p:spPr bwMode="auto">
            <a:xfrm>
              <a:off x="2064" y="283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1" name="Oval 68"/>
            <p:cNvSpPr>
              <a:spLocks noChangeArrowheads="1"/>
            </p:cNvSpPr>
            <p:nvPr/>
          </p:nvSpPr>
          <p:spPr bwMode="auto">
            <a:xfrm>
              <a:off x="2160" y="292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2" name="Oval 69"/>
            <p:cNvSpPr>
              <a:spLocks noChangeArrowheads="1"/>
            </p:cNvSpPr>
            <p:nvPr/>
          </p:nvSpPr>
          <p:spPr bwMode="auto">
            <a:xfrm>
              <a:off x="1872" y="288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3" name="Oval 70"/>
            <p:cNvSpPr>
              <a:spLocks noChangeArrowheads="1"/>
            </p:cNvSpPr>
            <p:nvPr/>
          </p:nvSpPr>
          <p:spPr bwMode="auto">
            <a:xfrm>
              <a:off x="2064" y="297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4" name="Oval 71"/>
            <p:cNvSpPr>
              <a:spLocks noChangeArrowheads="1"/>
            </p:cNvSpPr>
            <p:nvPr/>
          </p:nvSpPr>
          <p:spPr bwMode="auto">
            <a:xfrm>
              <a:off x="1086" y="321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5" name="Oval 72"/>
            <p:cNvSpPr>
              <a:spLocks noChangeArrowheads="1"/>
            </p:cNvSpPr>
            <p:nvPr/>
          </p:nvSpPr>
          <p:spPr bwMode="auto">
            <a:xfrm>
              <a:off x="990" y="326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6" name="Oval 73"/>
            <p:cNvSpPr>
              <a:spLocks noChangeArrowheads="1"/>
            </p:cNvSpPr>
            <p:nvPr/>
          </p:nvSpPr>
          <p:spPr bwMode="auto">
            <a:xfrm>
              <a:off x="912" y="331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7" name="Oval 74"/>
            <p:cNvSpPr>
              <a:spLocks noChangeArrowheads="1"/>
            </p:cNvSpPr>
            <p:nvPr/>
          </p:nvSpPr>
          <p:spPr bwMode="auto">
            <a:xfrm>
              <a:off x="2400" y="321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8" name="Oval 75"/>
            <p:cNvSpPr>
              <a:spLocks noChangeArrowheads="1"/>
            </p:cNvSpPr>
            <p:nvPr/>
          </p:nvSpPr>
          <p:spPr bwMode="auto">
            <a:xfrm>
              <a:off x="2544" y="331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89" name="Oval 76"/>
            <p:cNvSpPr>
              <a:spLocks noChangeArrowheads="1"/>
            </p:cNvSpPr>
            <p:nvPr/>
          </p:nvSpPr>
          <p:spPr bwMode="auto">
            <a:xfrm>
              <a:off x="1680" y="268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0" name="Oval 77"/>
            <p:cNvSpPr>
              <a:spLocks noChangeArrowheads="1"/>
            </p:cNvSpPr>
            <p:nvPr/>
          </p:nvSpPr>
          <p:spPr bwMode="auto">
            <a:xfrm>
              <a:off x="2064" y="273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1" name="Oval 78"/>
            <p:cNvSpPr>
              <a:spLocks noChangeArrowheads="1"/>
            </p:cNvSpPr>
            <p:nvPr/>
          </p:nvSpPr>
          <p:spPr bwMode="auto">
            <a:xfrm>
              <a:off x="1488" y="288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2" name="Oval 79"/>
            <p:cNvSpPr>
              <a:spLocks noChangeArrowheads="1"/>
            </p:cNvSpPr>
            <p:nvPr/>
          </p:nvSpPr>
          <p:spPr bwMode="auto">
            <a:xfrm>
              <a:off x="1440" y="268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3" name="Oval 80"/>
            <p:cNvSpPr>
              <a:spLocks noChangeArrowheads="1"/>
            </p:cNvSpPr>
            <p:nvPr/>
          </p:nvSpPr>
          <p:spPr bwMode="auto">
            <a:xfrm>
              <a:off x="1632" y="278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4" name="Oval 81"/>
            <p:cNvSpPr>
              <a:spLocks noChangeArrowheads="1"/>
            </p:cNvSpPr>
            <p:nvPr/>
          </p:nvSpPr>
          <p:spPr bwMode="auto">
            <a:xfrm>
              <a:off x="2208" y="312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5" name="Oval 82"/>
            <p:cNvSpPr>
              <a:spLocks noChangeArrowheads="1"/>
            </p:cNvSpPr>
            <p:nvPr/>
          </p:nvSpPr>
          <p:spPr bwMode="auto">
            <a:xfrm>
              <a:off x="1392" y="297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6" name="Oval 83"/>
            <p:cNvSpPr>
              <a:spLocks noChangeArrowheads="1"/>
            </p:cNvSpPr>
            <p:nvPr/>
          </p:nvSpPr>
          <p:spPr bwMode="auto">
            <a:xfrm>
              <a:off x="1488" y="273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7" name="Oval 84"/>
            <p:cNvSpPr>
              <a:spLocks noChangeArrowheads="1"/>
            </p:cNvSpPr>
            <p:nvPr/>
          </p:nvSpPr>
          <p:spPr bwMode="auto">
            <a:xfrm>
              <a:off x="1392" y="278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8" name="Oval 85"/>
            <p:cNvSpPr>
              <a:spLocks noChangeArrowheads="1"/>
            </p:cNvSpPr>
            <p:nvPr/>
          </p:nvSpPr>
          <p:spPr bwMode="auto">
            <a:xfrm>
              <a:off x="1968" y="273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99" name="Oval 86"/>
            <p:cNvSpPr>
              <a:spLocks noChangeArrowheads="1"/>
            </p:cNvSpPr>
            <p:nvPr/>
          </p:nvSpPr>
          <p:spPr bwMode="auto">
            <a:xfrm>
              <a:off x="1986" y="283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0" name="Oval 87"/>
            <p:cNvSpPr>
              <a:spLocks noChangeArrowheads="1"/>
            </p:cNvSpPr>
            <p:nvPr/>
          </p:nvSpPr>
          <p:spPr bwMode="auto">
            <a:xfrm>
              <a:off x="2160" y="278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1" name="Oval 88"/>
            <p:cNvSpPr>
              <a:spLocks noChangeArrowheads="1"/>
            </p:cNvSpPr>
            <p:nvPr/>
          </p:nvSpPr>
          <p:spPr bwMode="auto">
            <a:xfrm>
              <a:off x="1692" y="254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2" name="Oval 89"/>
            <p:cNvSpPr>
              <a:spLocks noChangeArrowheads="1"/>
            </p:cNvSpPr>
            <p:nvPr/>
          </p:nvSpPr>
          <p:spPr bwMode="auto">
            <a:xfrm>
              <a:off x="1776" y="273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3" name="Oval 90"/>
            <p:cNvSpPr>
              <a:spLocks noChangeArrowheads="1"/>
            </p:cNvSpPr>
            <p:nvPr/>
          </p:nvSpPr>
          <p:spPr bwMode="auto">
            <a:xfrm>
              <a:off x="1596" y="259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4" name="Oval 91"/>
            <p:cNvSpPr>
              <a:spLocks noChangeArrowheads="1"/>
            </p:cNvSpPr>
            <p:nvPr/>
          </p:nvSpPr>
          <p:spPr bwMode="auto">
            <a:xfrm>
              <a:off x="1536" y="273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5" name="Oval 92"/>
            <p:cNvSpPr>
              <a:spLocks noChangeArrowheads="1"/>
            </p:cNvSpPr>
            <p:nvPr/>
          </p:nvSpPr>
          <p:spPr bwMode="auto">
            <a:xfrm>
              <a:off x="1632" y="288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6" name="Oval 93"/>
            <p:cNvSpPr>
              <a:spLocks noChangeArrowheads="1"/>
            </p:cNvSpPr>
            <p:nvPr/>
          </p:nvSpPr>
          <p:spPr bwMode="auto">
            <a:xfrm>
              <a:off x="1584" y="249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7" name="Oval 94"/>
            <p:cNvSpPr>
              <a:spLocks noChangeArrowheads="1"/>
            </p:cNvSpPr>
            <p:nvPr/>
          </p:nvSpPr>
          <p:spPr bwMode="auto">
            <a:xfrm>
              <a:off x="1680" y="283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8" name="Oval 95"/>
            <p:cNvSpPr>
              <a:spLocks noChangeArrowheads="1"/>
            </p:cNvSpPr>
            <p:nvPr/>
          </p:nvSpPr>
          <p:spPr bwMode="auto">
            <a:xfrm>
              <a:off x="1710" y="249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09" name="Oval 96"/>
            <p:cNvSpPr>
              <a:spLocks noChangeArrowheads="1"/>
            </p:cNvSpPr>
            <p:nvPr/>
          </p:nvSpPr>
          <p:spPr bwMode="auto">
            <a:xfrm>
              <a:off x="1440" y="2544"/>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0" name="Oval 97"/>
            <p:cNvSpPr>
              <a:spLocks noChangeArrowheads="1"/>
            </p:cNvSpPr>
            <p:nvPr/>
          </p:nvSpPr>
          <p:spPr bwMode="auto">
            <a:xfrm>
              <a:off x="1902" y="240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1" name="Oval 98"/>
            <p:cNvSpPr>
              <a:spLocks noChangeArrowheads="1"/>
            </p:cNvSpPr>
            <p:nvPr/>
          </p:nvSpPr>
          <p:spPr bwMode="auto">
            <a:xfrm>
              <a:off x="1968" y="264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2" name="Oval 99"/>
            <p:cNvSpPr>
              <a:spLocks noChangeArrowheads="1"/>
            </p:cNvSpPr>
            <p:nvPr/>
          </p:nvSpPr>
          <p:spPr bwMode="auto">
            <a:xfrm>
              <a:off x="1806" y="244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3" name="Oval 100"/>
            <p:cNvSpPr>
              <a:spLocks noChangeArrowheads="1"/>
            </p:cNvSpPr>
            <p:nvPr/>
          </p:nvSpPr>
          <p:spPr bwMode="auto">
            <a:xfrm>
              <a:off x="1746" y="259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4" name="Oval 101"/>
            <p:cNvSpPr>
              <a:spLocks noChangeArrowheads="1"/>
            </p:cNvSpPr>
            <p:nvPr/>
          </p:nvSpPr>
          <p:spPr bwMode="auto">
            <a:xfrm>
              <a:off x="1794" y="244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5" name="Oval 102"/>
            <p:cNvSpPr>
              <a:spLocks noChangeArrowheads="1"/>
            </p:cNvSpPr>
            <p:nvPr/>
          </p:nvSpPr>
          <p:spPr bwMode="auto">
            <a:xfrm>
              <a:off x="1872" y="225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6" name="Oval 103"/>
            <p:cNvSpPr>
              <a:spLocks noChangeArrowheads="1"/>
            </p:cNvSpPr>
            <p:nvPr/>
          </p:nvSpPr>
          <p:spPr bwMode="auto">
            <a:xfrm>
              <a:off x="1890" y="2688"/>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7" name="Oval 104"/>
            <p:cNvSpPr>
              <a:spLocks noChangeArrowheads="1"/>
            </p:cNvSpPr>
            <p:nvPr/>
          </p:nvSpPr>
          <p:spPr bwMode="auto">
            <a:xfrm>
              <a:off x="1920" y="235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8" name="Oval 105"/>
            <p:cNvSpPr>
              <a:spLocks noChangeArrowheads="1"/>
            </p:cNvSpPr>
            <p:nvPr/>
          </p:nvSpPr>
          <p:spPr bwMode="auto">
            <a:xfrm>
              <a:off x="1872" y="2496"/>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19" name="Oval 106"/>
            <p:cNvSpPr>
              <a:spLocks noChangeArrowheads="1"/>
            </p:cNvSpPr>
            <p:nvPr/>
          </p:nvSpPr>
          <p:spPr bwMode="auto">
            <a:xfrm>
              <a:off x="1680" y="2112"/>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20" name="Oval 107"/>
            <p:cNvSpPr>
              <a:spLocks noChangeArrowheads="1"/>
            </p:cNvSpPr>
            <p:nvPr/>
          </p:nvSpPr>
          <p:spPr bwMode="auto">
            <a:xfrm>
              <a:off x="1602" y="2160"/>
              <a:ext cx="48" cy="4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821" name="Oval 108"/>
            <p:cNvSpPr>
              <a:spLocks noChangeArrowheads="1"/>
            </p:cNvSpPr>
            <p:nvPr/>
          </p:nvSpPr>
          <p:spPr bwMode="auto">
            <a:xfrm>
              <a:off x="1872" y="2112"/>
              <a:ext cx="48" cy="4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30728" name="Text Box 109"/>
          <p:cNvSpPr txBox="1">
            <a:spLocks noChangeArrowheads="1"/>
          </p:cNvSpPr>
          <p:nvPr/>
        </p:nvSpPr>
        <p:spPr bwMode="auto">
          <a:xfrm>
            <a:off x="5702300" y="3946525"/>
            <a:ext cx="29083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solidFill>
                  <a:srgbClr val="333399"/>
                </a:solidFill>
              </a:rPr>
              <a:t>The larger the sample size the smaller the spread</a:t>
            </a:r>
          </a:p>
        </p:txBody>
      </p:sp>
      <p:sp>
        <p:nvSpPr>
          <p:cNvPr id="30729" name="Rectangle 2"/>
          <p:cNvSpPr>
            <a:spLocks noGrp="1" noChangeArrowheads="1"/>
          </p:cNvSpPr>
          <p:nvPr>
            <p:ph type="title" idx="4294967295"/>
          </p:nvPr>
        </p:nvSpPr>
        <p:spPr>
          <a:noFill/>
        </p:spPr>
        <p:txBody>
          <a:bodyPr/>
          <a:lstStyle/>
          <a:p>
            <a:pPr eaLnBrk="1" hangingPunct="1"/>
            <a:r>
              <a:rPr lang="en-US" sz="3400" smtClean="0">
                <a:latin typeface="Gill Sans MT" pitchFamily="34" charset="0"/>
              </a:rPr>
              <a:t>Properties of the distribution of sample means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4294967295"/>
          </p:nvPr>
        </p:nvSpPr>
        <p:spPr>
          <a:xfrm>
            <a:off x="1435100" y="1719263"/>
            <a:ext cx="7426325" cy="2233612"/>
          </a:xfrm>
        </p:spPr>
        <p:txBody>
          <a:bodyPr/>
          <a:lstStyle/>
          <a:p>
            <a:pPr eaLnBrk="1" hangingPunct="1"/>
            <a:r>
              <a:rPr lang="en-US" sz="2400" smtClean="0">
                <a:latin typeface="Gill Sans MT" pitchFamily="34" charset="0"/>
              </a:rPr>
              <a:t>Spread</a:t>
            </a:r>
          </a:p>
          <a:p>
            <a:pPr lvl="2" eaLnBrk="1" hangingPunct="1"/>
            <a:r>
              <a:rPr lang="en-US" sz="1800" smtClean="0">
                <a:latin typeface="Gill Sans MT" pitchFamily="34" charset="0"/>
              </a:rPr>
              <a:t>Standard deviation of the population</a:t>
            </a:r>
          </a:p>
          <a:p>
            <a:pPr lvl="2" eaLnBrk="1" hangingPunct="1"/>
            <a:r>
              <a:rPr lang="en-US" sz="1800" smtClean="0">
                <a:latin typeface="Gill Sans MT" pitchFamily="34" charset="0"/>
              </a:rPr>
              <a:t>Sample size</a:t>
            </a:r>
          </a:p>
          <a:p>
            <a:pPr lvl="1" eaLnBrk="1" hangingPunct="1"/>
            <a:r>
              <a:rPr lang="en-US" sz="2000" smtClean="0">
                <a:latin typeface="Gill Sans MT" pitchFamily="34" charset="0"/>
              </a:rPr>
              <a:t>Putting them together we get the </a:t>
            </a:r>
            <a:r>
              <a:rPr lang="en-US" sz="2000" u="sng" smtClean="0">
                <a:latin typeface="Gill Sans MT" pitchFamily="34" charset="0"/>
              </a:rPr>
              <a:t>standard deviation of the distribution of sample means</a:t>
            </a:r>
            <a:endParaRPr lang="en-US" sz="2000" smtClean="0">
              <a:latin typeface="Gill Sans MT" pitchFamily="34" charset="0"/>
            </a:endParaRPr>
          </a:p>
        </p:txBody>
      </p:sp>
      <p:graphicFrame>
        <p:nvGraphicFramePr>
          <p:cNvPr id="461828" name="Object 2"/>
          <p:cNvGraphicFramePr>
            <a:graphicFrameLocks noChangeAspect="1"/>
          </p:cNvGraphicFramePr>
          <p:nvPr/>
        </p:nvGraphicFramePr>
        <p:xfrm>
          <a:off x="3143250" y="3695700"/>
          <a:ext cx="1943100" cy="1246188"/>
        </p:xfrm>
        <a:graphic>
          <a:graphicData uri="http://schemas.openxmlformats.org/presentationml/2006/ole">
            <mc:AlternateContent xmlns:mc="http://schemas.openxmlformats.org/markup-compatibility/2006">
              <mc:Choice xmlns:v="urn:schemas-microsoft-com:vml" Requires="v">
                <p:oleObj spid="_x0000_s31751" name="Equation" r:id="rId4" imgW="635000" imgH="406400" progId="Equation.3">
                  <p:embed/>
                </p:oleObj>
              </mc:Choice>
              <mc:Fallback>
                <p:oleObj name="Equation" r:id="rId4" imgW="635000" imgH="406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3250" y="3695700"/>
                        <a:ext cx="1943100" cy="124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61829" name="Rectangle 5"/>
          <p:cNvSpPr>
            <a:spLocks noChangeArrowheads="1"/>
          </p:cNvSpPr>
          <p:nvPr/>
        </p:nvSpPr>
        <p:spPr bwMode="auto">
          <a:xfrm>
            <a:off x="685800" y="5029200"/>
            <a:ext cx="8305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FontTx/>
              <a:buChar char="–"/>
            </a:pPr>
            <a:r>
              <a:rPr kumimoji="1" lang="en-US"/>
              <a:t>Commonly called the </a:t>
            </a:r>
            <a:r>
              <a:rPr kumimoji="1" lang="en-US" b="1" i="1"/>
              <a:t>standard error (= SE = SEM = σ</a:t>
            </a:r>
            <a:r>
              <a:rPr kumimoji="1" lang="en-US" b="1" i="1" baseline="-25000"/>
              <a:t>M</a:t>
            </a:r>
            <a:r>
              <a:rPr kumimoji="1" lang="en-US" b="1" i="1"/>
              <a:t>)</a:t>
            </a:r>
          </a:p>
          <a:p>
            <a:pPr marL="742950" lvl="1" indent="-285750">
              <a:spcBef>
                <a:spcPct val="20000"/>
              </a:spcBef>
              <a:buFontTx/>
              <a:buChar char="–"/>
            </a:pPr>
            <a:r>
              <a:rPr kumimoji="1" lang="en-US"/>
              <a:t>Can be thought of as the </a:t>
            </a:r>
            <a:r>
              <a:rPr kumimoji="1" lang="en-US" b="1" i="1"/>
              <a:t>reliability</a:t>
            </a:r>
            <a:r>
              <a:rPr kumimoji="1" lang="en-US"/>
              <a:t> of sample means (that is consistency expected between different measurements of the mean)</a:t>
            </a:r>
          </a:p>
        </p:txBody>
      </p:sp>
      <p:sp>
        <p:nvSpPr>
          <p:cNvPr id="31749" name="Rectangle 2"/>
          <p:cNvSpPr>
            <a:spLocks noGrp="1" noChangeArrowheads="1"/>
          </p:cNvSpPr>
          <p:nvPr>
            <p:ph type="title" idx="4294967295"/>
          </p:nvPr>
        </p:nvSpPr>
        <p:spPr>
          <a:noFill/>
        </p:spPr>
        <p:txBody>
          <a:bodyPr/>
          <a:lstStyle/>
          <a:p>
            <a:pPr eaLnBrk="1" hangingPunct="1"/>
            <a:r>
              <a:rPr lang="en-US" sz="3400" smtClean="0">
                <a:latin typeface="Gill Sans MT" pitchFamily="34" charset="0"/>
              </a:rPr>
              <a:t>Properties of the distribution of sample means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18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182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6182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noFill/>
        </p:spPr>
        <p:txBody>
          <a:bodyPr/>
          <a:lstStyle/>
          <a:p>
            <a:pPr eaLnBrk="1" hangingPunct="1"/>
            <a:r>
              <a:rPr lang="en-US" smtClean="0">
                <a:latin typeface="Gill Sans MT" pitchFamily="34" charset="0"/>
              </a:rPr>
              <a:t>Standard error</a:t>
            </a:r>
          </a:p>
        </p:txBody>
      </p:sp>
      <p:sp>
        <p:nvSpPr>
          <p:cNvPr id="463875" name="Rectangle 3"/>
          <p:cNvSpPr>
            <a:spLocks noGrp="1" noChangeArrowheads="1"/>
          </p:cNvSpPr>
          <p:nvPr>
            <p:ph type="body" idx="4294967295"/>
          </p:nvPr>
        </p:nvSpPr>
        <p:spPr>
          <a:xfrm>
            <a:off x="1435100" y="1719263"/>
            <a:ext cx="7426325" cy="2695575"/>
          </a:xfrm>
        </p:spPr>
        <p:txBody>
          <a:bodyPr/>
          <a:lstStyle/>
          <a:p>
            <a:pPr eaLnBrk="1" hangingPunct="1"/>
            <a:r>
              <a:rPr lang="en-US" sz="2800" smtClean="0">
                <a:latin typeface="Gill Sans MT" pitchFamily="34" charset="0"/>
              </a:rPr>
              <a:t>The </a:t>
            </a:r>
            <a:r>
              <a:rPr lang="en-US" sz="2800" u="sng" smtClean="0">
                <a:latin typeface="Gill Sans MT" pitchFamily="34" charset="0"/>
              </a:rPr>
              <a:t>standard error</a:t>
            </a:r>
            <a:r>
              <a:rPr lang="en-US" sz="2800" smtClean="0">
                <a:latin typeface="Gill Sans MT" pitchFamily="34" charset="0"/>
              </a:rPr>
              <a:t> is the average amount that you</a:t>
            </a:r>
            <a:r>
              <a:rPr lang="en-US" altLang="en-US" sz="2800" smtClean="0">
                <a:latin typeface="Gill Sans MT" pitchFamily="34" charset="0"/>
              </a:rPr>
              <a:t>’</a:t>
            </a:r>
            <a:r>
              <a:rPr lang="en-US" altLang="ja-JP" sz="2800" smtClean="0">
                <a:latin typeface="Gill Sans MT" pitchFamily="34" charset="0"/>
              </a:rPr>
              <a:t>d expect a sample (of size n) to deviate from the population mean</a:t>
            </a:r>
          </a:p>
          <a:p>
            <a:pPr lvl="1" eaLnBrk="1" hangingPunct="1"/>
            <a:r>
              <a:rPr lang="en-US" sz="2400" smtClean="0">
                <a:latin typeface="Gill Sans MT" pitchFamily="34" charset="0"/>
              </a:rPr>
              <a:t>In other words, it is an estimate of the </a:t>
            </a:r>
            <a:r>
              <a:rPr lang="en-US" sz="2400" u="sng" smtClean="0">
                <a:latin typeface="Gill Sans MT" pitchFamily="34" charset="0"/>
              </a:rPr>
              <a:t>error that you</a:t>
            </a:r>
            <a:r>
              <a:rPr lang="en-US" altLang="en-US" sz="2400" u="sng" smtClean="0">
                <a:latin typeface="Gill Sans MT" pitchFamily="34" charset="0"/>
              </a:rPr>
              <a:t>’</a:t>
            </a:r>
            <a:r>
              <a:rPr lang="en-US" altLang="ja-JP" sz="2400" u="sng" smtClean="0">
                <a:latin typeface="Gill Sans MT" pitchFamily="34" charset="0"/>
              </a:rPr>
              <a:t>d expect by chance</a:t>
            </a:r>
            <a:r>
              <a:rPr lang="en-US" altLang="ja-JP" sz="2400" smtClean="0">
                <a:latin typeface="Gill Sans MT" pitchFamily="34" charset="0"/>
              </a:rPr>
              <a:t> (or by sampling)</a:t>
            </a:r>
          </a:p>
          <a:p>
            <a:pPr eaLnBrk="1" hangingPunct="1"/>
            <a:r>
              <a:rPr lang="en-US" smtClean="0">
                <a:latin typeface="Gill Sans MT" pitchFamily="34" charset="0"/>
              </a:rPr>
              <a:t>The standard error is similar to the standard deviation, but it is important to know the difference between the two, both conceptually and mathematically!!!</a:t>
            </a:r>
          </a:p>
          <a:p>
            <a:pPr lvl="1" eaLnBrk="1" hangingPunct="1">
              <a:buFont typeface="Arial" pitchFamily="34" charset="0"/>
              <a:buNone/>
            </a:pPr>
            <a:endParaRPr lang="en-US" smtClean="0">
              <a:latin typeface="Gill Sans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3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3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638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5"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en-US" dirty="0" smtClean="0">
                <a:latin typeface="Gill Sans MT" pitchFamily="34" charset="0"/>
              </a:rPr>
              <a:t>Binomial Distribution</a:t>
            </a:r>
            <a:endParaRPr lang="en-US" dirty="0" smtClean="0">
              <a:latin typeface="Gill Sans MT" pitchFamily="34" charset="0"/>
            </a:endParaRPr>
          </a:p>
        </p:txBody>
      </p:sp>
      <p:sp>
        <p:nvSpPr>
          <p:cNvPr id="6147" name="Text Box 3"/>
          <p:cNvSpPr txBox="1">
            <a:spLocks noChangeArrowheads="1"/>
          </p:cNvSpPr>
          <p:nvPr/>
        </p:nvSpPr>
        <p:spPr bwMode="auto">
          <a:xfrm>
            <a:off x="4564063" y="17526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HHH</a:t>
            </a:r>
          </a:p>
        </p:txBody>
      </p:sp>
      <p:sp>
        <p:nvSpPr>
          <p:cNvPr id="6148" name="Text Box 4"/>
          <p:cNvSpPr txBox="1">
            <a:spLocks noChangeArrowheads="1"/>
          </p:cNvSpPr>
          <p:nvPr/>
        </p:nvSpPr>
        <p:spPr bwMode="auto">
          <a:xfrm>
            <a:off x="4564063" y="2286000"/>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HHT</a:t>
            </a:r>
          </a:p>
        </p:txBody>
      </p:sp>
      <p:sp>
        <p:nvSpPr>
          <p:cNvPr id="6149" name="Text Box 5"/>
          <p:cNvSpPr txBox="1">
            <a:spLocks noChangeArrowheads="1"/>
          </p:cNvSpPr>
          <p:nvPr/>
        </p:nvSpPr>
        <p:spPr bwMode="auto">
          <a:xfrm>
            <a:off x="4564063" y="3048000"/>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HTH</a:t>
            </a:r>
          </a:p>
        </p:txBody>
      </p:sp>
      <p:sp>
        <p:nvSpPr>
          <p:cNvPr id="6150" name="Text Box 6"/>
          <p:cNvSpPr txBox="1">
            <a:spLocks noChangeArrowheads="1"/>
          </p:cNvSpPr>
          <p:nvPr/>
        </p:nvSpPr>
        <p:spPr bwMode="auto">
          <a:xfrm>
            <a:off x="4556125" y="3581400"/>
            <a:ext cx="77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HTT</a:t>
            </a:r>
          </a:p>
        </p:txBody>
      </p:sp>
      <p:sp>
        <p:nvSpPr>
          <p:cNvPr id="6151" name="Text Box 7"/>
          <p:cNvSpPr txBox="1">
            <a:spLocks noChangeArrowheads="1"/>
          </p:cNvSpPr>
          <p:nvPr/>
        </p:nvSpPr>
        <p:spPr bwMode="auto">
          <a:xfrm>
            <a:off x="4564063" y="4191000"/>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THH</a:t>
            </a:r>
          </a:p>
        </p:txBody>
      </p:sp>
      <p:sp>
        <p:nvSpPr>
          <p:cNvPr id="6152" name="Text Box 8"/>
          <p:cNvSpPr txBox="1">
            <a:spLocks noChangeArrowheads="1"/>
          </p:cNvSpPr>
          <p:nvPr/>
        </p:nvSpPr>
        <p:spPr bwMode="auto">
          <a:xfrm>
            <a:off x="4564063" y="4724400"/>
            <a:ext cx="776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THT</a:t>
            </a:r>
          </a:p>
        </p:txBody>
      </p:sp>
      <p:sp>
        <p:nvSpPr>
          <p:cNvPr id="6153" name="Text Box 9"/>
          <p:cNvSpPr txBox="1">
            <a:spLocks noChangeArrowheads="1"/>
          </p:cNvSpPr>
          <p:nvPr/>
        </p:nvSpPr>
        <p:spPr bwMode="auto">
          <a:xfrm>
            <a:off x="4564063" y="5257800"/>
            <a:ext cx="776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TTH</a:t>
            </a:r>
          </a:p>
        </p:txBody>
      </p:sp>
      <p:sp>
        <p:nvSpPr>
          <p:cNvPr id="6154" name="Text Box 10"/>
          <p:cNvSpPr txBox="1">
            <a:spLocks noChangeArrowheads="1"/>
          </p:cNvSpPr>
          <p:nvPr/>
        </p:nvSpPr>
        <p:spPr bwMode="auto">
          <a:xfrm>
            <a:off x="4556125" y="5791200"/>
            <a:ext cx="74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TTT</a:t>
            </a:r>
          </a:p>
        </p:txBody>
      </p:sp>
      <p:sp>
        <p:nvSpPr>
          <p:cNvPr id="6155" name="Text Box 11"/>
          <p:cNvSpPr txBox="1">
            <a:spLocks noChangeArrowheads="1"/>
          </p:cNvSpPr>
          <p:nvPr/>
        </p:nvSpPr>
        <p:spPr bwMode="auto">
          <a:xfrm>
            <a:off x="5946775" y="137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Number of heads</a:t>
            </a:r>
            <a:endParaRPr lang="en-US"/>
          </a:p>
        </p:txBody>
      </p:sp>
      <p:sp>
        <p:nvSpPr>
          <p:cNvPr id="6156" name="Text Box 12"/>
          <p:cNvSpPr txBox="1">
            <a:spLocks noChangeArrowheads="1"/>
          </p:cNvSpPr>
          <p:nvPr/>
        </p:nvSpPr>
        <p:spPr bwMode="auto">
          <a:xfrm>
            <a:off x="6902450" y="1752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3</a:t>
            </a:r>
          </a:p>
        </p:txBody>
      </p:sp>
      <p:sp>
        <p:nvSpPr>
          <p:cNvPr id="6157" name="Text Box 13"/>
          <p:cNvSpPr txBox="1">
            <a:spLocks noChangeArrowheads="1"/>
          </p:cNvSpPr>
          <p:nvPr/>
        </p:nvSpPr>
        <p:spPr bwMode="auto">
          <a:xfrm>
            <a:off x="6902450" y="2286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2</a:t>
            </a:r>
          </a:p>
        </p:txBody>
      </p:sp>
      <p:sp>
        <p:nvSpPr>
          <p:cNvPr id="6158" name="Text Box 14"/>
          <p:cNvSpPr txBox="1">
            <a:spLocks noChangeArrowheads="1"/>
          </p:cNvSpPr>
          <p:nvPr/>
        </p:nvSpPr>
        <p:spPr bwMode="auto">
          <a:xfrm>
            <a:off x="690245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1</a:t>
            </a:r>
          </a:p>
        </p:txBody>
      </p:sp>
      <p:sp>
        <p:nvSpPr>
          <p:cNvPr id="6159" name="Text Box 15"/>
          <p:cNvSpPr txBox="1">
            <a:spLocks noChangeArrowheads="1"/>
          </p:cNvSpPr>
          <p:nvPr/>
        </p:nvSpPr>
        <p:spPr bwMode="auto">
          <a:xfrm>
            <a:off x="6902450" y="5943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0</a:t>
            </a:r>
          </a:p>
        </p:txBody>
      </p:sp>
      <p:sp>
        <p:nvSpPr>
          <p:cNvPr id="6160" name="Text Box 16"/>
          <p:cNvSpPr txBox="1">
            <a:spLocks noChangeArrowheads="1"/>
          </p:cNvSpPr>
          <p:nvPr/>
        </p:nvSpPr>
        <p:spPr bwMode="auto">
          <a:xfrm>
            <a:off x="6902450" y="3048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2</a:t>
            </a:r>
          </a:p>
        </p:txBody>
      </p:sp>
      <p:sp>
        <p:nvSpPr>
          <p:cNvPr id="6161" name="Text Box 17"/>
          <p:cNvSpPr txBox="1">
            <a:spLocks noChangeArrowheads="1"/>
          </p:cNvSpPr>
          <p:nvPr/>
        </p:nvSpPr>
        <p:spPr bwMode="auto">
          <a:xfrm>
            <a:off x="690245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2</a:t>
            </a:r>
          </a:p>
        </p:txBody>
      </p:sp>
      <p:sp>
        <p:nvSpPr>
          <p:cNvPr id="6162" name="Text Box 18"/>
          <p:cNvSpPr txBox="1">
            <a:spLocks noChangeArrowheads="1"/>
          </p:cNvSpPr>
          <p:nvPr/>
        </p:nvSpPr>
        <p:spPr bwMode="auto">
          <a:xfrm>
            <a:off x="6902450" y="4724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1</a:t>
            </a:r>
          </a:p>
        </p:txBody>
      </p:sp>
      <p:sp>
        <p:nvSpPr>
          <p:cNvPr id="6163" name="Text Box 19"/>
          <p:cNvSpPr txBox="1">
            <a:spLocks noChangeArrowheads="1"/>
          </p:cNvSpPr>
          <p:nvPr/>
        </p:nvSpPr>
        <p:spPr bwMode="auto">
          <a:xfrm>
            <a:off x="6902450" y="541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1</a:t>
            </a:r>
          </a:p>
        </p:txBody>
      </p:sp>
      <p:pic>
        <p:nvPicPr>
          <p:cNvPr id="6164"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14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5"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800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1336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7"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048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3434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9"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2578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0"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676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1"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3837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94322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505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08622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5"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648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6"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522922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7"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5791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8" name="Text Box 34"/>
          <p:cNvSpPr txBox="1">
            <a:spLocks noChangeArrowheads="1"/>
          </p:cNvSpPr>
          <p:nvPr/>
        </p:nvSpPr>
        <p:spPr bwMode="auto">
          <a:xfrm>
            <a:off x="76200" y="6323013"/>
            <a:ext cx="4953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800"/>
              <a:t>2</a:t>
            </a:r>
            <a:r>
              <a:rPr lang="en-US" sz="3200" baseline="30000"/>
              <a:t>n</a:t>
            </a:r>
            <a:endParaRPr lang="en-US"/>
          </a:p>
        </p:txBody>
      </p:sp>
      <p:sp>
        <p:nvSpPr>
          <p:cNvPr id="6179" name="Text Box 35"/>
          <p:cNvSpPr txBox="1">
            <a:spLocks noChangeArrowheads="1"/>
          </p:cNvSpPr>
          <p:nvPr/>
        </p:nvSpPr>
        <p:spPr bwMode="auto">
          <a:xfrm>
            <a:off x="457200" y="6278563"/>
            <a:ext cx="3016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800"/>
              <a:t>= 2</a:t>
            </a:r>
            <a:r>
              <a:rPr lang="en-US" sz="3200" baseline="30000"/>
              <a:t>3 </a:t>
            </a:r>
            <a:r>
              <a:rPr lang="en-US" sz="3200"/>
              <a:t>= </a:t>
            </a:r>
            <a:r>
              <a:rPr lang="en-US" sz="2800"/>
              <a:t>8</a:t>
            </a:r>
            <a:r>
              <a:rPr lang="en-US" sz="3200"/>
              <a:t> </a:t>
            </a:r>
            <a:r>
              <a:rPr lang="en-US" sz="2000"/>
              <a:t>total outcomes</a:t>
            </a:r>
          </a:p>
        </p:txBody>
      </p:sp>
      <p:pic>
        <p:nvPicPr>
          <p:cNvPr id="6180" name="Picture 36" descr="Flipping_co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noFill/>
        </p:spPr>
        <p:txBody>
          <a:bodyPr/>
          <a:lstStyle/>
          <a:p>
            <a:pPr eaLnBrk="1" hangingPunct="1"/>
            <a:r>
              <a:rPr lang="en-US" smtClean="0">
                <a:latin typeface="Gill Sans MT" pitchFamily="34" charset="0"/>
              </a:rPr>
              <a:t>Distribution of sample means</a:t>
            </a:r>
          </a:p>
        </p:txBody>
      </p:sp>
      <p:sp>
        <p:nvSpPr>
          <p:cNvPr id="33795" name="Rectangle 3"/>
          <p:cNvSpPr>
            <a:spLocks noGrp="1" noChangeArrowheads="1"/>
          </p:cNvSpPr>
          <p:nvPr>
            <p:ph type="body" idx="4294967295"/>
          </p:nvPr>
        </p:nvSpPr>
        <p:spPr>
          <a:xfrm>
            <a:off x="1435100" y="1719263"/>
            <a:ext cx="7426325" cy="1079500"/>
          </a:xfrm>
        </p:spPr>
        <p:txBody>
          <a:bodyPr/>
          <a:lstStyle/>
          <a:p>
            <a:pPr eaLnBrk="1" hangingPunct="1"/>
            <a:r>
              <a:rPr lang="en-US" sz="2800" smtClean="0">
                <a:latin typeface="Gill Sans MT" pitchFamily="34" charset="0"/>
              </a:rPr>
              <a:t>Keep your distributions straight by taking care with your notation</a:t>
            </a:r>
          </a:p>
        </p:txBody>
      </p:sp>
      <p:grpSp>
        <p:nvGrpSpPr>
          <p:cNvPr id="33796" name="Group 43"/>
          <p:cNvGrpSpPr>
            <a:grpSpLocks/>
          </p:cNvGrpSpPr>
          <p:nvPr/>
        </p:nvGrpSpPr>
        <p:grpSpPr bwMode="auto">
          <a:xfrm>
            <a:off x="7086600" y="2895600"/>
            <a:ext cx="1600200" cy="2819400"/>
            <a:chOff x="4464" y="1824"/>
            <a:chExt cx="1008" cy="1776"/>
          </a:xfrm>
        </p:grpSpPr>
        <p:grpSp>
          <p:nvGrpSpPr>
            <p:cNvPr id="33815" name="Group 5"/>
            <p:cNvGrpSpPr>
              <a:grpSpLocks/>
            </p:cNvGrpSpPr>
            <p:nvPr/>
          </p:nvGrpSpPr>
          <p:grpSpPr bwMode="auto">
            <a:xfrm>
              <a:off x="4464" y="1824"/>
              <a:ext cx="1008" cy="1536"/>
              <a:chOff x="4464" y="1824"/>
              <a:chExt cx="1008" cy="1536"/>
            </a:xfrm>
          </p:grpSpPr>
          <p:grpSp>
            <p:nvGrpSpPr>
              <p:cNvPr id="33822" name="Group 6"/>
              <p:cNvGrpSpPr>
                <a:grpSpLocks/>
              </p:cNvGrpSpPr>
              <p:nvPr/>
            </p:nvGrpSpPr>
            <p:grpSpPr bwMode="auto">
              <a:xfrm>
                <a:off x="4464" y="2832"/>
                <a:ext cx="1008" cy="528"/>
                <a:chOff x="1440" y="2496"/>
                <a:chExt cx="3072" cy="1008"/>
              </a:xfrm>
            </p:grpSpPr>
            <p:pic>
              <p:nvPicPr>
                <p:cNvPr id="33824"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25" name="Line 8"/>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23" name="Text Box 9"/>
              <p:cNvSpPr txBox="1">
                <a:spLocks noChangeArrowheads="1"/>
              </p:cNvSpPr>
              <p:nvPr/>
            </p:nvSpPr>
            <p:spPr bwMode="auto">
              <a:xfrm>
                <a:off x="4608" y="1824"/>
                <a:ext cx="6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Sample</a:t>
                </a:r>
              </a:p>
            </p:txBody>
          </p:sp>
        </p:grpSp>
        <p:sp>
          <p:nvSpPr>
            <p:cNvPr id="33816" name="Text Box 12"/>
            <p:cNvSpPr txBox="1">
              <a:spLocks noChangeArrowheads="1"/>
            </p:cNvSpPr>
            <p:nvPr/>
          </p:nvSpPr>
          <p:spPr bwMode="auto">
            <a:xfrm>
              <a:off x="4944" y="2928"/>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1800"/>
                <a:t>s</a:t>
              </a:r>
            </a:p>
          </p:txBody>
        </p:sp>
        <p:grpSp>
          <p:nvGrpSpPr>
            <p:cNvPr id="33817" name="Group 42"/>
            <p:cNvGrpSpPr>
              <a:grpSpLocks/>
            </p:cNvGrpSpPr>
            <p:nvPr/>
          </p:nvGrpSpPr>
          <p:grpSpPr bwMode="auto">
            <a:xfrm>
              <a:off x="4866" y="2832"/>
              <a:ext cx="261" cy="768"/>
              <a:chOff x="4866" y="2832"/>
              <a:chExt cx="261" cy="768"/>
            </a:xfrm>
          </p:grpSpPr>
          <p:sp>
            <p:nvSpPr>
              <p:cNvPr id="33818" name="Line 10"/>
              <p:cNvSpPr>
                <a:spLocks noChangeShapeType="1"/>
              </p:cNvSpPr>
              <p:nvPr/>
            </p:nvSpPr>
            <p:spPr bwMode="auto">
              <a:xfrm>
                <a:off x="4971" y="2832"/>
                <a:ext cx="0" cy="5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3819" name="Group 40"/>
              <p:cNvGrpSpPr>
                <a:grpSpLocks/>
              </p:cNvGrpSpPr>
              <p:nvPr/>
            </p:nvGrpSpPr>
            <p:grpSpPr bwMode="auto">
              <a:xfrm>
                <a:off x="4866" y="3120"/>
                <a:ext cx="261" cy="480"/>
                <a:chOff x="4866" y="3120"/>
                <a:chExt cx="261" cy="480"/>
              </a:xfrm>
            </p:grpSpPr>
            <p:sp>
              <p:nvSpPr>
                <p:cNvPr id="33820" name="Line 11"/>
                <p:cNvSpPr>
                  <a:spLocks noChangeShapeType="1"/>
                </p:cNvSpPr>
                <p:nvPr/>
              </p:nvSpPr>
              <p:spPr bwMode="auto">
                <a:xfrm>
                  <a:off x="4974" y="3120"/>
                  <a:ext cx="15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1" name="Text Box 14"/>
                <p:cNvSpPr txBox="1">
                  <a:spLocks noChangeArrowheads="1"/>
                </p:cNvSpPr>
                <p:nvPr/>
              </p:nvSpPr>
              <p:spPr bwMode="auto">
                <a:xfrm>
                  <a:off x="4866" y="3369"/>
                  <a:ext cx="15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50000"/>
                    </a:spcBef>
                  </a:pPr>
                  <a:r>
                    <a:rPr lang="en-US" sz="1800"/>
                    <a:t>M</a:t>
                  </a:r>
                </a:p>
              </p:txBody>
            </p:sp>
          </p:grpSp>
        </p:grpSp>
      </p:grpSp>
      <p:grpSp>
        <p:nvGrpSpPr>
          <p:cNvPr id="33797" name="Group 16"/>
          <p:cNvGrpSpPr>
            <a:grpSpLocks/>
          </p:cNvGrpSpPr>
          <p:nvPr/>
        </p:nvGrpSpPr>
        <p:grpSpPr bwMode="auto">
          <a:xfrm>
            <a:off x="304800" y="2895600"/>
            <a:ext cx="3352800" cy="2824163"/>
            <a:chOff x="192" y="1824"/>
            <a:chExt cx="2112" cy="1779"/>
          </a:xfrm>
        </p:grpSpPr>
        <p:grpSp>
          <p:nvGrpSpPr>
            <p:cNvPr id="33806" name="Group 17"/>
            <p:cNvGrpSpPr>
              <a:grpSpLocks/>
            </p:cNvGrpSpPr>
            <p:nvPr/>
          </p:nvGrpSpPr>
          <p:grpSpPr bwMode="auto">
            <a:xfrm>
              <a:off x="192" y="1824"/>
              <a:ext cx="2112" cy="1536"/>
              <a:chOff x="192" y="1824"/>
              <a:chExt cx="2112" cy="1536"/>
            </a:xfrm>
          </p:grpSpPr>
          <p:grpSp>
            <p:nvGrpSpPr>
              <p:cNvPr id="33811" name="Group 18"/>
              <p:cNvGrpSpPr>
                <a:grpSpLocks/>
              </p:cNvGrpSpPr>
              <p:nvPr/>
            </p:nvGrpSpPr>
            <p:grpSpPr bwMode="auto">
              <a:xfrm>
                <a:off x="192" y="2208"/>
                <a:ext cx="2112" cy="1152"/>
                <a:chOff x="1440" y="2496"/>
                <a:chExt cx="3072" cy="1008"/>
              </a:xfrm>
            </p:grpSpPr>
            <p:pic>
              <p:nvPicPr>
                <p:cNvPr id="33813"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14" name="Line 20"/>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12" name="Text Box 21"/>
              <p:cNvSpPr txBox="1">
                <a:spLocks noChangeArrowheads="1"/>
              </p:cNvSpPr>
              <p:nvPr/>
            </p:nvSpPr>
            <p:spPr bwMode="auto">
              <a:xfrm>
                <a:off x="744" y="1824"/>
                <a:ext cx="9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Population</a:t>
                </a:r>
              </a:p>
            </p:txBody>
          </p:sp>
        </p:grpSp>
        <p:sp>
          <p:nvSpPr>
            <p:cNvPr id="33807" name="Line 22"/>
            <p:cNvSpPr>
              <a:spLocks noChangeShapeType="1"/>
            </p:cNvSpPr>
            <p:nvPr/>
          </p:nvSpPr>
          <p:spPr bwMode="auto">
            <a:xfrm>
              <a:off x="1248" y="2256"/>
              <a:ext cx="0" cy="110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8" name="Line 23"/>
            <p:cNvSpPr>
              <a:spLocks noChangeShapeType="1"/>
            </p:cNvSpPr>
            <p:nvPr/>
          </p:nvSpPr>
          <p:spPr bwMode="auto">
            <a:xfrm>
              <a:off x="1248" y="2832"/>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9" name="Text Box 24"/>
            <p:cNvSpPr txBox="1">
              <a:spLocks noChangeArrowheads="1"/>
            </p:cNvSpPr>
            <p:nvPr/>
          </p:nvSpPr>
          <p:spPr bwMode="auto">
            <a:xfrm>
              <a:off x="1261" y="2607"/>
              <a:ext cx="22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σ</a:t>
              </a:r>
            </a:p>
          </p:txBody>
        </p:sp>
        <p:sp>
          <p:nvSpPr>
            <p:cNvPr id="33810" name="Text Box 25"/>
            <p:cNvSpPr txBox="1">
              <a:spLocks noChangeArrowheads="1"/>
            </p:cNvSpPr>
            <p:nvPr/>
          </p:nvSpPr>
          <p:spPr bwMode="auto">
            <a:xfrm>
              <a:off x="1143" y="3312"/>
              <a:ext cx="22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μ</a:t>
              </a:r>
            </a:p>
          </p:txBody>
        </p:sp>
      </p:grpSp>
      <p:grpSp>
        <p:nvGrpSpPr>
          <p:cNvPr id="33798" name="Group 49"/>
          <p:cNvGrpSpPr>
            <a:grpSpLocks/>
          </p:cNvGrpSpPr>
          <p:nvPr/>
        </p:nvGrpSpPr>
        <p:grpSpPr bwMode="auto">
          <a:xfrm>
            <a:off x="5257800" y="3886200"/>
            <a:ext cx="381000" cy="1447800"/>
            <a:chOff x="3312" y="2448"/>
            <a:chExt cx="240" cy="912"/>
          </a:xfrm>
        </p:grpSpPr>
        <p:sp>
          <p:nvSpPr>
            <p:cNvPr id="33804" name="Line 30"/>
            <p:cNvSpPr>
              <a:spLocks noChangeShapeType="1"/>
            </p:cNvSpPr>
            <p:nvPr/>
          </p:nvSpPr>
          <p:spPr bwMode="auto">
            <a:xfrm>
              <a:off x="3312" y="2448"/>
              <a:ext cx="0" cy="91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5" name="Line 31"/>
            <p:cNvSpPr>
              <a:spLocks noChangeShapeType="1"/>
            </p:cNvSpPr>
            <p:nvPr/>
          </p:nvSpPr>
          <p:spPr bwMode="auto">
            <a:xfrm>
              <a:off x="3312" y="2976"/>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799" name="Line 27"/>
          <p:cNvSpPr>
            <a:spLocks noChangeShapeType="1"/>
          </p:cNvSpPr>
          <p:nvPr/>
        </p:nvSpPr>
        <p:spPr bwMode="auto">
          <a:xfrm>
            <a:off x="4038600" y="5257800"/>
            <a:ext cx="243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0" name="Text Box 28"/>
          <p:cNvSpPr txBox="1">
            <a:spLocks noChangeArrowheads="1"/>
          </p:cNvSpPr>
          <p:nvPr/>
        </p:nvSpPr>
        <p:spPr bwMode="auto">
          <a:xfrm>
            <a:off x="3200400" y="2819400"/>
            <a:ext cx="3781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solidFill>
                  <a:srgbClr val="85309D"/>
                </a:solidFill>
              </a:rPr>
              <a:t>Distribution of sample means</a:t>
            </a:r>
          </a:p>
        </p:txBody>
      </p:sp>
      <p:pic>
        <p:nvPicPr>
          <p:cNvPr id="33801"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810000"/>
            <a:ext cx="2438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3802" name="Object 2"/>
          <p:cNvGraphicFramePr>
            <a:graphicFrameLocks noChangeAspect="1"/>
          </p:cNvGraphicFramePr>
          <p:nvPr/>
        </p:nvGraphicFramePr>
        <p:xfrm>
          <a:off x="5219700" y="4343400"/>
          <a:ext cx="488950" cy="412750"/>
        </p:xfrm>
        <a:graphic>
          <a:graphicData uri="http://schemas.openxmlformats.org/presentationml/2006/ole">
            <mc:AlternateContent xmlns:mc="http://schemas.openxmlformats.org/markup-compatibility/2006">
              <mc:Choice xmlns:v="urn:schemas-microsoft-com:vml" Requires="v">
                <p:oleObj spid="_x0000_s33828" name="Equation" r:id="rId6" imgW="241300" imgH="203200" progId="Equation.DSMT4">
                  <p:embed/>
                </p:oleObj>
              </mc:Choice>
              <mc:Fallback>
                <p:oleObj name="Equation" r:id="rId6" imgW="241300" imgH="20320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19700" y="4343400"/>
                        <a:ext cx="48895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33803" name="Object 3"/>
          <p:cNvGraphicFramePr>
            <a:graphicFrameLocks noChangeAspect="1"/>
          </p:cNvGraphicFramePr>
          <p:nvPr/>
        </p:nvGraphicFramePr>
        <p:xfrm>
          <a:off x="5029200" y="5257800"/>
          <a:ext cx="533400" cy="473075"/>
        </p:xfrm>
        <a:graphic>
          <a:graphicData uri="http://schemas.openxmlformats.org/presentationml/2006/ole">
            <mc:AlternateContent xmlns:mc="http://schemas.openxmlformats.org/markup-compatibility/2006">
              <mc:Choice xmlns:v="urn:schemas-microsoft-com:vml" Requires="v">
                <p:oleObj spid="_x0000_s33829" name="Equation" r:id="rId8" imgW="228600" imgH="203200" progId="Equation.3">
                  <p:embed/>
                </p:oleObj>
              </mc:Choice>
              <mc:Fallback>
                <p:oleObj name="Equation" r:id="rId8" imgW="228600" imgH="203200"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9200" y="5257800"/>
                        <a:ext cx="533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219200" y="0"/>
            <a:ext cx="8229600" cy="1143000"/>
          </a:xfrm>
          <a:noFill/>
        </p:spPr>
        <p:txBody>
          <a:bodyPr/>
          <a:lstStyle/>
          <a:p>
            <a:pPr eaLnBrk="1" hangingPunct="1"/>
            <a:r>
              <a:rPr lang="en-US" sz="3400" smtClean="0">
                <a:latin typeface="Gill Sans MT" pitchFamily="34" charset="0"/>
              </a:rPr>
              <a:t>Properties of the distribution of </a:t>
            </a:r>
            <a:br>
              <a:rPr lang="en-US" sz="3400" smtClean="0">
                <a:latin typeface="Gill Sans MT" pitchFamily="34" charset="0"/>
              </a:rPr>
            </a:br>
            <a:r>
              <a:rPr lang="en-US" sz="3400" smtClean="0">
                <a:latin typeface="Gill Sans MT" pitchFamily="34" charset="0"/>
              </a:rPr>
              <a:t>sample means</a:t>
            </a:r>
          </a:p>
        </p:txBody>
      </p:sp>
      <p:sp>
        <p:nvSpPr>
          <p:cNvPr id="34819" name="Rectangle 3"/>
          <p:cNvSpPr>
            <a:spLocks noGrp="1" noChangeArrowheads="1"/>
          </p:cNvSpPr>
          <p:nvPr>
            <p:ph type="body" idx="4294967295"/>
          </p:nvPr>
        </p:nvSpPr>
        <p:spPr>
          <a:xfrm>
            <a:off x="1435100" y="1719263"/>
            <a:ext cx="7426325" cy="1079500"/>
          </a:xfrm>
        </p:spPr>
        <p:txBody>
          <a:bodyPr/>
          <a:lstStyle/>
          <a:p>
            <a:pPr eaLnBrk="1" hangingPunct="1"/>
            <a:r>
              <a:rPr lang="en-US" sz="2800" smtClean="0">
                <a:latin typeface="Gill Sans MT" pitchFamily="34" charset="0"/>
              </a:rPr>
              <a:t>All three of these properties of the distribution of sample means (shape, center, and spread) are combined to form the </a:t>
            </a:r>
            <a:r>
              <a:rPr lang="en-US" sz="2800" i="1" smtClean="0">
                <a:latin typeface="Gill Sans MT" pitchFamily="34" charset="0"/>
              </a:rPr>
              <a:t>Central Limit Theorem</a:t>
            </a:r>
            <a:endParaRPr lang="en-US" smtClean="0">
              <a:latin typeface="Gill Sans MT" pitchFamily="34" charset="0"/>
            </a:endParaRPr>
          </a:p>
        </p:txBody>
      </p:sp>
      <p:grpSp>
        <p:nvGrpSpPr>
          <p:cNvPr id="2" name="Group 4"/>
          <p:cNvGrpSpPr>
            <a:grpSpLocks/>
          </p:cNvGrpSpPr>
          <p:nvPr/>
        </p:nvGrpSpPr>
        <p:grpSpPr bwMode="auto">
          <a:xfrm>
            <a:off x="685800" y="3430588"/>
            <a:ext cx="7848600" cy="2514600"/>
            <a:chOff x="432" y="2095"/>
            <a:chExt cx="4944" cy="1152"/>
          </a:xfrm>
        </p:grpSpPr>
        <p:sp>
          <p:nvSpPr>
            <p:cNvPr id="34822" name="Rectangle 5"/>
            <p:cNvSpPr>
              <a:spLocks noChangeArrowheads="1"/>
            </p:cNvSpPr>
            <p:nvPr/>
          </p:nvSpPr>
          <p:spPr bwMode="auto">
            <a:xfrm>
              <a:off x="432" y="2095"/>
              <a:ext cx="4944"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lnSpc>
                  <a:spcPct val="90000"/>
                </a:lnSpc>
                <a:spcBef>
                  <a:spcPct val="20000"/>
                </a:spcBef>
                <a:buFontTx/>
                <a:buChar char="–"/>
              </a:pPr>
              <a:r>
                <a:rPr kumimoji="1" lang="en-US"/>
                <a:t>For any population with mean </a:t>
              </a:r>
              <a:r>
                <a:rPr kumimoji="1" lang="en-US">
                  <a:sym typeface="Symbol" pitchFamily="18" charset="2"/>
                </a:rPr>
                <a:t>μ</a:t>
              </a:r>
              <a:r>
                <a:rPr kumimoji="1" lang="en-US"/>
                <a:t> and standard deviation </a:t>
              </a:r>
              <a:r>
                <a:rPr kumimoji="1" lang="en-US">
                  <a:sym typeface="Symbol" pitchFamily="18" charset="2"/>
                </a:rPr>
                <a:t>σ</a:t>
              </a:r>
              <a:r>
                <a:rPr kumimoji="1" lang="en-US"/>
                <a:t>, the distribution of sample means for sample size </a:t>
              </a:r>
              <a:r>
                <a:rPr kumimoji="1" lang="en-US" i="1"/>
                <a:t>n</a:t>
              </a:r>
              <a:r>
                <a:rPr kumimoji="1" lang="en-US"/>
                <a:t> will approach a </a:t>
              </a:r>
              <a:r>
                <a:rPr kumimoji="1" lang="en-US" b="1"/>
                <a:t>normal distribution</a:t>
              </a:r>
              <a:r>
                <a:rPr kumimoji="1" lang="en-US"/>
                <a:t> with a mean of </a:t>
              </a:r>
              <a:r>
                <a:rPr kumimoji="1" lang="en-US">
                  <a:sym typeface="Symbol" pitchFamily="18" charset="2"/>
                </a:rPr>
                <a:t>μ</a:t>
              </a:r>
              <a:r>
                <a:rPr kumimoji="1" lang="en-US"/>
                <a:t> and a standard deviation of       as </a:t>
              </a:r>
              <a:r>
                <a:rPr kumimoji="1" lang="en-US" i="1"/>
                <a:t>n</a:t>
              </a:r>
              <a:r>
                <a:rPr kumimoji="1" lang="en-US"/>
                <a:t> approaches infinity</a:t>
              </a:r>
            </a:p>
            <a:p>
              <a:pPr marL="742950" lvl="1" indent="-285750">
                <a:lnSpc>
                  <a:spcPct val="90000"/>
                </a:lnSpc>
                <a:spcBef>
                  <a:spcPct val="20000"/>
                </a:spcBef>
              </a:pPr>
              <a:r>
                <a:rPr kumimoji="1" lang="en-US"/>
                <a:t>    </a:t>
              </a:r>
            </a:p>
            <a:p>
              <a:pPr marL="742950" lvl="1" indent="-285750">
                <a:lnSpc>
                  <a:spcPct val="90000"/>
                </a:lnSpc>
                <a:spcBef>
                  <a:spcPct val="20000"/>
                </a:spcBef>
              </a:pPr>
              <a:r>
                <a:rPr kumimoji="1" lang="en-US"/>
                <a:t>    </a:t>
              </a:r>
            </a:p>
          </p:txBody>
        </p:sp>
        <p:sp>
          <p:nvSpPr>
            <p:cNvPr id="34823" name="Text Box 7"/>
            <p:cNvSpPr txBox="1">
              <a:spLocks noChangeArrowheads="1"/>
            </p:cNvSpPr>
            <p:nvPr/>
          </p:nvSpPr>
          <p:spPr bwMode="auto">
            <a:xfrm>
              <a:off x="576" y="3037"/>
              <a:ext cx="2837"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latin typeface="Times" pitchFamily="1" charset="0"/>
                  <a:ea typeface="MS PGothic" pitchFamily="34" charset="-128"/>
                </a:defRPr>
              </a:lvl1pPr>
              <a:lvl2pPr>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lvl="1" eaLnBrk="1" hangingPunct="1">
                <a:lnSpc>
                  <a:spcPct val="90000"/>
                </a:lnSpc>
                <a:spcBef>
                  <a:spcPct val="20000"/>
                </a:spcBef>
              </a:pPr>
              <a:r>
                <a:rPr lang="en-US"/>
                <a:t>(good approximation if </a:t>
              </a:r>
              <a:r>
                <a:rPr lang="en-US" i="1"/>
                <a:t>n</a:t>
              </a:r>
              <a:r>
                <a:rPr lang="en-US"/>
                <a:t> &gt; 30).</a:t>
              </a:r>
            </a:p>
          </p:txBody>
        </p:sp>
      </p:grpSp>
      <p:graphicFrame>
        <p:nvGraphicFramePr>
          <p:cNvPr id="34821" name="Object 2"/>
          <p:cNvGraphicFramePr>
            <a:graphicFrameLocks noChangeAspect="1"/>
          </p:cNvGraphicFramePr>
          <p:nvPr/>
        </p:nvGraphicFramePr>
        <p:xfrm>
          <a:off x="4953000" y="4343400"/>
          <a:ext cx="304800" cy="600075"/>
        </p:xfrm>
        <a:graphic>
          <a:graphicData uri="http://schemas.openxmlformats.org/presentationml/2006/ole">
            <mc:AlternateContent xmlns:mc="http://schemas.openxmlformats.org/markup-compatibility/2006">
              <mc:Choice xmlns:v="urn:schemas-microsoft-com:vml" Requires="v">
                <p:oleObj spid="_x0000_s34825" name="Equation" r:id="rId4" imgW="266700" imgH="381000" progId="Equation.3">
                  <p:embed/>
                </p:oleObj>
              </mc:Choice>
              <mc:Fallback>
                <p:oleObj name="Equation" r:id="rId4" imgW="266700" imgH="381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4343400"/>
                        <a:ext cx="30480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219200" y="0"/>
            <a:ext cx="8229600" cy="1143000"/>
          </a:xfrm>
          <a:noFill/>
        </p:spPr>
        <p:txBody>
          <a:bodyPr/>
          <a:lstStyle/>
          <a:p>
            <a:pPr eaLnBrk="1" hangingPunct="1"/>
            <a:r>
              <a:rPr lang="en-US" sz="3400" smtClean="0">
                <a:latin typeface="Gill Sans MT" pitchFamily="34" charset="0"/>
              </a:rPr>
              <a:t>Properties of the distribution of </a:t>
            </a:r>
            <a:br>
              <a:rPr lang="en-US" sz="3400" smtClean="0">
                <a:latin typeface="Gill Sans MT" pitchFamily="34" charset="0"/>
              </a:rPr>
            </a:br>
            <a:r>
              <a:rPr lang="en-US" sz="3400" smtClean="0">
                <a:latin typeface="Gill Sans MT" pitchFamily="34" charset="0"/>
              </a:rPr>
              <a:t>sample means</a:t>
            </a:r>
          </a:p>
        </p:txBody>
      </p:sp>
      <p:sp>
        <p:nvSpPr>
          <p:cNvPr id="34819" name="Rectangle 3"/>
          <p:cNvSpPr>
            <a:spLocks noGrp="1" noChangeArrowheads="1"/>
          </p:cNvSpPr>
          <p:nvPr>
            <p:ph type="body" idx="4294967295"/>
          </p:nvPr>
        </p:nvSpPr>
        <p:spPr>
          <a:xfrm>
            <a:off x="1435100" y="1719263"/>
            <a:ext cx="7426325" cy="1079500"/>
          </a:xfrm>
        </p:spPr>
        <p:txBody>
          <a:bodyPr/>
          <a:lstStyle/>
          <a:p>
            <a:pPr eaLnBrk="1" hangingPunct="1"/>
            <a:r>
              <a:rPr lang="en-US" sz="2800" smtClean="0">
                <a:latin typeface="Gill Sans MT" pitchFamily="34" charset="0"/>
              </a:rPr>
              <a:t>All three of these properties of the distribution of sample means (shape, center, and spread) are combined to form the </a:t>
            </a:r>
            <a:r>
              <a:rPr lang="en-US" sz="2800" i="1" smtClean="0">
                <a:latin typeface="Gill Sans MT" pitchFamily="34" charset="0"/>
              </a:rPr>
              <a:t>Central Limit Theorem</a:t>
            </a:r>
            <a:endParaRPr lang="en-US" smtClean="0">
              <a:latin typeface="Gill Sans MT" pitchFamily="34" charset="0"/>
            </a:endParaRPr>
          </a:p>
        </p:txBody>
      </p:sp>
      <p:grpSp>
        <p:nvGrpSpPr>
          <p:cNvPr id="2" name="Group 4"/>
          <p:cNvGrpSpPr>
            <a:grpSpLocks/>
          </p:cNvGrpSpPr>
          <p:nvPr/>
        </p:nvGrpSpPr>
        <p:grpSpPr bwMode="auto">
          <a:xfrm>
            <a:off x="685800" y="3430588"/>
            <a:ext cx="7848600" cy="2514600"/>
            <a:chOff x="432" y="2095"/>
            <a:chExt cx="4944" cy="1152"/>
          </a:xfrm>
        </p:grpSpPr>
        <p:sp>
          <p:nvSpPr>
            <p:cNvPr id="34822" name="Rectangle 5"/>
            <p:cNvSpPr>
              <a:spLocks noChangeArrowheads="1"/>
            </p:cNvSpPr>
            <p:nvPr/>
          </p:nvSpPr>
          <p:spPr bwMode="auto">
            <a:xfrm>
              <a:off x="432" y="2095"/>
              <a:ext cx="4944"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lnSpc>
                  <a:spcPct val="90000"/>
                </a:lnSpc>
                <a:spcBef>
                  <a:spcPct val="20000"/>
                </a:spcBef>
                <a:buFontTx/>
                <a:buChar char="–"/>
              </a:pPr>
              <a:r>
                <a:rPr kumimoji="1" lang="en-US" dirty="0">
                  <a:solidFill>
                    <a:schemeClr val="bg2"/>
                  </a:solidFill>
                </a:rPr>
                <a:t>For any population with mean </a:t>
              </a:r>
              <a:r>
                <a:rPr kumimoji="1" lang="en-US" dirty="0">
                  <a:solidFill>
                    <a:schemeClr val="bg2"/>
                  </a:solidFill>
                  <a:sym typeface="Symbol" pitchFamily="18" charset="2"/>
                </a:rPr>
                <a:t>μ</a:t>
              </a:r>
              <a:r>
                <a:rPr kumimoji="1" lang="en-US" dirty="0">
                  <a:solidFill>
                    <a:schemeClr val="bg2"/>
                  </a:solidFill>
                </a:rPr>
                <a:t> and standard deviation </a:t>
              </a:r>
              <a:r>
                <a:rPr kumimoji="1" lang="en-US" dirty="0">
                  <a:solidFill>
                    <a:schemeClr val="bg2"/>
                  </a:solidFill>
                  <a:sym typeface="Symbol" pitchFamily="18" charset="2"/>
                </a:rPr>
                <a:t>σ</a:t>
              </a:r>
              <a:r>
                <a:rPr kumimoji="1" lang="en-US" dirty="0">
                  <a:solidFill>
                    <a:schemeClr val="bg2"/>
                  </a:solidFill>
                </a:rPr>
                <a:t>, </a:t>
              </a:r>
              <a:r>
                <a:rPr kumimoji="1" lang="en-US" dirty="0"/>
                <a:t>the distribution of sample means for sample size </a:t>
              </a:r>
              <a:r>
                <a:rPr kumimoji="1" lang="en-US" i="1" dirty="0"/>
                <a:t>n</a:t>
              </a:r>
              <a:r>
                <a:rPr kumimoji="1" lang="en-US" dirty="0"/>
                <a:t> </a:t>
              </a:r>
              <a:r>
                <a:rPr kumimoji="1" lang="en-US" dirty="0">
                  <a:solidFill>
                    <a:schemeClr val="bg2"/>
                  </a:solidFill>
                </a:rPr>
                <a:t>will approach a </a:t>
              </a:r>
              <a:r>
                <a:rPr kumimoji="1" lang="en-US" b="1" dirty="0">
                  <a:solidFill>
                    <a:schemeClr val="bg2"/>
                  </a:solidFill>
                </a:rPr>
                <a:t>normal distribution</a:t>
              </a:r>
              <a:r>
                <a:rPr kumimoji="1" lang="en-US" dirty="0">
                  <a:solidFill>
                    <a:schemeClr val="bg2"/>
                  </a:solidFill>
                </a:rPr>
                <a:t> with a mean of </a:t>
              </a:r>
              <a:r>
                <a:rPr kumimoji="1" lang="en-US" dirty="0">
                  <a:solidFill>
                    <a:schemeClr val="bg2"/>
                  </a:solidFill>
                  <a:sym typeface="Symbol" pitchFamily="18" charset="2"/>
                </a:rPr>
                <a:t>μ</a:t>
              </a:r>
              <a:r>
                <a:rPr kumimoji="1" lang="en-US" dirty="0">
                  <a:solidFill>
                    <a:schemeClr val="bg2"/>
                  </a:solidFill>
                </a:rPr>
                <a:t> and a </a:t>
              </a:r>
              <a:r>
                <a:rPr kumimoji="1" lang="en-US" dirty="0"/>
                <a:t>standard deviation of       </a:t>
              </a:r>
              <a:r>
                <a:rPr kumimoji="1" lang="en-US" dirty="0">
                  <a:solidFill>
                    <a:schemeClr val="bg2"/>
                  </a:solidFill>
                </a:rPr>
                <a:t>as </a:t>
              </a:r>
              <a:r>
                <a:rPr kumimoji="1" lang="en-US" i="1" dirty="0">
                  <a:solidFill>
                    <a:schemeClr val="bg2"/>
                  </a:solidFill>
                </a:rPr>
                <a:t>n</a:t>
              </a:r>
              <a:r>
                <a:rPr kumimoji="1" lang="en-US" dirty="0">
                  <a:solidFill>
                    <a:schemeClr val="bg2"/>
                  </a:solidFill>
                </a:rPr>
                <a:t> approaches infinity</a:t>
              </a:r>
            </a:p>
            <a:p>
              <a:pPr marL="742950" lvl="1" indent="-285750">
                <a:lnSpc>
                  <a:spcPct val="90000"/>
                </a:lnSpc>
                <a:spcBef>
                  <a:spcPct val="20000"/>
                </a:spcBef>
              </a:pPr>
              <a:r>
                <a:rPr kumimoji="1" lang="en-US" dirty="0"/>
                <a:t>    </a:t>
              </a:r>
              <a:endParaRPr kumimoji="1" lang="en-US" dirty="0" smtClean="0"/>
            </a:p>
            <a:p>
              <a:pPr marL="742950" lvl="1" indent="-285750">
                <a:lnSpc>
                  <a:spcPct val="90000"/>
                </a:lnSpc>
                <a:spcBef>
                  <a:spcPct val="20000"/>
                </a:spcBef>
              </a:pPr>
              <a:endParaRPr kumimoji="1" lang="en-US" dirty="0"/>
            </a:p>
            <a:p>
              <a:pPr marL="742950" lvl="1" indent="-285750">
                <a:lnSpc>
                  <a:spcPct val="90000"/>
                </a:lnSpc>
                <a:spcBef>
                  <a:spcPct val="20000"/>
                </a:spcBef>
              </a:pPr>
              <a:r>
                <a:rPr kumimoji="1" lang="en-US" dirty="0"/>
                <a:t>    </a:t>
              </a:r>
            </a:p>
          </p:txBody>
        </p:sp>
        <p:sp>
          <p:nvSpPr>
            <p:cNvPr id="34823" name="Text Box 7"/>
            <p:cNvSpPr txBox="1">
              <a:spLocks noChangeArrowheads="1"/>
            </p:cNvSpPr>
            <p:nvPr/>
          </p:nvSpPr>
          <p:spPr bwMode="auto">
            <a:xfrm>
              <a:off x="576" y="3037"/>
              <a:ext cx="2837"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latin typeface="Times" pitchFamily="1" charset="0"/>
                  <a:ea typeface="MS PGothic" pitchFamily="34" charset="-128"/>
                </a:defRPr>
              </a:lvl1pPr>
              <a:lvl2pPr>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lvl="1" eaLnBrk="1" hangingPunct="1">
                <a:lnSpc>
                  <a:spcPct val="90000"/>
                </a:lnSpc>
                <a:spcBef>
                  <a:spcPct val="20000"/>
                </a:spcBef>
              </a:pPr>
              <a:r>
                <a:rPr lang="en-US" dirty="0">
                  <a:solidFill>
                    <a:schemeClr val="bg2"/>
                  </a:solidFill>
                </a:rPr>
                <a:t>(good approximation if </a:t>
              </a:r>
              <a:r>
                <a:rPr lang="en-US" i="1" dirty="0">
                  <a:solidFill>
                    <a:schemeClr val="bg2"/>
                  </a:solidFill>
                </a:rPr>
                <a:t>n</a:t>
              </a:r>
              <a:r>
                <a:rPr lang="en-US" dirty="0">
                  <a:solidFill>
                    <a:schemeClr val="bg2"/>
                  </a:solidFill>
                </a:rPr>
                <a:t> &gt; 30).</a:t>
              </a:r>
            </a:p>
          </p:txBody>
        </p:sp>
      </p:grpSp>
      <p:graphicFrame>
        <p:nvGraphicFramePr>
          <p:cNvPr id="34821" name="Object 2"/>
          <p:cNvGraphicFramePr>
            <a:graphicFrameLocks noChangeAspect="1"/>
          </p:cNvGraphicFramePr>
          <p:nvPr/>
        </p:nvGraphicFramePr>
        <p:xfrm>
          <a:off x="4953000" y="4343400"/>
          <a:ext cx="304800" cy="600075"/>
        </p:xfrm>
        <a:graphic>
          <a:graphicData uri="http://schemas.openxmlformats.org/presentationml/2006/ole">
            <mc:AlternateContent xmlns:mc="http://schemas.openxmlformats.org/markup-compatibility/2006">
              <mc:Choice xmlns:v="urn:schemas-microsoft-com:vml" Requires="v">
                <p:oleObj spid="_x0000_s100360" name="Equation" r:id="rId4" imgW="266700" imgH="381000" progId="Equation.3">
                  <p:embed/>
                </p:oleObj>
              </mc:Choice>
              <mc:Fallback>
                <p:oleObj name="Equation" r:id="rId4" imgW="266700" imgH="381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4343400"/>
                        <a:ext cx="30480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3" name="TextBox 2"/>
          <p:cNvSpPr txBox="1"/>
          <p:nvPr/>
        </p:nvSpPr>
        <p:spPr>
          <a:xfrm>
            <a:off x="876300" y="5908080"/>
            <a:ext cx="7467600" cy="830997"/>
          </a:xfrm>
          <a:prstGeom prst="rect">
            <a:avLst/>
          </a:prstGeom>
          <a:noFill/>
        </p:spPr>
        <p:txBody>
          <a:bodyPr wrap="square" rtlCol="0">
            <a:spAutoFit/>
          </a:bodyPr>
          <a:lstStyle/>
          <a:p>
            <a:r>
              <a:rPr lang="en-US" dirty="0" smtClean="0"/>
              <a:t>The standard distribution of the distribution of sample means (    ) is the standard error!</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165225625"/>
              </p:ext>
            </p:extLst>
          </p:nvPr>
        </p:nvGraphicFramePr>
        <p:xfrm>
          <a:off x="1905000" y="6240080"/>
          <a:ext cx="304800" cy="600075"/>
        </p:xfrm>
        <a:graphic>
          <a:graphicData uri="http://schemas.openxmlformats.org/presentationml/2006/ole">
            <mc:AlternateContent xmlns:mc="http://schemas.openxmlformats.org/markup-compatibility/2006">
              <mc:Choice xmlns:v="urn:schemas-microsoft-com:vml" Requires="v">
                <p:oleObj spid="_x0000_s100361" name="Equation" r:id="rId6" imgW="266700" imgH="381000" progId="Equation.3">
                  <p:embed/>
                </p:oleObj>
              </mc:Choice>
              <mc:Fallback>
                <p:oleObj name="Equation" r:id="rId6" imgW="266700" imgH="381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6240080"/>
                        <a:ext cx="304800" cy="6000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131715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p:txBody>
          <a:bodyPr/>
          <a:lstStyle/>
          <a:p>
            <a:pPr eaLnBrk="1" hangingPunct="1"/>
            <a:r>
              <a:rPr lang="en-US" sz="3600" smtClean="0">
                <a:latin typeface="Arial" pitchFamily="34" charset="0"/>
              </a:rPr>
              <a:t>Who came up with the CLT &amp; why?</a:t>
            </a:r>
            <a:endParaRPr lang="en-US" smtClean="0">
              <a:latin typeface="Gill Sans MT" pitchFamily="34" charset="0"/>
            </a:endParaRPr>
          </a:p>
        </p:txBody>
      </p:sp>
      <p:sp>
        <p:nvSpPr>
          <p:cNvPr id="35843" name="Content Placeholder 2"/>
          <p:cNvSpPr>
            <a:spLocks noGrp="1"/>
          </p:cNvSpPr>
          <p:nvPr>
            <p:ph idx="4294967295"/>
          </p:nvPr>
        </p:nvSpPr>
        <p:spPr/>
        <p:txBody>
          <a:bodyPr/>
          <a:lstStyle/>
          <a:p>
            <a:pPr eaLnBrk="1" hangingPunct="1"/>
            <a:r>
              <a:rPr lang="en-US" smtClean="0">
                <a:latin typeface="Gill Sans MT" pitchFamily="34" charset="0"/>
              </a:rPr>
              <a:t>Developed over more than a century and attributed to several different mathematicians.</a:t>
            </a:r>
          </a:p>
          <a:p>
            <a:pPr lvl="1" eaLnBrk="1" hangingPunct="1"/>
            <a:r>
              <a:rPr lang="en-US" smtClean="0">
                <a:latin typeface="Gill Sans MT" pitchFamily="34" charset="0"/>
              </a:rPr>
              <a:t>Abraham DeMoivre (early-mid 1700s): While studying </a:t>
            </a:r>
            <a:r>
              <a:rPr lang="ja-JP" altLang="en-US" smtClean="0">
                <a:latin typeface="Gill Sans MT" pitchFamily="34" charset="0"/>
              </a:rPr>
              <a:t>“</a:t>
            </a:r>
            <a:r>
              <a:rPr lang="en-US" altLang="ja-JP" smtClean="0">
                <a:latin typeface="Gill Sans MT" pitchFamily="34" charset="0"/>
              </a:rPr>
              <a:t>games of chance</a:t>
            </a:r>
            <a:r>
              <a:rPr lang="ja-JP" altLang="en-US" smtClean="0">
                <a:latin typeface="Gill Sans MT" pitchFamily="34" charset="0"/>
              </a:rPr>
              <a:t>”</a:t>
            </a:r>
            <a:r>
              <a:rPr lang="en-US" altLang="ja-JP" smtClean="0">
                <a:latin typeface="Gill Sans MT" pitchFamily="34" charset="0"/>
              </a:rPr>
              <a:t> discovered that </a:t>
            </a:r>
            <a:r>
              <a:rPr lang="ja-JP" altLang="en-US" smtClean="0">
                <a:latin typeface="Gill Sans MT" pitchFamily="34" charset="0"/>
              </a:rPr>
              <a:t>“</a:t>
            </a:r>
            <a:r>
              <a:rPr lang="en-US" altLang="ja-JP" smtClean="0">
                <a:latin typeface="Gill Sans MT" pitchFamily="34" charset="0"/>
              </a:rPr>
              <a:t>coin toss</a:t>
            </a:r>
            <a:r>
              <a:rPr lang="ja-JP" altLang="en-US" smtClean="0">
                <a:latin typeface="Gill Sans MT" pitchFamily="34" charset="0"/>
              </a:rPr>
              <a:t>”</a:t>
            </a:r>
            <a:r>
              <a:rPr lang="en-US" altLang="ja-JP" smtClean="0">
                <a:latin typeface="Gill Sans MT" pitchFamily="34" charset="0"/>
              </a:rPr>
              <a:t> probabilities follow the normal distribution.</a:t>
            </a:r>
          </a:p>
          <a:p>
            <a:pPr lvl="1" eaLnBrk="1" hangingPunct="1"/>
            <a:r>
              <a:rPr lang="en-US" smtClean="0">
                <a:latin typeface="Gill Sans MT" pitchFamily="34" charset="0"/>
              </a:rPr>
              <a:t>Pierre-Simon Laplace (late 1700s-early 1800s): Expanded on DeMoivre</a:t>
            </a:r>
            <a:r>
              <a:rPr lang="ja-JP" altLang="en-US" smtClean="0">
                <a:latin typeface="Gill Sans MT" pitchFamily="34" charset="0"/>
              </a:rPr>
              <a:t>’</a:t>
            </a:r>
            <a:r>
              <a:rPr lang="en-US" altLang="ja-JP" smtClean="0">
                <a:latin typeface="Gill Sans MT" pitchFamily="34" charset="0"/>
              </a:rPr>
              <a:t>s work while trying to estimate (via probability distributions) sums of meteor inclination angles.</a:t>
            </a:r>
            <a:endParaRPr lang="en-US" smtClean="0">
              <a:latin typeface="Gill Sans MT"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30480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4000"/>
              <a:t>The Central Limit Theorem is Your Friend</a:t>
            </a:r>
          </a:p>
        </p:txBody>
      </p:sp>
      <p:sp>
        <p:nvSpPr>
          <p:cNvPr id="36867" name="TextBox 2"/>
          <p:cNvSpPr txBox="1">
            <a:spLocks noChangeArrowheads="1"/>
          </p:cNvSpPr>
          <p:nvPr/>
        </p:nvSpPr>
        <p:spPr bwMode="auto">
          <a:xfrm>
            <a:off x="457200" y="2133600"/>
            <a:ext cx="7696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4800"/>
              <a:t>Do yourself a favor and MEMORIZE IT!!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0" y="30480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4000"/>
              <a:t>The Central Limit Theorem is Your Friend</a:t>
            </a:r>
          </a:p>
        </p:txBody>
      </p:sp>
      <p:sp>
        <p:nvSpPr>
          <p:cNvPr id="37891" name="TextBox 2"/>
          <p:cNvSpPr txBox="1">
            <a:spLocks noChangeArrowheads="1"/>
          </p:cNvSpPr>
          <p:nvPr/>
        </p:nvSpPr>
        <p:spPr bwMode="auto">
          <a:xfrm>
            <a:off x="457200" y="2133600"/>
            <a:ext cx="7696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buFont typeface="Arial" pitchFamily="34" charset="0"/>
              <a:buChar char="•"/>
            </a:pPr>
            <a:r>
              <a:rPr lang="en-US" sz="4000"/>
              <a:t>It helps us make </a:t>
            </a:r>
            <a:r>
              <a:rPr lang="en-US" sz="4000" i="1"/>
              <a:t>inferences</a:t>
            </a:r>
            <a:r>
              <a:rPr lang="en-US" sz="4000"/>
              <a:t> about sample statistics (e.g., means) </a:t>
            </a:r>
          </a:p>
          <a:p>
            <a:pPr>
              <a:buFont typeface="Arial" pitchFamily="34" charset="0"/>
              <a:buChar char="•"/>
            </a:pPr>
            <a:r>
              <a:rPr lang="en-US" sz="4000"/>
              <a:t>For example, it can help us determine how likely or unlikely a particular sample mean is, given what we know about the population parameters.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28575"/>
            <a:ext cx="9144000" cy="1143000"/>
          </a:xfrm>
        </p:spPr>
        <p:txBody>
          <a:bodyPr/>
          <a:lstStyle/>
          <a:p>
            <a:pPr eaLnBrk="1" hangingPunct="1"/>
            <a:r>
              <a:rPr lang="en-US" sz="3600" smtClean="0"/>
              <a:t>Probability &amp; the Distribution of Sample Means</a:t>
            </a:r>
          </a:p>
        </p:txBody>
      </p:sp>
      <p:sp>
        <p:nvSpPr>
          <p:cNvPr id="3" name="Subtitle 2"/>
          <p:cNvSpPr>
            <a:spLocks noGrp="1"/>
          </p:cNvSpPr>
          <p:nvPr>
            <p:ph type="body" idx="1"/>
          </p:nvPr>
        </p:nvSpPr>
        <p:spPr>
          <a:xfrm>
            <a:off x="457200" y="1600200"/>
            <a:ext cx="8229600" cy="4525963"/>
          </a:xfrm>
        </p:spPr>
        <p:txBody>
          <a:bodyPr/>
          <a:lstStyle/>
          <a:p>
            <a:pPr marL="457200" indent="-457200" algn="l" eaLnBrk="1" hangingPunct="1">
              <a:lnSpc>
                <a:spcPct val="90000"/>
              </a:lnSpc>
              <a:buFont typeface="Arial" pitchFamily="34" charset="0"/>
              <a:buChar char="•"/>
              <a:defRPr/>
            </a:pPr>
            <a:r>
              <a:rPr lang="en-US" sz="2800" dirty="0" smtClean="0">
                <a:solidFill>
                  <a:schemeClr val="tx1"/>
                </a:solidFill>
                <a:latin typeface="Arial" charset="0"/>
                <a:ea typeface="ＭＳ Ｐゴシック" charset="0"/>
                <a:cs typeface="ＭＳ Ｐゴシック" charset="0"/>
              </a:rPr>
              <a:t>We can use the Central Limit Theorem to calculate z-scores associated with individual sample means (the z-scores are based on the distribution of all possible sample means).</a:t>
            </a:r>
          </a:p>
          <a:p>
            <a:pPr marL="342900" indent="-342900" algn="l" eaLnBrk="1" hangingPunct="1">
              <a:lnSpc>
                <a:spcPct val="90000"/>
              </a:lnSpc>
              <a:buFont typeface="Arial" charset="0"/>
              <a:buChar char="•"/>
              <a:defRPr/>
            </a:pPr>
            <a:r>
              <a:rPr lang="en-US" sz="2800" dirty="0" smtClean="0">
                <a:solidFill>
                  <a:schemeClr val="tx1"/>
                </a:solidFill>
                <a:latin typeface="Arial" charset="0"/>
                <a:ea typeface="ＭＳ Ｐゴシック" charset="0"/>
                <a:cs typeface="ＭＳ Ｐゴシック" charset="0"/>
              </a:rPr>
              <a:t>Each z-score describes the exact location of its respective sample mean, relative to the distribution of sample means.</a:t>
            </a:r>
          </a:p>
          <a:p>
            <a:pPr marL="342900" indent="-342900" algn="l" eaLnBrk="1" hangingPunct="1">
              <a:lnSpc>
                <a:spcPct val="90000"/>
              </a:lnSpc>
              <a:buFont typeface="Arial" charset="0"/>
              <a:buChar char="•"/>
              <a:defRPr/>
            </a:pPr>
            <a:r>
              <a:rPr lang="en-US" sz="2800" dirty="0" smtClean="0">
                <a:solidFill>
                  <a:schemeClr val="tx1"/>
                </a:solidFill>
                <a:latin typeface="Arial" charset="0"/>
                <a:ea typeface="ＭＳ Ｐゴシック" charset="0"/>
                <a:cs typeface="ＭＳ Ｐゴシック" charset="0"/>
              </a:rPr>
              <a:t>Since the distribution of sample means is normal, we can then use the unit normal table to determine the likelihood of obtaining a sample mean greater/less than a specific sample mean.</a:t>
            </a:r>
            <a:endParaRPr lang="en-US" sz="2800" dirty="0">
              <a:solidFill>
                <a:schemeClr val="tx1"/>
              </a:solidFill>
              <a:latin typeface="Arial" charset="0"/>
              <a:ea typeface="ＭＳ Ｐゴシック" charset="0"/>
              <a:cs typeface="ＭＳ Ｐゴシック" charset="0"/>
            </a:endParaRPr>
          </a:p>
          <a:p>
            <a:pPr algn="l" eaLnBrk="1" hangingPunct="1">
              <a:lnSpc>
                <a:spcPct val="90000"/>
              </a:lnSpc>
              <a:buFont typeface="Arial" charset="0"/>
              <a:buNone/>
              <a:defRPr/>
            </a:pPr>
            <a:endParaRPr lang="en-US" sz="2800" dirty="0">
              <a:solidFill>
                <a:srgbClr val="898989"/>
              </a:solidFill>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28575"/>
            <a:ext cx="9144000" cy="1143000"/>
          </a:xfrm>
        </p:spPr>
        <p:txBody>
          <a:bodyPr/>
          <a:lstStyle/>
          <a:p>
            <a:pPr eaLnBrk="1" hangingPunct="1"/>
            <a:r>
              <a:rPr lang="en-US" sz="3600" smtClean="0"/>
              <a:t>Probability &amp; the Distribution of Sample Means</a:t>
            </a:r>
          </a:p>
        </p:txBody>
      </p:sp>
      <p:sp>
        <p:nvSpPr>
          <p:cNvPr id="3" name="Subtitle 2"/>
          <p:cNvSpPr>
            <a:spLocks noGrp="1"/>
          </p:cNvSpPr>
          <p:nvPr>
            <p:ph type="body" idx="1"/>
          </p:nvPr>
        </p:nvSpPr>
        <p:spPr>
          <a:xfrm>
            <a:off x="457200" y="1600200"/>
            <a:ext cx="8229600" cy="4525963"/>
          </a:xfrm>
        </p:spPr>
        <p:txBody>
          <a:bodyPr/>
          <a:lstStyle/>
          <a:p>
            <a:pPr algn="l" eaLnBrk="1" hangingPunct="1">
              <a:lnSpc>
                <a:spcPct val="90000"/>
              </a:lnSpc>
            </a:pPr>
            <a:r>
              <a:rPr lang="en-US" sz="2800" smtClean="0">
                <a:solidFill>
                  <a:schemeClr val="tx1"/>
                </a:solidFill>
              </a:rPr>
              <a:t>When using z scores to represent sample means, the correct formula to use is:</a:t>
            </a:r>
          </a:p>
          <a:p>
            <a:pPr algn="l" eaLnBrk="1" hangingPunct="1">
              <a:lnSpc>
                <a:spcPct val="90000"/>
              </a:lnSpc>
            </a:pPr>
            <a:endParaRPr lang="en-US" sz="2800" smtClean="0">
              <a:solidFill>
                <a:schemeClr val="tx1"/>
              </a:solidFill>
            </a:endParaRPr>
          </a:p>
          <a:p>
            <a:pPr algn="l" eaLnBrk="1" hangingPunct="1">
              <a:lnSpc>
                <a:spcPct val="90000"/>
              </a:lnSpc>
            </a:pPr>
            <a:endParaRPr lang="en-US" sz="2800" smtClean="0">
              <a:solidFill>
                <a:schemeClr val="tx1"/>
              </a:solidFill>
            </a:endParaRPr>
          </a:p>
          <a:p>
            <a:pPr algn="l" eaLnBrk="1" hangingPunct="1">
              <a:lnSpc>
                <a:spcPct val="90000"/>
              </a:lnSpc>
            </a:pPr>
            <a:endParaRPr lang="en-US" sz="2800" smtClean="0">
              <a:solidFill>
                <a:srgbClr val="898989"/>
              </a:solidFill>
            </a:endParaRPr>
          </a:p>
          <a:p>
            <a:pPr algn="l" eaLnBrk="1" hangingPunct="1">
              <a:lnSpc>
                <a:spcPct val="90000"/>
              </a:lnSpc>
            </a:pPr>
            <a:endParaRPr lang="en-US" sz="2800" smtClean="0">
              <a:solidFill>
                <a:srgbClr val="898989"/>
              </a:solidFill>
            </a:endParaRPr>
          </a:p>
        </p:txBody>
      </p:sp>
      <p:graphicFrame>
        <p:nvGraphicFramePr>
          <p:cNvPr id="2" name="Object 1"/>
          <p:cNvGraphicFramePr>
            <a:graphicFrameLocks noChangeAspect="1"/>
          </p:cNvGraphicFramePr>
          <p:nvPr/>
        </p:nvGraphicFramePr>
        <p:xfrm>
          <a:off x="2286000" y="3048000"/>
          <a:ext cx="2376488" cy="1282700"/>
        </p:xfrm>
        <a:graphic>
          <a:graphicData uri="http://schemas.openxmlformats.org/presentationml/2006/ole">
            <mc:AlternateContent xmlns:mc="http://schemas.openxmlformats.org/markup-compatibility/2006">
              <mc:Choice xmlns:v="urn:schemas-microsoft-com:vml" Requires="v">
                <p:oleObj spid="_x0000_s39942" name="Equation" r:id="rId4" imgW="800100" imgH="431800" progId="Equation.3">
                  <p:embed/>
                </p:oleObj>
              </mc:Choice>
              <mc:Fallback>
                <p:oleObj name="Equation" r:id="rId4" imgW="800100" imgH="4318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3048000"/>
                        <a:ext cx="2376488"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28575"/>
            <a:ext cx="9144000" cy="1143000"/>
          </a:xfrm>
        </p:spPr>
        <p:txBody>
          <a:bodyPr/>
          <a:lstStyle/>
          <a:p>
            <a:pPr eaLnBrk="1" hangingPunct="1"/>
            <a:r>
              <a:rPr lang="en-US" sz="3600" smtClean="0"/>
              <a:t>Probability &amp; the Distribution of Sample Means</a:t>
            </a:r>
          </a:p>
        </p:txBody>
      </p:sp>
      <p:sp>
        <p:nvSpPr>
          <p:cNvPr id="3" name="Subtitle 2"/>
          <p:cNvSpPr>
            <a:spLocks noGrp="1"/>
          </p:cNvSpPr>
          <p:nvPr>
            <p:ph type="body" idx="1"/>
          </p:nvPr>
        </p:nvSpPr>
        <p:spPr>
          <a:xfrm>
            <a:off x="457200" y="1600200"/>
            <a:ext cx="8305800" cy="1752600"/>
          </a:xfrm>
          <a:ln>
            <a:solidFill>
              <a:srgbClr val="3891A7"/>
            </a:solidFill>
            <a:miter lim="800000"/>
            <a:headEnd/>
            <a:tailEnd/>
          </a:ln>
        </p:spPr>
        <p:txBody>
          <a:bodyPr/>
          <a:lstStyle/>
          <a:p>
            <a:pPr algn="l" eaLnBrk="1" hangingPunct="1">
              <a:lnSpc>
                <a:spcPct val="90000"/>
              </a:lnSpc>
            </a:pPr>
            <a:r>
              <a:rPr lang="en-US" sz="2800" smtClean="0">
                <a:solidFill>
                  <a:schemeClr val="tx1"/>
                </a:solidFill>
              </a:rPr>
              <a:t>EXAMPLE: What is the probability of obtaining a sample mean greater than </a:t>
            </a:r>
            <a:r>
              <a:rPr lang="en-US" sz="2800" i="1" smtClean="0">
                <a:solidFill>
                  <a:schemeClr val="tx1"/>
                </a:solidFill>
              </a:rPr>
              <a:t>M </a:t>
            </a:r>
            <a:r>
              <a:rPr lang="en-US" sz="2800" smtClean="0">
                <a:solidFill>
                  <a:schemeClr val="tx1"/>
                </a:solidFill>
              </a:rPr>
              <a:t>= 60 for a random sample of </a:t>
            </a:r>
            <a:r>
              <a:rPr lang="en-US" sz="2800" i="1" smtClean="0">
                <a:solidFill>
                  <a:schemeClr val="tx1"/>
                </a:solidFill>
              </a:rPr>
              <a:t>n</a:t>
            </a:r>
            <a:r>
              <a:rPr lang="en-US" sz="2800" smtClean="0">
                <a:solidFill>
                  <a:schemeClr val="tx1"/>
                </a:solidFill>
              </a:rPr>
              <a:t> = 16 scores selected from a normal population with a mean of μ = 65 and a standard deviation of σ = 20?</a:t>
            </a:r>
          </a:p>
          <a:p>
            <a:pPr algn="l" eaLnBrk="1" hangingPunct="1">
              <a:lnSpc>
                <a:spcPct val="90000"/>
              </a:lnSpc>
            </a:pPr>
            <a:endParaRPr lang="en-US" sz="2800" i="1" smtClean="0">
              <a:solidFill>
                <a:schemeClr val="tx1"/>
              </a:solidFill>
            </a:endParaRPr>
          </a:p>
          <a:p>
            <a:pPr algn="l" eaLnBrk="1" hangingPunct="1">
              <a:lnSpc>
                <a:spcPct val="90000"/>
              </a:lnSpc>
            </a:pPr>
            <a:r>
              <a:rPr lang="en-US" sz="2800" i="1" smtClean="0">
                <a:solidFill>
                  <a:schemeClr val="tx1"/>
                </a:solidFill>
              </a:rPr>
              <a:t>M</a:t>
            </a:r>
            <a:r>
              <a:rPr lang="en-US" sz="2800" smtClean="0">
                <a:solidFill>
                  <a:schemeClr val="tx1"/>
                </a:solidFill>
              </a:rPr>
              <a:t> = 60; μ = 65; σ = 20; </a:t>
            </a:r>
            <a:r>
              <a:rPr lang="en-US" sz="2800" i="1" smtClean="0">
                <a:solidFill>
                  <a:schemeClr val="tx1"/>
                </a:solidFill>
              </a:rPr>
              <a:t>n </a:t>
            </a:r>
            <a:r>
              <a:rPr lang="en-US" sz="2800" smtClean="0">
                <a:solidFill>
                  <a:schemeClr val="tx1"/>
                </a:solidFill>
              </a:rPr>
              <a:t>= 16</a:t>
            </a:r>
          </a:p>
          <a:p>
            <a:pPr algn="l" eaLnBrk="1" hangingPunct="1">
              <a:lnSpc>
                <a:spcPct val="90000"/>
              </a:lnSpc>
            </a:pPr>
            <a:endParaRPr lang="en-US" sz="2800" smtClean="0">
              <a:solidFill>
                <a:schemeClr val="tx1"/>
              </a:solidFill>
            </a:endParaRPr>
          </a:p>
          <a:p>
            <a:pPr algn="l" eaLnBrk="1" hangingPunct="1">
              <a:lnSpc>
                <a:spcPct val="90000"/>
              </a:lnSpc>
            </a:pPr>
            <a:endParaRPr lang="en-US" sz="2800" smtClean="0">
              <a:solidFill>
                <a:schemeClr val="tx1"/>
              </a:solidFill>
            </a:endParaRPr>
          </a:p>
          <a:p>
            <a:pPr algn="l" eaLnBrk="1" hangingPunct="1">
              <a:lnSpc>
                <a:spcPct val="90000"/>
              </a:lnSpc>
            </a:pPr>
            <a:endParaRPr lang="en-US" sz="2800" smtClean="0">
              <a:solidFill>
                <a:schemeClr val="tx1"/>
              </a:solidFill>
            </a:endParaRPr>
          </a:p>
          <a:p>
            <a:pPr algn="l" eaLnBrk="1" hangingPunct="1">
              <a:lnSpc>
                <a:spcPct val="90000"/>
              </a:lnSpc>
            </a:pPr>
            <a:endParaRPr lang="en-US" sz="2800" smtClean="0">
              <a:solidFill>
                <a:schemeClr val="tx1"/>
              </a:solidFill>
            </a:endParaRPr>
          </a:p>
          <a:p>
            <a:pPr algn="l" eaLnBrk="1" hangingPunct="1">
              <a:lnSpc>
                <a:spcPct val="90000"/>
              </a:lnSpc>
            </a:pPr>
            <a:endParaRPr lang="en-US" sz="2800" smtClean="0">
              <a:solidFill>
                <a:schemeClr val="tx1"/>
              </a:solidFill>
            </a:endParaRPr>
          </a:p>
          <a:p>
            <a:pPr algn="l" eaLnBrk="1" hangingPunct="1">
              <a:lnSpc>
                <a:spcPct val="90000"/>
              </a:lnSpc>
            </a:pPr>
            <a:endParaRPr lang="en-US" sz="2800" smtClean="0">
              <a:solidFill>
                <a:srgbClr val="898989"/>
              </a:solidFill>
            </a:endParaRPr>
          </a:p>
          <a:p>
            <a:pPr algn="l" eaLnBrk="1" hangingPunct="1">
              <a:lnSpc>
                <a:spcPct val="90000"/>
              </a:lnSpc>
            </a:pPr>
            <a:endParaRPr lang="en-US" sz="2800" smtClean="0">
              <a:solidFill>
                <a:srgbClr val="898989"/>
              </a:solidFill>
            </a:endParaRPr>
          </a:p>
        </p:txBody>
      </p:sp>
      <p:graphicFrame>
        <p:nvGraphicFramePr>
          <p:cNvPr id="2" name="Object 1"/>
          <p:cNvGraphicFramePr>
            <a:graphicFrameLocks noChangeAspect="1"/>
          </p:cNvGraphicFramePr>
          <p:nvPr/>
        </p:nvGraphicFramePr>
        <p:xfrm>
          <a:off x="3962400" y="4191000"/>
          <a:ext cx="4953000" cy="1685925"/>
        </p:xfrm>
        <a:graphic>
          <a:graphicData uri="http://schemas.openxmlformats.org/presentationml/2006/ole">
            <mc:AlternateContent xmlns:mc="http://schemas.openxmlformats.org/markup-compatibility/2006">
              <mc:Choice xmlns:v="urn:schemas-microsoft-com:vml" Requires="v">
                <p:oleObj spid="_x0000_s40970" name="Equation" r:id="rId4" imgW="1828800" imgH="622300" progId="Equation.3">
                  <p:embed/>
                </p:oleObj>
              </mc:Choice>
              <mc:Fallback>
                <p:oleObj name="Equation" r:id="rId4" imgW="1828800" imgH="6223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191000"/>
                        <a:ext cx="49530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nvGraphicFramePr>
        <p:xfrm>
          <a:off x="533400" y="4495800"/>
          <a:ext cx="3024188" cy="762000"/>
        </p:xfrm>
        <a:graphic>
          <a:graphicData uri="http://schemas.openxmlformats.org/presentationml/2006/ole">
            <mc:AlternateContent xmlns:mc="http://schemas.openxmlformats.org/markup-compatibility/2006">
              <mc:Choice xmlns:v="urn:schemas-microsoft-com:vml" Requires="v">
                <p:oleObj spid="_x0000_s40971" name="Equation" r:id="rId6" imgW="1612900" imgH="406400" progId="Equation.3">
                  <p:embed/>
                </p:oleObj>
              </mc:Choice>
              <mc:Fallback>
                <p:oleObj name="Equation" r:id="rId6" imgW="1612900" imgH="4064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495800"/>
                        <a:ext cx="30241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3200400" y="6019800"/>
          <a:ext cx="3657600" cy="609600"/>
        </p:xfrm>
        <a:graphic>
          <a:graphicData uri="http://schemas.openxmlformats.org/presentationml/2006/ole">
            <mc:AlternateContent xmlns:mc="http://schemas.openxmlformats.org/markup-compatibility/2006">
              <mc:Choice xmlns:v="urn:schemas-microsoft-com:vml" Requires="v">
                <p:oleObj spid="_x0000_s40972" name="Equation" r:id="rId8" imgW="1219200" imgH="203200" progId="Equation.3">
                  <p:embed/>
                </p:oleObj>
              </mc:Choice>
              <mc:Fallback>
                <p:oleObj name="Equation" r:id="rId8" imgW="1219200" imgH="2032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0400" y="6019800"/>
                        <a:ext cx="3657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8"/>
            <a:ext cx="8229600" cy="1143000"/>
          </a:xfrm>
        </p:spPr>
        <p:txBody>
          <a:bodyPr/>
          <a:lstStyle/>
          <a:p>
            <a:pPr eaLnBrk="1" hangingPunct="1"/>
            <a:r>
              <a:rPr lang="en-US" dirty="0" smtClean="0"/>
              <a:t>Recently we </a:t>
            </a:r>
            <a:r>
              <a:rPr lang="en-US" dirty="0" smtClean="0"/>
              <a:t>reviewed</a:t>
            </a:r>
          </a:p>
        </p:txBody>
      </p:sp>
      <p:sp>
        <p:nvSpPr>
          <p:cNvPr id="3" name="Subtitle 2"/>
          <p:cNvSpPr>
            <a:spLocks noGrp="1"/>
          </p:cNvSpPr>
          <p:nvPr>
            <p:ph type="body" idx="1"/>
          </p:nvPr>
        </p:nvSpPr>
        <p:spPr>
          <a:xfrm>
            <a:off x="457200" y="1600200"/>
            <a:ext cx="8229600" cy="4525963"/>
          </a:xfrm>
        </p:spPr>
        <p:txBody>
          <a:bodyPr/>
          <a:lstStyle/>
          <a:p>
            <a:pPr algn="l" eaLnBrk="1" hangingPunct="1">
              <a:lnSpc>
                <a:spcPct val="90000"/>
              </a:lnSpc>
              <a:buFont typeface="Arial" charset="0"/>
              <a:buNone/>
              <a:defRPr/>
            </a:pPr>
            <a:endParaRPr lang="en-US" sz="2800" dirty="0">
              <a:solidFill>
                <a:schemeClr val="tx1"/>
              </a:solidFill>
              <a:latin typeface="Arial" charset="0"/>
              <a:ea typeface="ＭＳ Ｐゴシック" charset="0"/>
              <a:cs typeface="ＭＳ Ｐゴシック" charset="0"/>
            </a:endParaRPr>
          </a:p>
          <a:p>
            <a:pPr marL="342900" indent="-342900" algn="l" eaLnBrk="1" hangingPunct="1">
              <a:lnSpc>
                <a:spcPct val="90000"/>
              </a:lnSpc>
              <a:buFont typeface="Arial" charset="0"/>
              <a:buChar char="•"/>
              <a:defRPr/>
            </a:pPr>
            <a:r>
              <a:rPr lang="en-US" sz="2800" dirty="0" smtClean="0">
                <a:solidFill>
                  <a:schemeClr val="tx1"/>
                </a:solidFill>
                <a:latin typeface="Arial" charset="0"/>
                <a:ea typeface="ＭＳ Ｐゴシック" charset="0"/>
                <a:cs typeface="ＭＳ Ｐゴシック" charset="0"/>
              </a:rPr>
              <a:t>Z-Scores</a:t>
            </a:r>
          </a:p>
          <a:p>
            <a:pPr marL="342900" indent="-342900" algn="l" eaLnBrk="1" hangingPunct="1">
              <a:lnSpc>
                <a:spcPct val="90000"/>
              </a:lnSpc>
              <a:buFont typeface="Arial" charset="0"/>
              <a:buChar char="•"/>
              <a:defRPr/>
            </a:pPr>
            <a:r>
              <a:rPr lang="en-US" sz="2800" dirty="0" smtClean="0">
                <a:solidFill>
                  <a:schemeClr val="tx1"/>
                </a:solidFill>
                <a:latin typeface="Arial" charset="0"/>
                <a:ea typeface="ＭＳ Ｐゴシック" charset="0"/>
                <a:cs typeface="ＭＳ Ｐゴシック" charset="0"/>
              </a:rPr>
              <a:t>Probability</a:t>
            </a:r>
            <a:endParaRPr lang="en-US" sz="2800" dirty="0">
              <a:solidFill>
                <a:schemeClr val="tx1"/>
              </a:solidFill>
              <a:latin typeface="Arial" charset="0"/>
              <a:ea typeface="ＭＳ Ｐゴシック" charset="0"/>
              <a:cs typeface="ＭＳ Ｐゴシック" charset="0"/>
            </a:endParaRPr>
          </a:p>
          <a:p>
            <a:pPr marL="342900" indent="-342900" algn="l" eaLnBrk="1" hangingPunct="1">
              <a:lnSpc>
                <a:spcPct val="90000"/>
              </a:lnSpc>
              <a:buFont typeface="Arial" charset="0"/>
              <a:buChar char="•"/>
              <a:defRPr/>
            </a:pPr>
            <a:r>
              <a:rPr lang="en-US" sz="2800" dirty="0">
                <a:solidFill>
                  <a:schemeClr val="tx1"/>
                </a:solidFill>
                <a:latin typeface="Arial" charset="0"/>
                <a:ea typeface="ＭＳ Ｐゴシック" charset="0"/>
                <a:cs typeface="ＭＳ Ｐゴシック" charset="0"/>
              </a:rPr>
              <a:t>The connection between probability and distributions of individual scores</a:t>
            </a:r>
          </a:p>
          <a:p>
            <a:pPr marL="342900" indent="-342900" algn="l" eaLnBrk="1" hangingPunct="1">
              <a:lnSpc>
                <a:spcPct val="90000"/>
              </a:lnSpc>
              <a:buFont typeface="Arial" charset="0"/>
              <a:buChar char="•"/>
              <a:defRPr/>
            </a:pPr>
            <a:r>
              <a:rPr lang="en-US" sz="2800" dirty="0">
                <a:solidFill>
                  <a:schemeClr val="tx1"/>
                </a:solidFill>
                <a:latin typeface="Arial" charset="0"/>
                <a:ea typeface="ＭＳ Ｐゴシック" charset="0"/>
                <a:cs typeface="ＭＳ Ｐゴシック" charset="0"/>
              </a:rPr>
              <a:t>How to use the unit normal table to find probabilities associated with z-scores</a:t>
            </a:r>
          </a:p>
          <a:p>
            <a:pPr algn="l" eaLnBrk="1" hangingPunct="1">
              <a:lnSpc>
                <a:spcPct val="90000"/>
              </a:lnSpc>
              <a:buFont typeface="Arial" charset="0"/>
              <a:buNone/>
              <a:defRPr/>
            </a:pPr>
            <a:endParaRPr lang="en-US" sz="2800" dirty="0">
              <a:solidFill>
                <a:srgbClr val="898989"/>
              </a:solidFill>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a:xfrm>
            <a:off x="609600" y="228600"/>
            <a:ext cx="7499350" cy="1143000"/>
          </a:xfrm>
        </p:spPr>
        <p:txBody>
          <a:bodyPr>
            <a:normAutofit/>
          </a:bodyPr>
          <a:lstStyle/>
          <a:p>
            <a:pPr eaLnBrk="1" hangingPunct="1">
              <a:defRPr/>
            </a:pPr>
            <a:r>
              <a:rPr lang="en-US" dirty="0">
                <a:latin typeface="Gill Sans MT" pitchFamily="34" charset="0"/>
              </a:rPr>
              <a:t>Binomial Distribution</a:t>
            </a:r>
            <a:endParaRPr lang="en-US" dirty="0" smtClean="0">
              <a:effectLst>
                <a:outerShdw blurRad="38100" dist="38100" dir="2700000" algn="tl">
                  <a:srgbClr val="C0C0C0"/>
                </a:outerShdw>
              </a:effectLst>
              <a:latin typeface="Gill Sans MT" pitchFamily="34" charset="0"/>
            </a:endParaRPr>
          </a:p>
        </p:txBody>
      </p:sp>
      <p:sp>
        <p:nvSpPr>
          <p:cNvPr id="7171" name="Text Box 3"/>
          <p:cNvSpPr txBox="1">
            <a:spLocks noChangeArrowheads="1"/>
          </p:cNvSpPr>
          <p:nvPr/>
        </p:nvSpPr>
        <p:spPr bwMode="auto">
          <a:xfrm>
            <a:off x="5946775" y="137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Number of heads</a:t>
            </a:r>
            <a:endParaRPr lang="en-US"/>
          </a:p>
        </p:txBody>
      </p:sp>
      <p:sp>
        <p:nvSpPr>
          <p:cNvPr id="7172" name="Text Box 4"/>
          <p:cNvSpPr txBox="1">
            <a:spLocks noChangeArrowheads="1"/>
          </p:cNvSpPr>
          <p:nvPr/>
        </p:nvSpPr>
        <p:spPr bwMode="auto">
          <a:xfrm>
            <a:off x="6902450" y="1752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7173" name="Text Box 5"/>
          <p:cNvSpPr txBox="1">
            <a:spLocks noChangeArrowheads="1"/>
          </p:cNvSpPr>
          <p:nvPr/>
        </p:nvSpPr>
        <p:spPr bwMode="auto">
          <a:xfrm>
            <a:off x="6902450" y="2286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7174" name="Text Box 6"/>
          <p:cNvSpPr txBox="1">
            <a:spLocks noChangeArrowheads="1"/>
          </p:cNvSpPr>
          <p:nvPr/>
        </p:nvSpPr>
        <p:spPr bwMode="auto">
          <a:xfrm>
            <a:off x="690245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7175" name="Text Box 7"/>
          <p:cNvSpPr txBox="1">
            <a:spLocks noChangeArrowheads="1"/>
          </p:cNvSpPr>
          <p:nvPr/>
        </p:nvSpPr>
        <p:spPr bwMode="auto">
          <a:xfrm>
            <a:off x="6902450" y="5943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7176" name="Text Box 8"/>
          <p:cNvSpPr txBox="1">
            <a:spLocks noChangeArrowheads="1"/>
          </p:cNvSpPr>
          <p:nvPr/>
        </p:nvSpPr>
        <p:spPr bwMode="auto">
          <a:xfrm>
            <a:off x="6902450" y="3048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7177" name="Text Box 9"/>
          <p:cNvSpPr txBox="1">
            <a:spLocks noChangeArrowheads="1"/>
          </p:cNvSpPr>
          <p:nvPr/>
        </p:nvSpPr>
        <p:spPr bwMode="auto">
          <a:xfrm>
            <a:off x="690245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7178" name="Text Box 10"/>
          <p:cNvSpPr txBox="1">
            <a:spLocks noChangeArrowheads="1"/>
          </p:cNvSpPr>
          <p:nvPr/>
        </p:nvSpPr>
        <p:spPr bwMode="auto">
          <a:xfrm>
            <a:off x="6902450" y="4724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7179" name="Text Box 11"/>
          <p:cNvSpPr txBox="1">
            <a:spLocks noChangeArrowheads="1"/>
          </p:cNvSpPr>
          <p:nvPr/>
        </p:nvSpPr>
        <p:spPr bwMode="auto">
          <a:xfrm>
            <a:off x="6902450" y="541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graphicFrame>
        <p:nvGraphicFramePr>
          <p:cNvPr id="409612" name="Group 12"/>
          <p:cNvGraphicFramePr>
            <a:graphicFrameLocks noGrp="1"/>
          </p:cNvGraphicFramePr>
          <p:nvPr/>
        </p:nvGraphicFramePr>
        <p:xfrm>
          <a:off x="3657600" y="2514600"/>
          <a:ext cx="2438400" cy="2743199"/>
        </p:xfrm>
        <a:graphic>
          <a:graphicData uri="http://schemas.openxmlformats.org/drawingml/2006/table">
            <a:tbl>
              <a:tblPr/>
              <a:tblGrid>
                <a:gridCol w="812800"/>
                <a:gridCol w="787400"/>
                <a:gridCol w="838200"/>
              </a:tblGrid>
              <a:tr h="6094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X</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a:ln>
                            <a:noFill/>
                          </a:ln>
                          <a:solidFill>
                            <a:schemeClr val="tx1"/>
                          </a:solidFill>
                          <a:effectLst/>
                          <a:latin typeface="Times" charset="0"/>
                          <a:ea typeface="ＭＳ Ｐゴシック" charset="0"/>
                          <a:cs typeface="ＭＳ Ｐゴシック" charset="0"/>
                        </a:rPr>
                        <a:t>f</a:t>
                      </a:r>
                      <a:endParaRPr kumimoji="0" lang="en-US" sz="2800" b="0" i="0" u="none" strike="noStrike" cap="none" normalizeH="0" baseline="0">
                        <a:ln>
                          <a:noFill/>
                        </a:ln>
                        <a:solidFill>
                          <a:schemeClr val="tx1"/>
                        </a:solidFill>
                        <a:effectLst/>
                        <a:latin typeface="Times" charset="0"/>
                        <a:ea typeface="ＭＳ Ｐゴシック" charset="0"/>
                        <a:cs typeface="ＭＳ Ｐゴシック" charset="0"/>
                      </a:endParaRP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a:ln>
                            <a:noFill/>
                          </a:ln>
                          <a:solidFill>
                            <a:schemeClr val="tx1"/>
                          </a:solidFill>
                          <a:effectLst/>
                          <a:latin typeface="Times" charset="0"/>
                          <a:ea typeface="ＭＳ Ｐゴシック" charset="0"/>
                          <a:cs typeface="ＭＳ Ｐゴシック" charset="0"/>
                        </a:rPr>
                        <a:t>p</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332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a:t>
                      </a:r>
                    </a:p>
                  </a:txBody>
                  <a:tcPr marT="45707" marB="4570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a:t>
                      </a:r>
                    </a:p>
                  </a:txBody>
                  <a:tcPr marT="45707" marB="4570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.125</a:t>
                      </a:r>
                    </a:p>
                  </a:txBody>
                  <a:tcPr marT="45707" marB="4570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1813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2</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.375</a:t>
                      </a:r>
                    </a:p>
                  </a:txBody>
                  <a:tcPr marT="45707" marB="45707" horzOverflow="overflow">
                    <a:lnL>
                      <a:noFill/>
                    </a:lnL>
                    <a:lnR>
                      <a:noFill/>
                    </a:lnR>
                    <a:lnT>
                      <a:noFill/>
                    </a:lnT>
                    <a:lnB>
                      <a:noFill/>
                    </a:lnB>
                    <a:lnTlToBr>
                      <a:noFill/>
                    </a:lnTlToBr>
                    <a:lnBlToTr>
                      <a:noFill/>
                    </a:lnBlToTr>
                    <a:noFill/>
                  </a:tcPr>
                </a:tc>
              </a:tr>
              <a:tr h="5491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.375</a:t>
                      </a:r>
                    </a:p>
                  </a:txBody>
                  <a:tcPr marT="45707" marB="45707" horzOverflow="overflow">
                    <a:lnL>
                      <a:noFill/>
                    </a:lnL>
                    <a:lnR>
                      <a:noFill/>
                    </a:lnR>
                    <a:lnT>
                      <a:noFill/>
                    </a:lnT>
                    <a:lnB>
                      <a:noFill/>
                    </a:lnB>
                    <a:lnTlToBr>
                      <a:noFill/>
                    </a:lnTlToBr>
                    <a:lnBlToTr>
                      <a:noFill/>
                    </a:lnBlToTr>
                    <a:noFill/>
                  </a:tcPr>
                </a:tc>
              </a:tr>
              <a:tr h="5332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0</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.125</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43"/>
          <p:cNvGrpSpPr>
            <a:grpSpLocks/>
          </p:cNvGrpSpPr>
          <p:nvPr/>
        </p:nvGrpSpPr>
        <p:grpSpPr bwMode="auto">
          <a:xfrm>
            <a:off x="152400" y="2514600"/>
            <a:ext cx="3468688" cy="3124200"/>
            <a:chOff x="96" y="1584"/>
            <a:chExt cx="2185" cy="1968"/>
          </a:xfrm>
        </p:grpSpPr>
        <p:grpSp>
          <p:nvGrpSpPr>
            <p:cNvPr id="7213" name="Group 44"/>
            <p:cNvGrpSpPr>
              <a:grpSpLocks/>
            </p:cNvGrpSpPr>
            <p:nvPr/>
          </p:nvGrpSpPr>
          <p:grpSpPr bwMode="auto">
            <a:xfrm>
              <a:off x="601" y="3024"/>
              <a:ext cx="1680" cy="528"/>
              <a:chOff x="601" y="3024"/>
              <a:chExt cx="1680" cy="528"/>
            </a:xfrm>
          </p:grpSpPr>
          <p:sp>
            <p:nvSpPr>
              <p:cNvPr id="7221" name="Line 45"/>
              <p:cNvSpPr>
                <a:spLocks noChangeShapeType="1"/>
              </p:cNvSpPr>
              <p:nvPr/>
            </p:nvSpPr>
            <p:spPr bwMode="auto">
              <a:xfrm>
                <a:off x="601" y="3024"/>
                <a:ext cx="16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22" name="Text Box 46"/>
              <p:cNvSpPr txBox="1">
                <a:spLocks noChangeArrowheads="1"/>
              </p:cNvSpPr>
              <p:nvPr/>
            </p:nvSpPr>
            <p:spPr bwMode="auto">
              <a:xfrm>
                <a:off x="745" y="3264"/>
                <a:ext cx="1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Number of heads</a:t>
                </a:r>
              </a:p>
            </p:txBody>
          </p:sp>
          <p:sp>
            <p:nvSpPr>
              <p:cNvPr id="7223" name="Text Box 47"/>
              <p:cNvSpPr txBox="1">
                <a:spLocks noChangeArrowheads="1"/>
              </p:cNvSpPr>
              <p:nvPr/>
            </p:nvSpPr>
            <p:spPr bwMode="auto">
              <a:xfrm>
                <a:off x="697"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7224" name="Text Box 48"/>
              <p:cNvSpPr txBox="1">
                <a:spLocks noChangeArrowheads="1"/>
              </p:cNvSpPr>
              <p:nvPr/>
            </p:nvSpPr>
            <p:spPr bwMode="auto">
              <a:xfrm>
                <a:off x="1001"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7225" name="Text Box 49"/>
              <p:cNvSpPr txBox="1">
                <a:spLocks noChangeArrowheads="1"/>
              </p:cNvSpPr>
              <p:nvPr/>
            </p:nvSpPr>
            <p:spPr bwMode="auto">
              <a:xfrm>
                <a:off x="1341"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7226" name="Text Box 50"/>
              <p:cNvSpPr txBox="1">
                <a:spLocks noChangeArrowheads="1"/>
              </p:cNvSpPr>
              <p:nvPr/>
            </p:nvSpPr>
            <p:spPr bwMode="auto">
              <a:xfrm>
                <a:off x="1675"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grpSp>
        <p:grpSp>
          <p:nvGrpSpPr>
            <p:cNvPr id="7214" name="Group 51"/>
            <p:cNvGrpSpPr>
              <a:grpSpLocks/>
            </p:cNvGrpSpPr>
            <p:nvPr/>
          </p:nvGrpSpPr>
          <p:grpSpPr bwMode="auto">
            <a:xfrm>
              <a:off x="96" y="1584"/>
              <a:ext cx="505" cy="1440"/>
              <a:chOff x="96" y="1584"/>
              <a:chExt cx="505" cy="1440"/>
            </a:xfrm>
          </p:grpSpPr>
          <p:sp>
            <p:nvSpPr>
              <p:cNvPr id="7215" name="Line 52"/>
              <p:cNvSpPr>
                <a:spLocks noChangeShapeType="1"/>
              </p:cNvSpPr>
              <p:nvPr/>
            </p:nvSpPr>
            <p:spPr bwMode="auto">
              <a:xfrm>
                <a:off x="601" y="1584"/>
                <a:ext cx="0" cy="14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6" name="Text Box 53"/>
              <p:cNvSpPr txBox="1">
                <a:spLocks noChangeArrowheads="1"/>
              </p:cNvSpPr>
              <p:nvPr/>
            </p:nvSpPr>
            <p:spPr bwMode="auto">
              <a:xfrm>
                <a:off x="313" y="2592"/>
                <a:ext cx="2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7217" name="Text Box 54"/>
              <p:cNvSpPr txBox="1">
                <a:spLocks noChangeArrowheads="1"/>
              </p:cNvSpPr>
              <p:nvPr/>
            </p:nvSpPr>
            <p:spPr bwMode="auto">
              <a:xfrm>
                <a:off x="313" y="2304"/>
                <a:ext cx="2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7218" name="Text Box 55"/>
              <p:cNvSpPr txBox="1">
                <a:spLocks noChangeArrowheads="1"/>
              </p:cNvSpPr>
              <p:nvPr/>
            </p:nvSpPr>
            <p:spPr bwMode="auto">
              <a:xfrm>
                <a:off x="313" y="2016"/>
                <a:ext cx="2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7219" name="Text Box 56"/>
              <p:cNvSpPr txBox="1">
                <a:spLocks noChangeArrowheads="1"/>
              </p:cNvSpPr>
              <p:nvPr/>
            </p:nvSpPr>
            <p:spPr bwMode="auto">
              <a:xfrm>
                <a:off x="313" y="1728"/>
                <a:ext cx="2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.4</a:t>
                </a:r>
              </a:p>
            </p:txBody>
          </p:sp>
          <p:sp>
            <p:nvSpPr>
              <p:cNvPr id="7220" name="Text Box 57"/>
              <p:cNvSpPr txBox="1">
                <a:spLocks noChangeArrowheads="1"/>
              </p:cNvSpPr>
              <p:nvPr/>
            </p:nvSpPr>
            <p:spPr bwMode="auto">
              <a:xfrm rot="-5400000">
                <a:off x="-240" y="2057"/>
                <a:ext cx="9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probability</a:t>
                </a:r>
              </a:p>
            </p:txBody>
          </p:sp>
        </p:grpSp>
      </p:grpSp>
      <p:grpSp>
        <p:nvGrpSpPr>
          <p:cNvPr id="5" name="Group 58"/>
          <p:cNvGrpSpPr>
            <a:grpSpLocks/>
          </p:cNvGrpSpPr>
          <p:nvPr/>
        </p:nvGrpSpPr>
        <p:grpSpPr bwMode="auto">
          <a:xfrm>
            <a:off x="914400" y="4191000"/>
            <a:ext cx="628650" cy="609600"/>
            <a:chOff x="576" y="2640"/>
            <a:chExt cx="396" cy="384"/>
          </a:xfrm>
        </p:grpSpPr>
        <p:sp>
          <p:nvSpPr>
            <p:cNvPr id="7211" name="Rectangle 59"/>
            <p:cNvSpPr>
              <a:spLocks noChangeArrowheads="1"/>
            </p:cNvSpPr>
            <p:nvPr/>
          </p:nvSpPr>
          <p:spPr bwMode="auto">
            <a:xfrm>
              <a:off x="601" y="2640"/>
              <a:ext cx="336" cy="38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212" name="Text Box 60"/>
            <p:cNvSpPr txBox="1">
              <a:spLocks noChangeArrowheads="1"/>
            </p:cNvSpPr>
            <p:nvPr/>
          </p:nvSpPr>
          <p:spPr bwMode="auto">
            <a:xfrm>
              <a:off x="576" y="2717"/>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grpSp>
      <p:grpSp>
        <p:nvGrpSpPr>
          <p:cNvPr id="6" name="Group 61"/>
          <p:cNvGrpSpPr>
            <a:grpSpLocks/>
          </p:cNvGrpSpPr>
          <p:nvPr/>
        </p:nvGrpSpPr>
        <p:grpSpPr bwMode="auto">
          <a:xfrm>
            <a:off x="2511425" y="4191000"/>
            <a:ext cx="628650" cy="609600"/>
            <a:chOff x="1582" y="2640"/>
            <a:chExt cx="396" cy="384"/>
          </a:xfrm>
        </p:grpSpPr>
        <p:sp>
          <p:nvSpPr>
            <p:cNvPr id="7209" name="Rectangle 62"/>
            <p:cNvSpPr>
              <a:spLocks noChangeArrowheads="1"/>
            </p:cNvSpPr>
            <p:nvPr/>
          </p:nvSpPr>
          <p:spPr bwMode="auto">
            <a:xfrm>
              <a:off x="1609" y="2640"/>
              <a:ext cx="336" cy="38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210" name="Text Box 63"/>
            <p:cNvSpPr txBox="1">
              <a:spLocks noChangeArrowheads="1"/>
            </p:cNvSpPr>
            <p:nvPr/>
          </p:nvSpPr>
          <p:spPr bwMode="auto">
            <a:xfrm>
              <a:off x="1582" y="2736"/>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grpSp>
      <p:grpSp>
        <p:nvGrpSpPr>
          <p:cNvPr id="7" name="Group 64"/>
          <p:cNvGrpSpPr>
            <a:grpSpLocks/>
          </p:cNvGrpSpPr>
          <p:nvPr/>
        </p:nvGrpSpPr>
        <p:grpSpPr bwMode="auto">
          <a:xfrm>
            <a:off x="1962150" y="3124200"/>
            <a:ext cx="628650" cy="1676400"/>
            <a:chOff x="1236" y="1968"/>
            <a:chExt cx="396" cy="1056"/>
          </a:xfrm>
        </p:grpSpPr>
        <p:sp>
          <p:nvSpPr>
            <p:cNvPr id="7207" name="Rectangle 65"/>
            <p:cNvSpPr>
              <a:spLocks noChangeArrowheads="1"/>
            </p:cNvSpPr>
            <p:nvPr/>
          </p:nvSpPr>
          <p:spPr bwMode="auto">
            <a:xfrm>
              <a:off x="1273" y="1968"/>
              <a:ext cx="336" cy="1056"/>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208" name="Text Box 66"/>
            <p:cNvSpPr txBox="1">
              <a:spLocks noChangeArrowheads="1"/>
            </p:cNvSpPr>
            <p:nvPr/>
          </p:nvSpPr>
          <p:spPr bwMode="auto">
            <a:xfrm>
              <a:off x="1236" y="2736"/>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grpSp>
      <p:grpSp>
        <p:nvGrpSpPr>
          <p:cNvPr id="8" name="Group 67"/>
          <p:cNvGrpSpPr>
            <a:grpSpLocks/>
          </p:cNvGrpSpPr>
          <p:nvPr/>
        </p:nvGrpSpPr>
        <p:grpSpPr bwMode="auto">
          <a:xfrm>
            <a:off x="1447800" y="3124200"/>
            <a:ext cx="628650" cy="1676400"/>
            <a:chOff x="912" y="1968"/>
            <a:chExt cx="396" cy="1056"/>
          </a:xfrm>
        </p:grpSpPr>
        <p:sp>
          <p:nvSpPr>
            <p:cNvPr id="7205" name="Rectangle 68"/>
            <p:cNvSpPr>
              <a:spLocks noChangeArrowheads="1"/>
            </p:cNvSpPr>
            <p:nvPr/>
          </p:nvSpPr>
          <p:spPr bwMode="auto">
            <a:xfrm>
              <a:off x="937" y="1968"/>
              <a:ext cx="336" cy="1056"/>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206" name="Text Box 69"/>
            <p:cNvSpPr txBox="1">
              <a:spLocks noChangeArrowheads="1"/>
            </p:cNvSpPr>
            <p:nvPr/>
          </p:nvSpPr>
          <p:spPr bwMode="auto">
            <a:xfrm>
              <a:off x="912" y="2736"/>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grpSp>
      <p:pic>
        <p:nvPicPr>
          <p:cNvPr id="7203" name="Picture 70" descr="Flipping_co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4" name="Text Box 71"/>
          <p:cNvSpPr txBox="1">
            <a:spLocks noChangeArrowheads="1"/>
          </p:cNvSpPr>
          <p:nvPr/>
        </p:nvSpPr>
        <p:spPr bwMode="auto">
          <a:xfrm>
            <a:off x="1066800" y="1600200"/>
            <a:ext cx="4306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Distribution of possible outcomes</a:t>
            </a:r>
          </a:p>
          <a:p>
            <a:r>
              <a:rPr lang="en-US" sz="2000"/>
              <a:t>(</a:t>
            </a:r>
            <a:r>
              <a:rPr lang="en-US" sz="2000" i="1"/>
              <a:t>n</a:t>
            </a:r>
            <a:r>
              <a:rPr lang="en-US" sz="2000"/>
              <a:t> = 3 flips)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096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229600" cy="1143000"/>
          </a:xfrm>
        </p:spPr>
        <p:txBody>
          <a:bodyPr/>
          <a:lstStyle/>
          <a:p>
            <a:pPr eaLnBrk="1" hangingPunct="1"/>
            <a:r>
              <a:rPr lang="en-US" smtClean="0"/>
              <a:t>Today we reviewed</a:t>
            </a:r>
          </a:p>
        </p:txBody>
      </p:sp>
      <p:sp>
        <p:nvSpPr>
          <p:cNvPr id="3" name="Subtitle 2"/>
          <p:cNvSpPr>
            <a:spLocks noGrp="1"/>
          </p:cNvSpPr>
          <p:nvPr>
            <p:ph type="body" idx="1"/>
          </p:nvPr>
        </p:nvSpPr>
        <p:spPr>
          <a:xfrm>
            <a:off x="457200" y="1600200"/>
            <a:ext cx="8229600" cy="4525963"/>
          </a:xfrm>
        </p:spPr>
        <p:txBody>
          <a:bodyPr/>
          <a:lstStyle/>
          <a:p>
            <a:pPr marL="342900" indent="-342900" algn="l" eaLnBrk="1" hangingPunct="1">
              <a:lnSpc>
                <a:spcPct val="90000"/>
              </a:lnSpc>
              <a:buFont typeface="Arial" pitchFamily="34" charset="0"/>
              <a:buChar char="•"/>
            </a:pPr>
            <a:r>
              <a:rPr lang="en-US" sz="2800" dirty="0" smtClean="0">
                <a:solidFill>
                  <a:schemeClr val="tx1"/>
                </a:solidFill>
                <a:latin typeface="Arial" pitchFamily="34" charset="0"/>
              </a:rPr>
              <a:t>The binomial distribution</a:t>
            </a:r>
          </a:p>
          <a:p>
            <a:pPr marL="342900" indent="-342900" algn="l" eaLnBrk="1" hangingPunct="1">
              <a:lnSpc>
                <a:spcPct val="90000"/>
              </a:lnSpc>
              <a:buFont typeface="Arial" pitchFamily="34" charset="0"/>
              <a:buChar char="•"/>
            </a:pPr>
            <a:r>
              <a:rPr lang="en-US" sz="2800" dirty="0" smtClean="0">
                <a:solidFill>
                  <a:schemeClr val="tx1"/>
                </a:solidFill>
                <a:latin typeface="Arial" pitchFamily="34" charset="0"/>
              </a:rPr>
              <a:t>The </a:t>
            </a:r>
            <a:r>
              <a:rPr lang="en-US" sz="2800" dirty="0" smtClean="0">
                <a:solidFill>
                  <a:schemeClr val="tx1"/>
                </a:solidFill>
                <a:latin typeface="Arial" pitchFamily="34" charset="0"/>
              </a:rPr>
              <a:t>Central Limit Theorem &amp; distribution of sample means </a:t>
            </a:r>
          </a:p>
          <a:p>
            <a:pPr marL="342900" indent="-342900" algn="l" eaLnBrk="1" hangingPunct="1">
              <a:lnSpc>
                <a:spcPct val="90000"/>
              </a:lnSpc>
              <a:buFont typeface="Arial" pitchFamily="34" charset="0"/>
              <a:buChar char="•"/>
            </a:pPr>
            <a:r>
              <a:rPr lang="en-US" sz="2800" dirty="0" smtClean="0">
                <a:solidFill>
                  <a:schemeClr val="tx1"/>
                </a:solidFill>
                <a:latin typeface="Arial" pitchFamily="34" charset="0"/>
              </a:rPr>
              <a:t>The connection between probability and the distribution of sample means</a:t>
            </a:r>
            <a:endParaRPr lang="en-US" sz="2800" dirty="0" smtClean="0">
              <a:solidFill>
                <a:srgbClr val="898989"/>
              </a:solidFill>
            </a:endParaRPr>
          </a:p>
          <a:p>
            <a:pPr marL="342900" indent="-342900" algn="l" eaLnBrk="1" hangingPunct="1">
              <a:lnSpc>
                <a:spcPct val="90000"/>
              </a:lnSpc>
              <a:buFont typeface="Arial" pitchFamily="34" charset="0"/>
              <a:buChar char="•"/>
            </a:pPr>
            <a:endParaRPr lang="en-US" sz="2800" dirty="0" smtClean="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435100" y="274638"/>
            <a:ext cx="7499350" cy="1143000"/>
          </a:xfrm>
        </p:spPr>
        <p:txBody>
          <a:bodyPr/>
          <a:lstStyle/>
          <a:p>
            <a:pPr eaLnBrk="1" hangingPunct="1"/>
            <a:r>
              <a:rPr lang="en-US" smtClean="0"/>
              <a:t>Last topic before the exam:</a:t>
            </a:r>
          </a:p>
        </p:txBody>
      </p:sp>
      <p:sp>
        <p:nvSpPr>
          <p:cNvPr id="15363" name="Content Placeholder 2"/>
          <p:cNvSpPr>
            <a:spLocks noGrp="1"/>
          </p:cNvSpPr>
          <p:nvPr>
            <p:ph sz="half" idx="1"/>
          </p:nvPr>
        </p:nvSpPr>
        <p:spPr>
          <a:xfrm>
            <a:off x="1435100" y="1524000"/>
            <a:ext cx="6870700" cy="4664075"/>
          </a:xfrm>
        </p:spPr>
        <p:txBody>
          <a:bodyPr/>
          <a:lstStyle/>
          <a:p>
            <a:pPr eaLnBrk="1" hangingPunct="1"/>
            <a:r>
              <a:rPr lang="en-US" dirty="0" smtClean="0"/>
              <a:t>Hypothesis testing (pulls together everything we</a:t>
            </a:r>
            <a:r>
              <a:rPr lang="en-US" altLang="en-US" dirty="0" smtClean="0"/>
              <a:t>’</a:t>
            </a:r>
            <a:r>
              <a:rPr lang="en-US" altLang="ja-JP" dirty="0" smtClean="0"/>
              <a:t>ve learned so far and applies it to testing hypotheses about </a:t>
            </a:r>
            <a:r>
              <a:rPr lang="en-US" altLang="ja-JP" dirty="0" err="1" smtClean="0"/>
              <a:t>about</a:t>
            </a:r>
            <a:r>
              <a:rPr lang="en-US" altLang="ja-JP" dirty="0" smtClean="0"/>
              <a:t> sample means</a:t>
            </a:r>
            <a:r>
              <a:rPr lang="en-US" altLang="ja-JP" dirty="0" smtClean="0"/>
              <a:t>).</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Hypothesis testing</a:t>
            </a:r>
          </a:p>
        </p:txBody>
      </p:sp>
      <p:sp>
        <p:nvSpPr>
          <p:cNvPr id="534531" name="Rectangle 3"/>
          <p:cNvSpPr>
            <a:spLocks noGrp="1" noChangeArrowheads="1"/>
          </p:cNvSpPr>
          <p:nvPr>
            <p:ph type="body" idx="1"/>
          </p:nvPr>
        </p:nvSpPr>
        <p:spPr>
          <a:xfrm>
            <a:off x="457200" y="1670050"/>
            <a:ext cx="8229600" cy="1149350"/>
          </a:xfrm>
        </p:spPr>
        <p:txBody>
          <a:bodyPr/>
          <a:lstStyle/>
          <a:p>
            <a:pPr eaLnBrk="1" hangingPunct="1"/>
            <a:r>
              <a:rPr lang="en-US" sz="2800" smtClean="0"/>
              <a:t>Example: Testing the effectiveness of a new memory treatment for patients with memory problems</a:t>
            </a:r>
            <a:endParaRPr lang="en-US" sz="2000" smtClean="0"/>
          </a:p>
        </p:txBody>
      </p:sp>
      <p:sp>
        <p:nvSpPr>
          <p:cNvPr id="534548" name="Rectangle 20"/>
          <p:cNvSpPr>
            <a:spLocks noChangeArrowheads="1"/>
          </p:cNvSpPr>
          <p:nvPr/>
        </p:nvSpPr>
        <p:spPr bwMode="auto">
          <a:xfrm>
            <a:off x="1828800" y="2667000"/>
            <a:ext cx="6781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FontTx/>
              <a:buChar char="–"/>
            </a:pPr>
            <a:r>
              <a:rPr lang="en-US" sz="2000">
                <a:solidFill>
                  <a:srgbClr val="570581"/>
                </a:solidFill>
                <a:latin typeface="Calibri" pitchFamily="34" charset="0"/>
              </a:rPr>
              <a:t>Our pharmaceutical company develops a new drug treatment that is designed to help patients with impaired memories. </a:t>
            </a:r>
          </a:p>
          <a:p>
            <a:pPr marL="742950" lvl="1" indent="-285750">
              <a:spcBef>
                <a:spcPct val="20000"/>
              </a:spcBef>
              <a:buFontTx/>
              <a:buChar char="–"/>
            </a:pPr>
            <a:r>
              <a:rPr lang="en-US" sz="2000">
                <a:solidFill>
                  <a:srgbClr val="570581"/>
                </a:solidFill>
                <a:latin typeface="Calibri" pitchFamily="34" charset="0"/>
              </a:rPr>
              <a:t>Before we market the drug we want to see if it works.  </a:t>
            </a:r>
          </a:p>
          <a:p>
            <a:pPr marL="742950" lvl="1" indent="-285750">
              <a:spcBef>
                <a:spcPct val="20000"/>
              </a:spcBef>
              <a:buFontTx/>
              <a:buChar char="–"/>
            </a:pPr>
            <a:r>
              <a:rPr lang="en-US" sz="2000">
                <a:solidFill>
                  <a:srgbClr val="570581"/>
                </a:solidFill>
                <a:latin typeface="Calibri" pitchFamily="34" charset="0"/>
              </a:rPr>
              <a:t>The drug is designed to work on all memory patients, but we can</a:t>
            </a:r>
            <a:r>
              <a:rPr lang="ja-JP" altLang="en-US" sz="2000">
                <a:solidFill>
                  <a:srgbClr val="570581"/>
                </a:solidFill>
                <a:latin typeface="Calibri" pitchFamily="34" charset="0"/>
              </a:rPr>
              <a:t>’</a:t>
            </a:r>
            <a:r>
              <a:rPr lang="en-US" altLang="ja-JP" sz="2000">
                <a:solidFill>
                  <a:srgbClr val="570581"/>
                </a:solidFill>
                <a:latin typeface="Calibri" pitchFamily="34" charset="0"/>
              </a:rPr>
              <a:t>t test them all (the </a:t>
            </a:r>
            <a:r>
              <a:rPr lang="en-US" altLang="ja-JP" sz="2000" i="1">
                <a:solidFill>
                  <a:srgbClr val="570581"/>
                </a:solidFill>
                <a:latin typeface="Calibri" pitchFamily="34" charset="0"/>
              </a:rPr>
              <a:t>population</a:t>
            </a:r>
            <a:r>
              <a:rPr lang="en-US" altLang="ja-JP" sz="2000">
                <a:solidFill>
                  <a:srgbClr val="570581"/>
                </a:solidFill>
                <a:latin typeface="Calibri" pitchFamily="34" charset="0"/>
              </a:rPr>
              <a:t>).  </a:t>
            </a:r>
          </a:p>
          <a:p>
            <a:pPr marL="742950" lvl="1" indent="-285750">
              <a:spcBef>
                <a:spcPct val="20000"/>
              </a:spcBef>
              <a:buFontTx/>
              <a:buChar char="–"/>
            </a:pPr>
            <a:r>
              <a:rPr lang="en-US" sz="2000">
                <a:solidFill>
                  <a:srgbClr val="570581"/>
                </a:solidFill>
                <a:latin typeface="Calibri" pitchFamily="34" charset="0"/>
              </a:rPr>
              <a:t>So we decide to use a </a:t>
            </a:r>
            <a:r>
              <a:rPr lang="en-US" sz="2000" i="1">
                <a:solidFill>
                  <a:srgbClr val="570581"/>
                </a:solidFill>
                <a:latin typeface="Calibri" pitchFamily="34" charset="0"/>
              </a:rPr>
              <a:t>sample</a:t>
            </a:r>
            <a:r>
              <a:rPr lang="en-US" sz="2000">
                <a:solidFill>
                  <a:srgbClr val="570581"/>
                </a:solidFill>
                <a:latin typeface="Calibri" pitchFamily="34" charset="0"/>
              </a:rPr>
              <a:t> and conduct an experiment.</a:t>
            </a:r>
          </a:p>
          <a:p>
            <a:pPr marL="742950" lvl="1" indent="-285750">
              <a:spcBef>
                <a:spcPct val="20000"/>
              </a:spcBef>
              <a:buFontTx/>
              <a:buChar char="–"/>
            </a:pPr>
            <a:r>
              <a:rPr lang="en-US" sz="2000">
                <a:solidFill>
                  <a:srgbClr val="570581"/>
                </a:solidFill>
                <a:latin typeface="Calibri" pitchFamily="34" charset="0"/>
              </a:rPr>
              <a:t>Based on the results from the sample we will make conclusions about the population.</a:t>
            </a:r>
          </a:p>
          <a:p>
            <a:pPr marL="742950" lvl="1" indent="-285750">
              <a:spcBef>
                <a:spcPct val="20000"/>
              </a:spcBef>
              <a:buFontTx/>
              <a:buChar char="–"/>
            </a:pPr>
            <a:r>
              <a:rPr lang="en-US" sz="2000">
                <a:solidFill>
                  <a:srgbClr val="570581"/>
                </a:solidFill>
                <a:latin typeface="Calibri" pitchFamily="34" charset="0"/>
              </a:rPr>
              <a:t>Next time we</a:t>
            </a:r>
            <a:r>
              <a:rPr lang="en-US" altLang="en-US" sz="2000">
                <a:solidFill>
                  <a:srgbClr val="570581"/>
                </a:solidFill>
                <a:latin typeface="Calibri" pitchFamily="34" charset="0"/>
              </a:rPr>
              <a:t>’</a:t>
            </a:r>
            <a:r>
              <a:rPr lang="en-US" sz="2000">
                <a:solidFill>
                  <a:srgbClr val="570581"/>
                </a:solidFill>
                <a:latin typeface="Calibri" pitchFamily="34" charset="0"/>
              </a:rPr>
              <a:t>ll find out exactly how to do this!</a:t>
            </a:r>
          </a:p>
        </p:txBody>
      </p:sp>
      <p:pic>
        <p:nvPicPr>
          <p:cNvPr id="45061"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0"/>
            <a:ext cx="1676400"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4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454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454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4548">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4548">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34548">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345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1" grpId="0" build="p" bldLvl="5" autoUpdateAnimBg="0"/>
      <p:bldP spid="534548"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a:xfrm>
            <a:off x="609600" y="228600"/>
            <a:ext cx="7499350" cy="1143000"/>
          </a:xfrm>
        </p:spPr>
        <p:txBody>
          <a:bodyPr>
            <a:normAutofit/>
          </a:bodyPr>
          <a:lstStyle/>
          <a:p>
            <a:pPr eaLnBrk="1" hangingPunct="1">
              <a:defRPr/>
            </a:pPr>
            <a:r>
              <a:rPr lang="en-US" dirty="0">
                <a:latin typeface="Gill Sans MT" pitchFamily="34" charset="0"/>
              </a:rPr>
              <a:t>Binomial Distribution</a:t>
            </a:r>
            <a:endParaRPr lang="en-US" dirty="0" smtClean="0">
              <a:effectLst>
                <a:outerShdw blurRad="38100" dist="38100" dir="2700000" algn="tl">
                  <a:srgbClr val="C0C0C0"/>
                </a:outerShdw>
              </a:effectLst>
              <a:latin typeface="Gill Sans MT" pitchFamily="34" charset="0"/>
            </a:endParaRPr>
          </a:p>
        </p:txBody>
      </p:sp>
      <p:sp>
        <p:nvSpPr>
          <p:cNvPr id="8195" name="Line 3"/>
          <p:cNvSpPr>
            <a:spLocks noChangeShapeType="1"/>
          </p:cNvSpPr>
          <p:nvPr/>
        </p:nvSpPr>
        <p:spPr bwMode="auto">
          <a:xfrm>
            <a:off x="954088" y="25146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6" name="Line 4"/>
          <p:cNvSpPr>
            <a:spLocks noChangeShapeType="1"/>
          </p:cNvSpPr>
          <p:nvPr/>
        </p:nvSpPr>
        <p:spPr bwMode="auto">
          <a:xfrm>
            <a:off x="954088" y="48006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7" name="Text Box 5"/>
          <p:cNvSpPr txBox="1">
            <a:spLocks noChangeArrowheads="1"/>
          </p:cNvSpPr>
          <p:nvPr/>
        </p:nvSpPr>
        <p:spPr bwMode="auto">
          <a:xfrm>
            <a:off x="1182688" y="518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Number of heads</a:t>
            </a:r>
          </a:p>
        </p:txBody>
      </p:sp>
      <p:sp>
        <p:nvSpPr>
          <p:cNvPr id="8198" name="Text Box 6"/>
          <p:cNvSpPr txBox="1">
            <a:spLocks noChangeArrowheads="1"/>
          </p:cNvSpPr>
          <p:nvPr/>
        </p:nvSpPr>
        <p:spPr bwMode="auto">
          <a:xfrm>
            <a:off x="11064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8199" name="Text Box 7"/>
          <p:cNvSpPr txBox="1">
            <a:spLocks noChangeArrowheads="1"/>
          </p:cNvSpPr>
          <p:nvPr/>
        </p:nvSpPr>
        <p:spPr bwMode="auto">
          <a:xfrm>
            <a:off x="15890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8200" name="Text Box 8"/>
          <p:cNvSpPr txBox="1">
            <a:spLocks noChangeArrowheads="1"/>
          </p:cNvSpPr>
          <p:nvPr/>
        </p:nvSpPr>
        <p:spPr bwMode="auto">
          <a:xfrm>
            <a:off x="212883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8201" name="Text Box 9"/>
          <p:cNvSpPr txBox="1">
            <a:spLocks noChangeArrowheads="1"/>
          </p:cNvSpPr>
          <p:nvPr/>
        </p:nvSpPr>
        <p:spPr bwMode="auto">
          <a:xfrm>
            <a:off x="2659063"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8202" name="Text Box 10"/>
          <p:cNvSpPr txBox="1">
            <a:spLocks noChangeArrowheads="1"/>
          </p:cNvSpPr>
          <p:nvPr/>
        </p:nvSpPr>
        <p:spPr bwMode="auto">
          <a:xfrm>
            <a:off x="496888" y="41148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8203" name="Text Box 11"/>
          <p:cNvSpPr txBox="1">
            <a:spLocks noChangeArrowheads="1"/>
          </p:cNvSpPr>
          <p:nvPr/>
        </p:nvSpPr>
        <p:spPr bwMode="auto">
          <a:xfrm>
            <a:off x="496888" y="36576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8204" name="Text Box 12"/>
          <p:cNvSpPr txBox="1">
            <a:spLocks noChangeArrowheads="1"/>
          </p:cNvSpPr>
          <p:nvPr/>
        </p:nvSpPr>
        <p:spPr bwMode="auto">
          <a:xfrm>
            <a:off x="496888" y="32004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8205" name="Text Box 13"/>
          <p:cNvSpPr txBox="1">
            <a:spLocks noChangeArrowheads="1"/>
          </p:cNvSpPr>
          <p:nvPr/>
        </p:nvSpPr>
        <p:spPr bwMode="auto">
          <a:xfrm>
            <a:off x="496888" y="27432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.4</a:t>
            </a:r>
          </a:p>
        </p:txBody>
      </p:sp>
      <p:sp>
        <p:nvSpPr>
          <p:cNvPr id="8206" name="Rectangle 14"/>
          <p:cNvSpPr>
            <a:spLocks noChangeArrowheads="1"/>
          </p:cNvSpPr>
          <p:nvPr/>
        </p:nvSpPr>
        <p:spPr bwMode="auto">
          <a:xfrm>
            <a:off x="9540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7" name="Rectangle 15"/>
          <p:cNvSpPr>
            <a:spLocks noChangeArrowheads="1"/>
          </p:cNvSpPr>
          <p:nvPr/>
        </p:nvSpPr>
        <p:spPr bwMode="auto">
          <a:xfrm>
            <a:off x="25542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8" name="Rectangle 16"/>
          <p:cNvSpPr>
            <a:spLocks noChangeArrowheads="1"/>
          </p:cNvSpPr>
          <p:nvPr/>
        </p:nvSpPr>
        <p:spPr bwMode="auto">
          <a:xfrm>
            <a:off x="14874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9" name="Rectangle 17"/>
          <p:cNvSpPr>
            <a:spLocks noChangeArrowheads="1"/>
          </p:cNvSpPr>
          <p:nvPr/>
        </p:nvSpPr>
        <p:spPr bwMode="auto">
          <a:xfrm>
            <a:off x="20208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0" name="Text Box 18"/>
          <p:cNvSpPr txBox="1">
            <a:spLocks noChangeArrowheads="1"/>
          </p:cNvSpPr>
          <p:nvPr/>
        </p:nvSpPr>
        <p:spPr bwMode="auto">
          <a:xfrm rot="-5400000">
            <a:off x="-380207" y="3266282"/>
            <a:ext cx="1522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probability</a:t>
            </a:r>
          </a:p>
        </p:txBody>
      </p:sp>
      <p:sp>
        <p:nvSpPr>
          <p:cNvPr id="411667" name="Text Box 19"/>
          <p:cNvSpPr txBox="1">
            <a:spLocks noChangeArrowheads="1"/>
          </p:cNvSpPr>
          <p:nvPr/>
        </p:nvSpPr>
        <p:spPr bwMode="auto">
          <a:xfrm>
            <a:off x="4724400" y="3003550"/>
            <a:ext cx="35972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85309D"/>
                </a:solidFill>
              </a:rPr>
              <a:t>What</a:t>
            </a:r>
            <a:r>
              <a:rPr lang="ja-JP" altLang="en-US">
                <a:solidFill>
                  <a:srgbClr val="85309D"/>
                </a:solidFill>
              </a:rPr>
              <a:t>’</a:t>
            </a:r>
            <a:r>
              <a:rPr lang="en-US" altLang="ja-JP">
                <a:solidFill>
                  <a:srgbClr val="85309D"/>
                </a:solidFill>
              </a:rPr>
              <a:t>s the probability of flipping three heads in a row?</a:t>
            </a:r>
            <a:endParaRPr lang="en-US">
              <a:solidFill>
                <a:srgbClr val="85309D"/>
              </a:solidFill>
            </a:endParaRPr>
          </a:p>
        </p:txBody>
      </p:sp>
      <p:sp>
        <p:nvSpPr>
          <p:cNvPr id="8212" name="Text Box 20"/>
          <p:cNvSpPr txBox="1">
            <a:spLocks noChangeArrowheads="1"/>
          </p:cNvSpPr>
          <p:nvPr/>
        </p:nvSpPr>
        <p:spPr bwMode="auto">
          <a:xfrm>
            <a:off x="914400" y="4313238"/>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8213" name="Text Box 21"/>
          <p:cNvSpPr txBox="1">
            <a:spLocks noChangeArrowheads="1"/>
          </p:cNvSpPr>
          <p:nvPr/>
        </p:nvSpPr>
        <p:spPr bwMode="auto">
          <a:xfrm>
            <a:off x="2511425"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8214" name="Text Box 22"/>
          <p:cNvSpPr txBox="1">
            <a:spLocks noChangeArrowheads="1"/>
          </p:cNvSpPr>
          <p:nvPr/>
        </p:nvSpPr>
        <p:spPr bwMode="auto">
          <a:xfrm>
            <a:off x="196215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8215" name="Text Box 23"/>
          <p:cNvSpPr txBox="1">
            <a:spLocks noChangeArrowheads="1"/>
          </p:cNvSpPr>
          <p:nvPr/>
        </p:nvSpPr>
        <p:spPr bwMode="auto">
          <a:xfrm>
            <a:off x="144780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411672" name="Text Box 24"/>
          <p:cNvSpPr txBox="1">
            <a:spLocks noChangeArrowheads="1"/>
          </p:cNvSpPr>
          <p:nvPr/>
        </p:nvSpPr>
        <p:spPr bwMode="auto">
          <a:xfrm>
            <a:off x="5410200" y="4267200"/>
            <a:ext cx="134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333399"/>
                </a:solidFill>
              </a:rPr>
              <a:t>p = 0.125</a:t>
            </a:r>
          </a:p>
        </p:txBody>
      </p:sp>
      <p:sp>
        <p:nvSpPr>
          <p:cNvPr id="411673" name="Rectangle 25"/>
          <p:cNvSpPr>
            <a:spLocks noChangeArrowheads="1"/>
          </p:cNvSpPr>
          <p:nvPr/>
        </p:nvSpPr>
        <p:spPr bwMode="auto">
          <a:xfrm>
            <a:off x="2559050" y="4191000"/>
            <a:ext cx="533400" cy="6096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pic>
        <p:nvPicPr>
          <p:cNvPr id="8218" name="Picture 26" descr="Flipping_co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9" name="Text Box 27"/>
          <p:cNvSpPr txBox="1">
            <a:spLocks noChangeArrowheads="1"/>
          </p:cNvSpPr>
          <p:nvPr/>
        </p:nvSpPr>
        <p:spPr bwMode="auto">
          <a:xfrm>
            <a:off x="152400" y="1600200"/>
            <a:ext cx="4306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Distribution of possible outcomes</a:t>
            </a:r>
          </a:p>
          <a:p>
            <a:r>
              <a:rPr lang="en-US" sz="2000"/>
              <a:t>(</a:t>
            </a:r>
            <a:r>
              <a:rPr lang="en-US" sz="2000" i="1"/>
              <a:t>n</a:t>
            </a:r>
            <a:r>
              <a:rPr lang="en-US" sz="2000"/>
              <a:t> = 3 flips)</a:t>
            </a:r>
            <a:endParaRPr lang="en-US"/>
          </a:p>
        </p:txBody>
      </p:sp>
      <p:sp>
        <p:nvSpPr>
          <p:cNvPr id="411676" name="Text Box 28"/>
          <p:cNvSpPr txBox="1">
            <a:spLocks noChangeArrowheads="1"/>
          </p:cNvSpPr>
          <p:nvPr/>
        </p:nvSpPr>
        <p:spPr bwMode="auto">
          <a:xfrm>
            <a:off x="4724400" y="1447800"/>
            <a:ext cx="419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Can make predictions about likelihood of outcomes based on this distribution.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16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166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167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167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67" grpId="0" build="p" autoUpdateAnimBg="0"/>
      <p:bldP spid="411672" grpId="0" build="p" autoUpdateAnimBg="0"/>
      <p:bldP spid="411673" grpId="0" animBg="1"/>
      <p:bldP spid="41167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a:xfrm>
            <a:off x="685800" y="304800"/>
            <a:ext cx="7499350" cy="1143000"/>
          </a:xfrm>
        </p:spPr>
        <p:txBody>
          <a:bodyPr>
            <a:normAutofit/>
          </a:bodyPr>
          <a:lstStyle/>
          <a:p>
            <a:pPr eaLnBrk="1" hangingPunct="1">
              <a:defRPr/>
            </a:pPr>
            <a:r>
              <a:rPr lang="en-US" dirty="0">
                <a:latin typeface="Gill Sans MT" pitchFamily="34" charset="0"/>
              </a:rPr>
              <a:t>Binomial Distribution</a:t>
            </a:r>
            <a:endParaRPr lang="en-US" dirty="0" smtClean="0">
              <a:effectLst>
                <a:outerShdw blurRad="38100" dist="38100" dir="2700000" algn="tl">
                  <a:srgbClr val="C0C0C0"/>
                </a:outerShdw>
              </a:effectLst>
              <a:latin typeface="Gill Sans MT" pitchFamily="34" charset="0"/>
            </a:endParaRPr>
          </a:p>
        </p:txBody>
      </p:sp>
      <p:sp>
        <p:nvSpPr>
          <p:cNvPr id="9219" name="Line 3"/>
          <p:cNvSpPr>
            <a:spLocks noChangeShapeType="1"/>
          </p:cNvSpPr>
          <p:nvPr/>
        </p:nvSpPr>
        <p:spPr bwMode="auto">
          <a:xfrm>
            <a:off x="954088" y="25146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0" name="Line 4"/>
          <p:cNvSpPr>
            <a:spLocks noChangeShapeType="1"/>
          </p:cNvSpPr>
          <p:nvPr/>
        </p:nvSpPr>
        <p:spPr bwMode="auto">
          <a:xfrm>
            <a:off x="954088" y="48006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1" name="Text Box 5"/>
          <p:cNvSpPr txBox="1">
            <a:spLocks noChangeArrowheads="1"/>
          </p:cNvSpPr>
          <p:nvPr/>
        </p:nvSpPr>
        <p:spPr bwMode="auto">
          <a:xfrm>
            <a:off x="1182688" y="518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Number of heads</a:t>
            </a:r>
          </a:p>
        </p:txBody>
      </p:sp>
      <p:sp>
        <p:nvSpPr>
          <p:cNvPr id="9222" name="Text Box 6"/>
          <p:cNvSpPr txBox="1">
            <a:spLocks noChangeArrowheads="1"/>
          </p:cNvSpPr>
          <p:nvPr/>
        </p:nvSpPr>
        <p:spPr bwMode="auto">
          <a:xfrm>
            <a:off x="11064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9223" name="Text Box 7"/>
          <p:cNvSpPr txBox="1">
            <a:spLocks noChangeArrowheads="1"/>
          </p:cNvSpPr>
          <p:nvPr/>
        </p:nvSpPr>
        <p:spPr bwMode="auto">
          <a:xfrm>
            <a:off x="15890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9224" name="Text Box 8"/>
          <p:cNvSpPr txBox="1">
            <a:spLocks noChangeArrowheads="1"/>
          </p:cNvSpPr>
          <p:nvPr/>
        </p:nvSpPr>
        <p:spPr bwMode="auto">
          <a:xfrm>
            <a:off x="212883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9225" name="Text Box 9"/>
          <p:cNvSpPr txBox="1">
            <a:spLocks noChangeArrowheads="1"/>
          </p:cNvSpPr>
          <p:nvPr/>
        </p:nvSpPr>
        <p:spPr bwMode="auto">
          <a:xfrm>
            <a:off x="2659063"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9226" name="Text Box 10"/>
          <p:cNvSpPr txBox="1">
            <a:spLocks noChangeArrowheads="1"/>
          </p:cNvSpPr>
          <p:nvPr/>
        </p:nvSpPr>
        <p:spPr bwMode="auto">
          <a:xfrm>
            <a:off x="496888" y="41148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9227" name="Text Box 11"/>
          <p:cNvSpPr txBox="1">
            <a:spLocks noChangeArrowheads="1"/>
          </p:cNvSpPr>
          <p:nvPr/>
        </p:nvSpPr>
        <p:spPr bwMode="auto">
          <a:xfrm>
            <a:off x="496888" y="36576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9228" name="Text Box 12"/>
          <p:cNvSpPr txBox="1">
            <a:spLocks noChangeArrowheads="1"/>
          </p:cNvSpPr>
          <p:nvPr/>
        </p:nvSpPr>
        <p:spPr bwMode="auto">
          <a:xfrm>
            <a:off x="496888" y="32004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9229" name="Text Box 13"/>
          <p:cNvSpPr txBox="1">
            <a:spLocks noChangeArrowheads="1"/>
          </p:cNvSpPr>
          <p:nvPr/>
        </p:nvSpPr>
        <p:spPr bwMode="auto">
          <a:xfrm>
            <a:off x="496888" y="27432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.4</a:t>
            </a:r>
          </a:p>
        </p:txBody>
      </p:sp>
      <p:sp>
        <p:nvSpPr>
          <p:cNvPr id="9230" name="Rectangle 14"/>
          <p:cNvSpPr>
            <a:spLocks noChangeArrowheads="1"/>
          </p:cNvSpPr>
          <p:nvPr/>
        </p:nvSpPr>
        <p:spPr bwMode="auto">
          <a:xfrm>
            <a:off x="9540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31" name="Rectangle 15"/>
          <p:cNvSpPr>
            <a:spLocks noChangeArrowheads="1"/>
          </p:cNvSpPr>
          <p:nvPr/>
        </p:nvSpPr>
        <p:spPr bwMode="auto">
          <a:xfrm>
            <a:off x="25542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32" name="Rectangle 16"/>
          <p:cNvSpPr>
            <a:spLocks noChangeArrowheads="1"/>
          </p:cNvSpPr>
          <p:nvPr/>
        </p:nvSpPr>
        <p:spPr bwMode="auto">
          <a:xfrm>
            <a:off x="14874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33" name="Rectangle 17"/>
          <p:cNvSpPr>
            <a:spLocks noChangeArrowheads="1"/>
          </p:cNvSpPr>
          <p:nvPr/>
        </p:nvSpPr>
        <p:spPr bwMode="auto">
          <a:xfrm>
            <a:off x="20208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34" name="Text Box 18"/>
          <p:cNvSpPr txBox="1">
            <a:spLocks noChangeArrowheads="1"/>
          </p:cNvSpPr>
          <p:nvPr/>
        </p:nvSpPr>
        <p:spPr bwMode="auto">
          <a:xfrm rot="-5400000">
            <a:off x="-380207" y="3253582"/>
            <a:ext cx="1522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probability</a:t>
            </a:r>
          </a:p>
        </p:txBody>
      </p:sp>
      <p:sp>
        <p:nvSpPr>
          <p:cNvPr id="413715" name="Text Box 19"/>
          <p:cNvSpPr txBox="1">
            <a:spLocks noChangeArrowheads="1"/>
          </p:cNvSpPr>
          <p:nvPr/>
        </p:nvSpPr>
        <p:spPr bwMode="auto">
          <a:xfrm>
            <a:off x="4724400" y="3003550"/>
            <a:ext cx="35972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85309D"/>
                </a:solidFill>
              </a:rPr>
              <a:t>What</a:t>
            </a:r>
            <a:r>
              <a:rPr lang="ja-JP" altLang="en-US">
                <a:solidFill>
                  <a:srgbClr val="85309D"/>
                </a:solidFill>
              </a:rPr>
              <a:t>’</a:t>
            </a:r>
            <a:r>
              <a:rPr lang="en-US" altLang="ja-JP">
                <a:solidFill>
                  <a:srgbClr val="85309D"/>
                </a:solidFill>
              </a:rPr>
              <a:t>s the probability of flipping at least two heads in three tosses?</a:t>
            </a:r>
            <a:endParaRPr lang="en-US">
              <a:solidFill>
                <a:srgbClr val="85309D"/>
              </a:solidFill>
            </a:endParaRPr>
          </a:p>
        </p:txBody>
      </p:sp>
      <p:sp>
        <p:nvSpPr>
          <p:cNvPr id="9236" name="Text Box 20"/>
          <p:cNvSpPr txBox="1">
            <a:spLocks noChangeArrowheads="1"/>
          </p:cNvSpPr>
          <p:nvPr/>
        </p:nvSpPr>
        <p:spPr bwMode="auto">
          <a:xfrm>
            <a:off x="914400" y="4313238"/>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9237" name="Text Box 21"/>
          <p:cNvSpPr txBox="1">
            <a:spLocks noChangeArrowheads="1"/>
          </p:cNvSpPr>
          <p:nvPr/>
        </p:nvSpPr>
        <p:spPr bwMode="auto">
          <a:xfrm>
            <a:off x="2511425"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9238" name="Text Box 22"/>
          <p:cNvSpPr txBox="1">
            <a:spLocks noChangeArrowheads="1"/>
          </p:cNvSpPr>
          <p:nvPr/>
        </p:nvSpPr>
        <p:spPr bwMode="auto">
          <a:xfrm>
            <a:off x="196215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9239" name="Text Box 23"/>
          <p:cNvSpPr txBox="1">
            <a:spLocks noChangeArrowheads="1"/>
          </p:cNvSpPr>
          <p:nvPr/>
        </p:nvSpPr>
        <p:spPr bwMode="auto">
          <a:xfrm>
            <a:off x="144780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413720" name="Text Box 24"/>
          <p:cNvSpPr txBox="1">
            <a:spLocks noChangeArrowheads="1"/>
          </p:cNvSpPr>
          <p:nvPr/>
        </p:nvSpPr>
        <p:spPr bwMode="auto">
          <a:xfrm>
            <a:off x="5410200" y="4267200"/>
            <a:ext cx="321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333399"/>
                </a:solidFill>
              </a:rPr>
              <a:t>p = 0.375 + 0.125 = 0.50</a:t>
            </a:r>
          </a:p>
        </p:txBody>
      </p:sp>
      <p:sp>
        <p:nvSpPr>
          <p:cNvPr id="413721" name="Rectangle 25"/>
          <p:cNvSpPr>
            <a:spLocks noChangeArrowheads="1"/>
          </p:cNvSpPr>
          <p:nvPr/>
        </p:nvSpPr>
        <p:spPr bwMode="auto">
          <a:xfrm>
            <a:off x="2559050" y="4191000"/>
            <a:ext cx="533400" cy="6096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sp>
        <p:nvSpPr>
          <p:cNvPr id="413722" name="Rectangle 26"/>
          <p:cNvSpPr>
            <a:spLocks noChangeArrowheads="1"/>
          </p:cNvSpPr>
          <p:nvPr/>
        </p:nvSpPr>
        <p:spPr bwMode="auto">
          <a:xfrm>
            <a:off x="2025650" y="3124200"/>
            <a:ext cx="533400" cy="16764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pic>
        <p:nvPicPr>
          <p:cNvPr id="9243" name="Picture 27" descr="Flipping_co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44" name="Text Box 29"/>
          <p:cNvSpPr txBox="1">
            <a:spLocks noChangeArrowheads="1"/>
          </p:cNvSpPr>
          <p:nvPr/>
        </p:nvSpPr>
        <p:spPr bwMode="auto">
          <a:xfrm>
            <a:off x="4724400" y="1447800"/>
            <a:ext cx="419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Can make predictions about likelihood of outcomes based on this distribution.</a:t>
            </a:r>
          </a:p>
        </p:txBody>
      </p:sp>
      <p:sp>
        <p:nvSpPr>
          <p:cNvPr id="9245" name="Text Box 30"/>
          <p:cNvSpPr txBox="1">
            <a:spLocks noChangeArrowheads="1"/>
          </p:cNvSpPr>
          <p:nvPr/>
        </p:nvSpPr>
        <p:spPr bwMode="auto">
          <a:xfrm>
            <a:off x="152400" y="1600200"/>
            <a:ext cx="4306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Distribution of possible outcomes</a:t>
            </a:r>
          </a:p>
          <a:p>
            <a:r>
              <a:rPr lang="en-US" sz="2000"/>
              <a:t>(</a:t>
            </a:r>
            <a:r>
              <a:rPr lang="en-US" sz="2000" i="1"/>
              <a:t>n</a:t>
            </a:r>
            <a:r>
              <a:rPr lang="en-US" sz="2000"/>
              <a:t> = 3 flips)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3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37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37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37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715" grpId="0" build="p" autoUpdateAnimBg="0"/>
      <p:bldP spid="413720" grpId="0" build="p" autoUpdateAnimBg="0"/>
      <p:bldP spid="413721" grpId="0" animBg="1"/>
      <p:bldP spid="4137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a:xfrm>
            <a:off x="762000" y="228600"/>
            <a:ext cx="7499350" cy="1143000"/>
          </a:xfrm>
        </p:spPr>
        <p:txBody>
          <a:bodyPr>
            <a:normAutofit/>
          </a:bodyPr>
          <a:lstStyle/>
          <a:p>
            <a:pPr eaLnBrk="1" hangingPunct="1">
              <a:defRPr/>
            </a:pPr>
            <a:r>
              <a:rPr lang="en-US" dirty="0">
                <a:latin typeface="Gill Sans MT" pitchFamily="34" charset="0"/>
              </a:rPr>
              <a:t>Binomial Distribution</a:t>
            </a:r>
            <a:endParaRPr lang="en-US" dirty="0" smtClean="0">
              <a:effectLst>
                <a:outerShdw blurRad="38100" dist="38100" dir="2700000" algn="tl">
                  <a:srgbClr val="C0C0C0"/>
                </a:outerShdw>
              </a:effectLst>
              <a:latin typeface="Gill Sans MT" pitchFamily="34" charset="0"/>
            </a:endParaRPr>
          </a:p>
        </p:txBody>
      </p:sp>
      <p:sp>
        <p:nvSpPr>
          <p:cNvPr id="10243" name="Line 3"/>
          <p:cNvSpPr>
            <a:spLocks noChangeShapeType="1"/>
          </p:cNvSpPr>
          <p:nvPr/>
        </p:nvSpPr>
        <p:spPr bwMode="auto">
          <a:xfrm>
            <a:off x="954088" y="25146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4" name="Line 4"/>
          <p:cNvSpPr>
            <a:spLocks noChangeShapeType="1"/>
          </p:cNvSpPr>
          <p:nvPr/>
        </p:nvSpPr>
        <p:spPr bwMode="auto">
          <a:xfrm>
            <a:off x="954088" y="48006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5" name="Text Box 5"/>
          <p:cNvSpPr txBox="1">
            <a:spLocks noChangeArrowheads="1"/>
          </p:cNvSpPr>
          <p:nvPr/>
        </p:nvSpPr>
        <p:spPr bwMode="auto">
          <a:xfrm>
            <a:off x="1182688" y="518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Number of heads</a:t>
            </a:r>
          </a:p>
        </p:txBody>
      </p:sp>
      <p:sp>
        <p:nvSpPr>
          <p:cNvPr id="10246" name="Text Box 6"/>
          <p:cNvSpPr txBox="1">
            <a:spLocks noChangeArrowheads="1"/>
          </p:cNvSpPr>
          <p:nvPr/>
        </p:nvSpPr>
        <p:spPr bwMode="auto">
          <a:xfrm>
            <a:off x="11064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10247" name="Text Box 7"/>
          <p:cNvSpPr txBox="1">
            <a:spLocks noChangeArrowheads="1"/>
          </p:cNvSpPr>
          <p:nvPr/>
        </p:nvSpPr>
        <p:spPr bwMode="auto">
          <a:xfrm>
            <a:off x="15890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0248" name="Text Box 8"/>
          <p:cNvSpPr txBox="1">
            <a:spLocks noChangeArrowheads="1"/>
          </p:cNvSpPr>
          <p:nvPr/>
        </p:nvSpPr>
        <p:spPr bwMode="auto">
          <a:xfrm>
            <a:off x="212883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0249" name="Text Box 9"/>
          <p:cNvSpPr txBox="1">
            <a:spLocks noChangeArrowheads="1"/>
          </p:cNvSpPr>
          <p:nvPr/>
        </p:nvSpPr>
        <p:spPr bwMode="auto">
          <a:xfrm>
            <a:off x="2659063"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0250" name="Text Box 10"/>
          <p:cNvSpPr txBox="1">
            <a:spLocks noChangeArrowheads="1"/>
          </p:cNvSpPr>
          <p:nvPr/>
        </p:nvSpPr>
        <p:spPr bwMode="auto">
          <a:xfrm>
            <a:off x="496888" y="41148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0251" name="Text Box 11"/>
          <p:cNvSpPr txBox="1">
            <a:spLocks noChangeArrowheads="1"/>
          </p:cNvSpPr>
          <p:nvPr/>
        </p:nvSpPr>
        <p:spPr bwMode="auto">
          <a:xfrm>
            <a:off x="496888" y="36576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0252" name="Text Box 12"/>
          <p:cNvSpPr txBox="1">
            <a:spLocks noChangeArrowheads="1"/>
          </p:cNvSpPr>
          <p:nvPr/>
        </p:nvSpPr>
        <p:spPr bwMode="auto">
          <a:xfrm>
            <a:off x="496888" y="32004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0253" name="Text Box 13"/>
          <p:cNvSpPr txBox="1">
            <a:spLocks noChangeArrowheads="1"/>
          </p:cNvSpPr>
          <p:nvPr/>
        </p:nvSpPr>
        <p:spPr bwMode="auto">
          <a:xfrm>
            <a:off x="496888" y="27432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.4</a:t>
            </a:r>
          </a:p>
        </p:txBody>
      </p:sp>
      <p:sp>
        <p:nvSpPr>
          <p:cNvPr id="10254" name="Rectangle 14"/>
          <p:cNvSpPr>
            <a:spLocks noChangeArrowheads="1"/>
          </p:cNvSpPr>
          <p:nvPr/>
        </p:nvSpPr>
        <p:spPr bwMode="auto">
          <a:xfrm>
            <a:off x="9540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55" name="Rectangle 15"/>
          <p:cNvSpPr>
            <a:spLocks noChangeArrowheads="1"/>
          </p:cNvSpPr>
          <p:nvPr/>
        </p:nvSpPr>
        <p:spPr bwMode="auto">
          <a:xfrm>
            <a:off x="25542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56" name="Rectangle 16"/>
          <p:cNvSpPr>
            <a:spLocks noChangeArrowheads="1"/>
          </p:cNvSpPr>
          <p:nvPr/>
        </p:nvSpPr>
        <p:spPr bwMode="auto">
          <a:xfrm>
            <a:off x="14874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57" name="Rectangle 17"/>
          <p:cNvSpPr>
            <a:spLocks noChangeArrowheads="1"/>
          </p:cNvSpPr>
          <p:nvPr/>
        </p:nvSpPr>
        <p:spPr bwMode="auto">
          <a:xfrm>
            <a:off x="20208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58" name="Text Box 18"/>
          <p:cNvSpPr txBox="1">
            <a:spLocks noChangeArrowheads="1"/>
          </p:cNvSpPr>
          <p:nvPr/>
        </p:nvSpPr>
        <p:spPr bwMode="auto">
          <a:xfrm rot="-5400000">
            <a:off x="-380207" y="3256757"/>
            <a:ext cx="1522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probability</a:t>
            </a:r>
          </a:p>
        </p:txBody>
      </p:sp>
      <p:sp>
        <p:nvSpPr>
          <p:cNvPr id="415763" name="Text Box 19"/>
          <p:cNvSpPr txBox="1">
            <a:spLocks noChangeArrowheads="1"/>
          </p:cNvSpPr>
          <p:nvPr/>
        </p:nvSpPr>
        <p:spPr bwMode="auto">
          <a:xfrm>
            <a:off x="4724400" y="2997200"/>
            <a:ext cx="35972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dirty="0" smtClean="0">
                <a:solidFill>
                  <a:srgbClr val="85309D"/>
                </a:solidFill>
              </a:rPr>
              <a:t>What’</a:t>
            </a:r>
            <a:r>
              <a:rPr lang="en-US" altLang="ja-JP" dirty="0" smtClean="0">
                <a:solidFill>
                  <a:srgbClr val="85309D"/>
                </a:solidFill>
              </a:rPr>
              <a:t>s </a:t>
            </a:r>
            <a:r>
              <a:rPr lang="en-US" altLang="ja-JP" dirty="0">
                <a:solidFill>
                  <a:srgbClr val="85309D"/>
                </a:solidFill>
              </a:rPr>
              <a:t>the probability of flipping all heads or all tails in three tosses?</a:t>
            </a:r>
            <a:endParaRPr lang="en-US" dirty="0">
              <a:solidFill>
                <a:srgbClr val="85309D"/>
              </a:solidFill>
            </a:endParaRPr>
          </a:p>
        </p:txBody>
      </p:sp>
      <p:sp>
        <p:nvSpPr>
          <p:cNvPr id="10260" name="Text Box 20"/>
          <p:cNvSpPr txBox="1">
            <a:spLocks noChangeArrowheads="1"/>
          </p:cNvSpPr>
          <p:nvPr/>
        </p:nvSpPr>
        <p:spPr bwMode="auto">
          <a:xfrm>
            <a:off x="914400" y="4313238"/>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10261" name="Text Box 21"/>
          <p:cNvSpPr txBox="1">
            <a:spLocks noChangeArrowheads="1"/>
          </p:cNvSpPr>
          <p:nvPr/>
        </p:nvSpPr>
        <p:spPr bwMode="auto">
          <a:xfrm>
            <a:off x="2511425"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10262" name="Text Box 22"/>
          <p:cNvSpPr txBox="1">
            <a:spLocks noChangeArrowheads="1"/>
          </p:cNvSpPr>
          <p:nvPr/>
        </p:nvSpPr>
        <p:spPr bwMode="auto">
          <a:xfrm>
            <a:off x="196215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10263" name="Text Box 23"/>
          <p:cNvSpPr txBox="1">
            <a:spLocks noChangeArrowheads="1"/>
          </p:cNvSpPr>
          <p:nvPr/>
        </p:nvSpPr>
        <p:spPr bwMode="auto">
          <a:xfrm>
            <a:off x="144780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415768" name="Text Box 24"/>
          <p:cNvSpPr txBox="1">
            <a:spLocks noChangeArrowheads="1"/>
          </p:cNvSpPr>
          <p:nvPr/>
        </p:nvSpPr>
        <p:spPr bwMode="auto">
          <a:xfrm>
            <a:off x="5410200" y="4267200"/>
            <a:ext cx="321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333399"/>
                </a:solidFill>
              </a:rPr>
              <a:t>p = 0.125 + 0.125 = 0.25</a:t>
            </a:r>
          </a:p>
        </p:txBody>
      </p:sp>
      <p:sp>
        <p:nvSpPr>
          <p:cNvPr id="415769" name="Rectangle 25"/>
          <p:cNvSpPr>
            <a:spLocks noChangeArrowheads="1"/>
          </p:cNvSpPr>
          <p:nvPr/>
        </p:nvSpPr>
        <p:spPr bwMode="auto">
          <a:xfrm>
            <a:off x="2559050" y="4191000"/>
            <a:ext cx="533400" cy="6096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sp>
        <p:nvSpPr>
          <p:cNvPr id="415770" name="Rectangle 26"/>
          <p:cNvSpPr>
            <a:spLocks noChangeArrowheads="1"/>
          </p:cNvSpPr>
          <p:nvPr/>
        </p:nvSpPr>
        <p:spPr bwMode="auto">
          <a:xfrm>
            <a:off x="958850" y="4191000"/>
            <a:ext cx="533400" cy="6096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pic>
        <p:nvPicPr>
          <p:cNvPr id="10267" name="Picture 27" descr="Flipping_co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8" name="Text Box 28"/>
          <p:cNvSpPr txBox="1">
            <a:spLocks noChangeArrowheads="1"/>
          </p:cNvSpPr>
          <p:nvPr/>
        </p:nvSpPr>
        <p:spPr bwMode="auto">
          <a:xfrm>
            <a:off x="4724400" y="1447800"/>
            <a:ext cx="419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Can make predictions about likelihood of outcomes based on this distribution.</a:t>
            </a:r>
          </a:p>
        </p:txBody>
      </p:sp>
      <p:sp>
        <p:nvSpPr>
          <p:cNvPr id="10269" name="Text Box 29"/>
          <p:cNvSpPr txBox="1">
            <a:spLocks noChangeArrowheads="1"/>
          </p:cNvSpPr>
          <p:nvPr/>
        </p:nvSpPr>
        <p:spPr bwMode="auto">
          <a:xfrm>
            <a:off x="152400" y="1600200"/>
            <a:ext cx="4306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Distribution of possible outcomes</a:t>
            </a:r>
          </a:p>
          <a:p>
            <a:r>
              <a:rPr lang="en-US" sz="2000"/>
              <a:t>(</a:t>
            </a:r>
            <a:r>
              <a:rPr lang="en-US" sz="2000" i="1"/>
              <a:t>n</a:t>
            </a:r>
            <a:r>
              <a:rPr lang="en-US" sz="2000"/>
              <a:t> = 3 flips)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57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57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576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576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63" grpId="0" build="p" autoUpdateAnimBg="0"/>
      <p:bldP spid="415768" grpId="0" build="p" autoUpdateAnimBg="0"/>
      <p:bldP spid="415769" grpId="0" animBg="1"/>
      <p:bldP spid="41577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latin typeface="Gill Sans MT" pitchFamily="34" charset="0"/>
              </a:rPr>
              <a:t>Binomial Distribution</a:t>
            </a:r>
            <a:endParaRPr lang="en-US" dirty="0" smtClean="0"/>
          </a:p>
        </p:txBody>
      </p:sp>
      <p:sp>
        <p:nvSpPr>
          <p:cNvPr id="11267" name="Content Placeholder 4"/>
          <p:cNvSpPr>
            <a:spLocks noGrp="1"/>
          </p:cNvSpPr>
          <p:nvPr>
            <p:ph idx="1"/>
          </p:nvPr>
        </p:nvSpPr>
        <p:spPr>
          <a:xfrm>
            <a:off x="0" y="1600200"/>
            <a:ext cx="9144000" cy="5105400"/>
          </a:xfrm>
        </p:spPr>
        <p:txBody>
          <a:bodyPr/>
          <a:lstStyle/>
          <a:p>
            <a:pPr eaLnBrk="1" hangingPunct="1"/>
            <a:r>
              <a:rPr lang="en-US" dirty="0" smtClean="0"/>
              <a:t>Two categories of outcomes (A, B) (e.g., coin toss)</a:t>
            </a:r>
          </a:p>
          <a:p>
            <a:pPr eaLnBrk="1" hangingPunct="1"/>
            <a:r>
              <a:rPr lang="en-US" i="1" dirty="0" smtClean="0"/>
              <a:t>p=p</a:t>
            </a:r>
            <a:r>
              <a:rPr lang="en-US" dirty="0" smtClean="0"/>
              <a:t>(A)</a:t>
            </a:r>
            <a:r>
              <a:rPr lang="en-US" i="1" dirty="0" smtClean="0"/>
              <a:t> </a:t>
            </a:r>
            <a:r>
              <a:rPr lang="en-US" dirty="0" smtClean="0"/>
              <a:t>=</a:t>
            </a:r>
            <a:r>
              <a:rPr lang="en-US" i="1" dirty="0" smtClean="0"/>
              <a:t> </a:t>
            </a:r>
            <a:r>
              <a:rPr lang="en-US" dirty="0" smtClean="0"/>
              <a:t>Probability of A (e.g., Heads)</a:t>
            </a:r>
          </a:p>
          <a:p>
            <a:pPr eaLnBrk="1" hangingPunct="1"/>
            <a:r>
              <a:rPr lang="en-US" i="1" dirty="0" smtClean="0"/>
              <a:t>q=p</a:t>
            </a:r>
            <a:r>
              <a:rPr lang="en-US" dirty="0" smtClean="0"/>
              <a:t>(B) = Probability of B (e.g., Tails)</a:t>
            </a:r>
          </a:p>
          <a:p>
            <a:pPr eaLnBrk="1" hangingPunct="1"/>
            <a:r>
              <a:rPr lang="en-US" i="1" dirty="0" smtClean="0"/>
              <a:t>p + q </a:t>
            </a:r>
            <a:r>
              <a:rPr lang="en-US" dirty="0" smtClean="0"/>
              <a:t>= 1.0 (e.g., .5 + .5; could be different values)</a:t>
            </a:r>
          </a:p>
          <a:p>
            <a:pPr eaLnBrk="1" hangingPunct="1"/>
            <a:r>
              <a:rPr lang="en-US" i="1" dirty="0" smtClean="0"/>
              <a:t>n </a:t>
            </a:r>
            <a:r>
              <a:rPr lang="en-US" dirty="0" smtClean="0"/>
              <a:t>= number of observations (e.g., coin tosses)</a:t>
            </a:r>
          </a:p>
          <a:p>
            <a:pPr eaLnBrk="1" hangingPunct="1"/>
            <a:r>
              <a:rPr lang="en-US" dirty="0" smtClean="0"/>
              <a:t>X = number of times category A occurs in a sample</a:t>
            </a:r>
          </a:p>
          <a:p>
            <a:pPr eaLnBrk="1" hangingPunct="1"/>
            <a:r>
              <a:rPr lang="en-US" b="1" dirty="0" smtClean="0"/>
              <a:t>If </a:t>
            </a:r>
            <a:r>
              <a:rPr lang="en-US" b="1" i="1" dirty="0" err="1" smtClean="0"/>
              <a:t>pn</a:t>
            </a:r>
            <a:r>
              <a:rPr lang="en-US" b="1" dirty="0" smtClean="0"/>
              <a:t> &gt; 10 and </a:t>
            </a:r>
            <a:r>
              <a:rPr lang="en-US" b="1" i="1" dirty="0" err="1" smtClean="0"/>
              <a:t>qn</a:t>
            </a:r>
            <a:r>
              <a:rPr lang="en-US" b="1" dirty="0" smtClean="0"/>
              <a:t> &gt; 10, X follows a nearly normal distribution with μ = </a:t>
            </a:r>
            <a:r>
              <a:rPr lang="en-US" b="1" i="1" dirty="0" err="1" smtClean="0"/>
              <a:t>pn</a:t>
            </a:r>
            <a:r>
              <a:rPr lang="en-US" b="1" dirty="0" smtClean="0"/>
              <a:t> and σ =</a:t>
            </a:r>
          </a:p>
        </p:txBody>
      </p:sp>
      <p:graphicFrame>
        <p:nvGraphicFramePr>
          <p:cNvPr id="11268" name="Object 2"/>
          <p:cNvGraphicFramePr>
            <a:graphicFrameLocks noChangeAspect="1"/>
          </p:cNvGraphicFramePr>
          <p:nvPr/>
        </p:nvGraphicFramePr>
        <p:xfrm>
          <a:off x="5715000" y="5638800"/>
          <a:ext cx="914400" cy="590550"/>
        </p:xfrm>
        <a:graphic>
          <a:graphicData uri="http://schemas.openxmlformats.org/presentationml/2006/ole">
            <mc:AlternateContent xmlns:mc="http://schemas.openxmlformats.org/markup-compatibility/2006">
              <mc:Choice xmlns:v="urn:schemas-microsoft-com:vml" Requires="v">
                <p:oleObj spid="_x0000_s11270" name="Equation" r:id="rId3" imgW="383760" imgH="237600" progId="Equation.3">
                  <p:embed/>
                </p:oleObj>
              </mc:Choice>
              <mc:Fallback>
                <p:oleObj name="Equation" r:id="rId3" imgW="383760" imgH="237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5638800"/>
                        <a:ext cx="9144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latin typeface="Gill Sans MT" pitchFamily="34" charset="0"/>
              </a:rPr>
              <a:t>Binomial Distribution</a:t>
            </a:r>
            <a:endParaRPr lang="en-US" dirty="0" smtClean="0"/>
          </a:p>
        </p:txBody>
      </p:sp>
      <mc:AlternateContent xmlns:mc="http://schemas.openxmlformats.org/markup-compatibility/2006">
        <mc:Choice xmlns:a14="http://schemas.microsoft.com/office/drawing/2010/main" Requires="a14">
          <p:sp>
            <p:nvSpPr>
              <p:cNvPr id="11267" name="Content Placeholder 4"/>
              <p:cNvSpPr>
                <a:spLocks noGrp="1"/>
              </p:cNvSpPr>
              <p:nvPr>
                <p:ph idx="1"/>
              </p:nvPr>
            </p:nvSpPr>
            <p:spPr>
              <a:xfrm>
                <a:off x="0" y="1600200"/>
                <a:ext cx="9144000" cy="5105400"/>
              </a:xfrm>
            </p:spPr>
            <p:txBody>
              <a:bodyPr/>
              <a:lstStyle/>
              <a:p>
                <a:pPr eaLnBrk="1" hangingPunct="1"/>
                <a:r>
                  <a:rPr lang="en-US" sz="2400" b="1" dirty="0" smtClean="0"/>
                  <a:t>If </a:t>
                </a:r>
                <a:r>
                  <a:rPr lang="en-US" sz="2400" b="1" i="1" dirty="0" err="1" smtClean="0"/>
                  <a:t>pn</a:t>
                </a:r>
                <a:r>
                  <a:rPr lang="en-US" sz="2400" b="1" dirty="0" smtClean="0"/>
                  <a:t> &gt; 10 and </a:t>
                </a:r>
                <a:r>
                  <a:rPr lang="en-US" sz="2400" b="1" i="1" dirty="0" err="1" smtClean="0"/>
                  <a:t>qn</a:t>
                </a:r>
                <a:r>
                  <a:rPr lang="en-US" sz="2400" b="1" dirty="0" smtClean="0"/>
                  <a:t> &gt; 10, X follows a nearly normal distribution with </a:t>
                </a:r>
                <a:r>
                  <a:rPr lang="en-US" sz="2400" b="1" dirty="0" smtClean="0"/>
                  <a:t>   μ </a:t>
                </a:r>
                <a:r>
                  <a:rPr lang="en-US" sz="2400" b="1" dirty="0" smtClean="0"/>
                  <a:t>= </a:t>
                </a:r>
                <a:r>
                  <a:rPr lang="en-US" sz="2400" b="1" i="1" dirty="0" err="1" smtClean="0"/>
                  <a:t>pn</a:t>
                </a:r>
                <a:r>
                  <a:rPr lang="en-US" sz="2400" b="1" dirty="0" smtClean="0"/>
                  <a:t> and σ </a:t>
                </a:r>
                <a:r>
                  <a:rPr lang="en-US" sz="2400" b="1" dirty="0" smtClean="0"/>
                  <a:t>=</a:t>
                </a:r>
              </a:p>
              <a:p>
                <a:pPr eaLnBrk="1" hangingPunct="1"/>
                <a:r>
                  <a:rPr lang="en-US" sz="2400" b="1" dirty="0" smtClean="0"/>
                  <a:t>Coin toss example, p=.5, q=.5, x=number of heads</a:t>
                </a:r>
              </a:p>
              <a:p>
                <a:pPr eaLnBrk="1" hangingPunct="1"/>
                <a:r>
                  <a:rPr lang="en-US" sz="2400" b="1" dirty="0" smtClean="0"/>
                  <a:t>With three tosses,</a:t>
                </a:r>
                <a:r>
                  <a:rPr lang="en-US" sz="2400" b="1" dirty="0"/>
                  <a:t> </a:t>
                </a:r>
                <a:r>
                  <a:rPr lang="en-US" sz="2400" b="1" dirty="0" smtClean="0"/>
                  <a:t>μ = </a:t>
                </a:r>
                <a:r>
                  <a:rPr lang="en-US" sz="2400" b="1" i="1" dirty="0" smtClean="0"/>
                  <a:t>1.5</a:t>
                </a:r>
                <a:r>
                  <a:rPr lang="en-US" sz="2400" b="1" dirty="0" smtClean="0"/>
                  <a:t> and σ =</a:t>
                </a:r>
                <a14:m>
                  <m:oMath xmlns:m="http://schemas.openxmlformats.org/officeDocument/2006/math">
                    <m:rad>
                      <m:radPr>
                        <m:degHide m:val="on"/>
                        <m:ctrlPr>
                          <a:rPr lang="en-US" sz="2400" b="1" i="1" smtClean="0">
                            <a:latin typeface="Cambria Math"/>
                          </a:rPr>
                        </m:ctrlPr>
                      </m:radPr>
                      <m:deg/>
                      <m:e>
                        <m:r>
                          <a:rPr lang="en-US" sz="2400" b="1" i="1" smtClean="0">
                            <a:latin typeface="Cambria Math"/>
                          </a:rPr>
                          <m:t>.</m:t>
                        </m:r>
                        <m:r>
                          <a:rPr lang="en-US" sz="2400" b="1" i="1" smtClean="0">
                            <a:latin typeface="Cambria Math"/>
                          </a:rPr>
                          <m:t>𝟕𝟓</m:t>
                        </m:r>
                      </m:e>
                    </m:rad>
                  </m:oMath>
                </a14:m>
                <a:r>
                  <a:rPr lang="en-US" sz="2400" b="1" dirty="0" smtClean="0"/>
                  <a:t> = .87</a:t>
                </a:r>
              </a:p>
              <a:p>
                <a:pPr marL="0" indent="0" eaLnBrk="1" hangingPunct="1">
                  <a:buNone/>
                </a:pPr>
                <a:r>
                  <a:rPr lang="en-US" b="1" dirty="0" smtClean="0"/>
                  <a:t>X=3,3,3,3,3,2,2,2,2,2,2,2,2,2,2,2,1,1,1,1,0,0,0,0,0,0,</a:t>
                </a:r>
                <a:endParaRPr lang="en-US" b="1" dirty="0" smtClean="0"/>
              </a:p>
              <a:p>
                <a:pPr marL="0" indent="0" eaLnBrk="1" hangingPunct="1">
                  <a:buNone/>
                </a:pPr>
                <a:endParaRPr lang="en-US" b="1" dirty="0" smtClean="0"/>
              </a:p>
              <a:p>
                <a:pPr marL="0" indent="0" eaLnBrk="1" hangingPunct="1">
                  <a:buNone/>
                </a:pPr>
                <a:r>
                  <a:rPr lang="en-US" b="1" dirty="0" smtClean="0"/>
                  <a:t>M = 1.58</a:t>
                </a:r>
              </a:p>
              <a:p>
                <a:pPr marL="0" indent="0" eaLnBrk="1" hangingPunct="1">
                  <a:buNone/>
                </a:pPr>
                <a:r>
                  <a:rPr lang="en-US" b="1" dirty="0" smtClean="0"/>
                  <a:t>s = 1.06</a:t>
                </a:r>
                <a:endParaRPr lang="en-US" b="1" dirty="0" smtClean="0"/>
              </a:p>
              <a:p>
                <a:pPr eaLnBrk="1" hangingPunct="1"/>
                <a:endParaRPr lang="en-US" b="1" dirty="0" smtClean="0"/>
              </a:p>
            </p:txBody>
          </p:sp>
        </mc:Choice>
        <mc:Fallback>
          <p:sp>
            <p:nvSpPr>
              <p:cNvPr id="11267" name="Content Placeholder 4"/>
              <p:cNvSpPr>
                <a:spLocks noGrp="1" noRot="1" noChangeAspect="1" noMove="1" noResize="1" noEditPoints="1" noAdjustHandles="1" noChangeArrowheads="1" noChangeShapeType="1" noTextEdit="1"/>
              </p:cNvSpPr>
              <p:nvPr>
                <p:ph idx="1"/>
              </p:nvPr>
            </p:nvSpPr>
            <p:spPr>
              <a:xfrm>
                <a:off x="0" y="1600200"/>
                <a:ext cx="9144000" cy="5105400"/>
              </a:xfrm>
              <a:blipFill rotWithShape="1">
                <a:blip r:embed="rId3"/>
                <a:stretch>
                  <a:fillRect l="-1667" t="-956"/>
                </a:stretch>
              </a:blipFill>
            </p:spPr>
            <p:txBody>
              <a:bodyPr/>
              <a:lstStyle/>
              <a:p>
                <a:r>
                  <a:rPr lang="en-US">
                    <a:noFill/>
                  </a:rPr>
                  <a:t> </a:t>
                </a:r>
              </a:p>
            </p:txBody>
          </p:sp>
        </mc:Fallback>
      </mc:AlternateContent>
      <p:graphicFrame>
        <p:nvGraphicFramePr>
          <p:cNvPr id="11268" name="Object 2"/>
          <p:cNvGraphicFramePr>
            <a:graphicFrameLocks noChangeAspect="1"/>
          </p:cNvGraphicFramePr>
          <p:nvPr>
            <p:extLst>
              <p:ext uri="{D42A27DB-BD31-4B8C-83A1-F6EECF244321}">
                <p14:modId xmlns:p14="http://schemas.microsoft.com/office/powerpoint/2010/main" val="3035816972"/>
              </p:ext>
            </p:extLst>
          </p:nvPr>
        </p:nvGraphicFramePr>
        <p:xfrm>
          <a:off x="2133600" y="1981200"/>
          <a:ext cx="914400" cy="590550"/>
        </p:xfrm>
        <a:graphic>
          <a:graphicData uri="http://schemas.openxmlformats.org/presentationml/2006/ole">
            <mc:AlternateContent xmlns:mc="http://schemas.openxmlformats.org/markup-compatibility/2006">
              <mc:Choice xmlns:v="urn:schemas-microsoft-com:vml" Requires="v">
                <p:oleObj spid="_x0000_s101378" name="Equation" r:id="rId4" imgW="383760" imgH="237600" progId="Equation.3">
                  <p:embed/>
                </p:oleObj>
              </mc:Choice>
              <mc:Fallback>
                <p:oleObj name="Equation" r:id="rId4" imgW="383760" imgH="237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1981200"/>
                        <a:ext cx="9144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3"/>
          <p:cNvGraphicFramePr>
            <a:graphicFrameLocks noChangeAspect="1"/>
          </p:cNvGraphicFramePr>
          <p:nvPr>
            <p:extLst>
              <p:ext uri="{D42A27DB-BD31-4B8C-83A1-F6EECF244321}">
                <p14:modId xmlns:p14="http://schemas.microsoft.com/office/powerpoint/2010/main" val="1294380262"/>
              </p:ext>
            </p:extLst>
          </p:nvPr>
        </p:nvGraphicFramePr>
        <p:xfrm>
          <a:off x="3200400" y="3810000"/>
          <a:ext cx="5722883" cy="33528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47087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2861</TotalTime>
  <Words>2507</Words>
  <Application>Microsoft Office PowerPoint</Application>
  <PresentationFormat>On-screen Show (4:3)</PresentationFormat>
  <Paragraphs>546</Paragraphs>
  <Slides>42</Slides>
  <Notes>38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3" baseType="lpstr">
      <vt:lpstr>Times</vt:lpstr>
      <vt:lpstr>MS PGothic</vt:lpstr>
      <vt:lpstr>Arial</vt:lpstr>
      <vt:lpstr>Calibri</vt:lpstr>
      <vt:lpstr>Gill Sans MT</vt:lpstr>
      <vt:lpstr>Wingdings 2</vt:lpstr>
      <vt:lpstr>Symbol</vt:lpstr>
      <vt:lpstr>Times New Roman</vt:lpstr>
      <vt:lpstr>Office Theme</vt:lpstr>
      <vt:lpstr>Microsoft Equation</vt:lpstr>
      <vt:lpstr>MathType 6.0 Equation</vt:lpstr>
      <vt:lpstr>Review from last time:</vt:lpstr>
      <vt:lpstr>Probability &amp; Samples: Distribution of Sample Means</vt:lpstr>
      <vt:lpstr>Binomial Distribution</vt:lpstr>
      <vt:lpstr>Binomial Distribution</vt:lpstr>
      <vt:lpstr>Binomial Distribution</vt:lpstr>
      <vt:lpstr>Binomial Distribution</vt:lpstr>
      <vt:lpstr>Binomial Distribution</vt:lpstr>
      <vt:lpstr>Binomial Distribution</vt:lpstr>
      <vt:lpstr>Binomial Distribution</vt:lpstr>
      <vt:lpstr>New Topic</vt:lpstr>
      <vt:lpstr>Central Limit Theorem (p. 205)</vt:lpstr>
      <vt:lpstr>Central Limit Theorem (p. 205)</vt:lpstr>
      <vt:lpstr>Hypothesis testing</vt:lpstr>
      <vt:lpstr>Distribution of sample means</vt:lpstr>
      <vt:lpstr>Distribution of sample means</vt:lpstr>
      <vt:lpstr>Distribution of sample means</vt:lpstr>
      <vt:lpstr>Distribution of sample means</vt:lpstr>
      <vt:lpstr>Distribution of sample means</vt:lpstr>
      <vt:lpstr>Distribution of sample means</vt:lpstr>
      <vt:lpstr> Properties of the distribution of sample   means</vt:lpstr>
      <vt:lpstr>PowerPoint Presentation</vt:lpstr>
      <vt:lpstr>Properties of the distribution of sample means</vt:lpstr>
      <vt:lpstr>PowerPoint Presentation</vt:lpstr>
      <vt:lpstr>Properties of the distribution of sample means</vt:lpstr>
      <vt:lpstr>PowerPoint Presentation</vt:lpstr>
      <vt:lpstr>Properties of the distribution of sample means</vt:lpstr>
      <vt:lpstr>Properties of the distribution of sample means</vt:lpstr>
      <vt:lpstr>Properties of the distribution of sample means</vt:lpstr>
      <vt:lpstr>Standard error</vt:lpstr>
      <vt:lpstr>Distribution of sample means</vt:lpstr>
      <vt:lpstr>Properties of the distribution of  sample means</vt:lpstr>
      <vt:lpstr>Properties of the distribution of  sample means</vt:lpstr>
      <vt:lpstr>Who came up with the CLT &amp; why?</vt:lpstr>
      <vt:lpstr>PowerPoint Presentation</vt:lpstr>
      <vt:lpstr>PowerPoint Presentation</vt:lpstr>
      <vt:lpstr>Probability &amp; the Distribution of Sample Means</vt:lpstr>
      <vt:lpstr>Probability &amp; the Distribution of Sample Means</vt:lpstr>
      <vt:lpstr>Probability &amp; the Distribution of Sample Means</vt:lpstr>
      <vt:lpstr>Recently we reviewed</vt:lpstr>
      <vt:lpstr>Today we reviewed</vt:lpstr>
      <vt:lpstr>Last topic before the exam:</vt:lpstr>
      <vt:lpstr>Hypothesis testing</vt:lpstr>
    </vt:vector>
  </TitlesOfParts>
  <Company>Illinois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Science Reasoning Using Statistics</dc:title>
  <dc:creator>Psychology Department</dc:creator>
  <cp:lastModifiedBy>Meyers, Adena</cp:lastModifiedBy>
  <cp:revision>339</cp:revision>
  <dcterms:created xsi:type="dcterms:W3CDTF">2009-08-31T12:59:21Z</dcterms:created>
  <dcterms:modified xsi:type="dcterms:W3CDTF">2013-09-05T17:22:22Z</dcterms:modified>
</cp:coreProperties>
</file>